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 id="2147484081" r:id="rId2"/>
  </p:sldMasterIdLst>
  <p:notesMasterIdLst>
    <p:notesMasterId r:id="rId23"/>
  </p:notesMasterIdLst>
  <p:handoutMasterIdLst>
    <p:handoutMasterId r:id="rId24"/>
  </p:handoutMasterIdLst>
  <p:sldIdLst>
    <p:sldId id="256" r:id="rId3"/>
    <p:sldId id="258" r:id="rId4"/>
    <p:sldId id="257" r:id="rId5"/>
    <p:sldId id="259" r:id="rId6"/>
    <p:sldId id="260" r:id="rId7"/>
    <p:sldId id="262" r:id="rId8"/>
    <p:sldId id="292" r:id="rId9"/>
    <p:sldId id="267" r:id="rId10"/>
    <p:sldId id="287" r:id="rId11"/>
    <p:sldId id="289" r:id="rId12"/>
    <p:sldId id="265" r:id="rId13"/>
    <p:sldId id="270" r:id="rId14"/>
    <p:sldId id="269" r:id="rId15"/>
    <p:sldId id="293" r:id="rId16"/>
    <p:sldId id="272" r:id="rId17"/>
    <p:sldId id="282" r:id="rId18"/>
    <p:sldId id="285" r:id="rId19"/>
    <p:sldId id="280" r:id="rId20"/>
    <p:sldId id="283" r:id="rId21"/>
    <p:sldId id="261" r:id="rId2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876" cy="466411"/>
          </a:xfrm>
          <a:prstGeom prst="rect">
            <a:avLst/>
          </a:prstGeom>
        </p:spPr>
        <p:txBody>
          <a:bodyPr vert="horz" lIns="91797" tIns="45898" rIns="91797" bIns="45898" rtlCol="0"/>
          <a:lstStyle>
            <a:lvl1pPr algn="l">
              <a:defRPr sz="1200"/>
            </a:lvl1pPr>
          </a:lstStyle>
          <a:p>
            <a:endParaRPr lang="en-US"/>
          </a:p>
        </p:txBody>
      </p:sp>
      <p:sp>
        <p:nvSpPr>
          <p:cNvPr id="3" name="Date Placeholder 2"/>
          <p:cNvSpPr>
            <a:spLocks noGrp="1"/>
          </p:cNvSpPr>
          <p:nvPr>
            <p:ph type="dt" sz="quarter" idx="1"/>
          </p:nvPr>
        </p:nvSpPr>
        <p:spPr>
          <a:xfrm>
            <a:off x="3977629" y="0"/>
            <a:ext cx="3043876" cy="466411"/>
          </a:xfrm>
          <a:prstGeom prst="rect">
            <a:avLst/>
          </a:prstGeom>
        </p:spPr>
        <p:txBody>
          <a:bodyPr vert="horz" lIns="91797" tIns="45898" rIns="91797" bIns="45898" rtlCol="0"/>
          <a:lstStyle>
            <a:lvl1pPr algn="r">
              <a:defRPr sz="1200"/>
            </a:lvl1pPr>
          </a:lstStyle>
          <a:p>
            <a:fld id="{557A94E8-B164-4541-A856-79253996C1E5}" type="datetimeFigureOut">
              <a:rPr lang="en-US" smtClean="0"/>
              <a:t>11/16/2021</a:t>
            </a:fld>
            <a:endParaRPr lang="en-US"/>
          </a:p>
        </p:txBody>
      </p:sp>
      <p:sp>
        <p:nvSpPr>
          <p:cNvPr id="4" name="Footer Placeholder 3"/>
          <p:cNvSpPr>
            <a:spLocks noGrp="1"/>
          </p:cNvSpPr>
          <p:nvPr>
            <p:ph type="ftr" sz="quarter" idx="2"/>
          </p:nvPr>
        </p:nvSpPr>
        <p:spPr>
          <a:xfrm>
            <a:off x="0" y="8842691"/>
            <a:ext cx="3043876" cy="466410"/>
          </a:xfrm>
          <a:prstGeom prst="rect">
            <a:avLst/>
          </a:prstGeom>
        </p:spPr>
        <p:txBody>
          <a:bodyPr vert="horz" lIns="91797" tIns="45898" rIns="91797" bIns="45898" rtlCol="0" anchor="b"/>
          <a:lstStyle>
            <a:lvl1pPr algn="l">
              <a:defRPr sz="1200"/>
            </a:lvl1pPr>
          </a:lstStyle>
          <a:p>
            <a:endParaRPr lang="en-US"/>
          </a:p>
        </p:txBody>
      </p:sp>
      <p:sp>
        <p:nvSpPr>
          <p:cNvPr id="5" name="Slide Number Placeholder 4"/>
          <p:cNvSpPr>
            <a:spLocks noGrp="1"/>
          </p:cNvSpPr>
          <p:nvPr>
            <p:ph type="sldNum" sz="quarter" idx="3"/>
          </p:nvPr>
        </p:nvSpPr>
        <p:spPr>
          <a:xfrm>
            <a:off x="3977629" y="8842691"/>
            <a:ext cx="3043876" cy="466410"/>
          </a:xfrm>
          <a:prstGeom prst="rect">
            <a:avLst/>
          </a:prstGeom>
        </p:spPr>
        <p:txBody>
          <a:bodyPr vert="horz" lIns="91797" tIns="45898" rIns="91797" bIns="45898" rtlCol="0" anchor="b"/>
          <a:lstStyle>
            <a:lvl1pPr algn="r">
              <a:defRPr sz="1200"/>
            </a:lvl1pPr>
          </a:lstStyle>
          <a:p>
            <a:fld id="{02DDD6BA-9C33-4217-ABAF-F3D5C9467D9B}" type="slidenum">
              <a:rPr lang="en-US" smtClean="0"/>
              <a:t>‹#›</a:t>
            </a:fld>
            <a:endParaRPr lang="en-US"/>
          </a:p>
        </p:txBody>
      </p:sp>
    </p:spTree>
    <p:extLst>
      <p:ext uri="{BB962C8B-B14F-4D97-AF65-F5344CB8AC3E}">
        <p14:creationId xmlns:p14="http://schemas.microsoft.com/office/powerpoint/2010/main" val="16969006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1"/>
          </a:xfrm>
          <a:prstGeom prst="rect">
            <a:avLst/>
          </a:prstGeom>
        </p:spPr>
        <p:txBody>
          <a:bodyPr vert="horz" lIns="93316" tIns="46658" rIns="93316" bIns="46658" rtlCol="0"/>
          <a:lstStyle>
            <a:lvl1pPr algn="l">
              <a:defRPr sz="1200"/>
            </a:lvl1pPr>
          </a:lstStyle>
          <a:p>
            <a:endParaRPr lang="en-US"/>
          </a:p>
        </p:txBody>
      </p:sp>
      <p:sp>
        <p:nvSpPr>
          <p:cNvPr id="3" name="Date Placeholder 2"/>
          <p:cNvSpPr>
            <a:spLocks noGrp="1"/>
          </p:cNvSpPr>
          <p:nvPr>
            <p:ph type="dt" idx="1"/>
          </p:nvPr>
        </p:nvSpPr>
        <p:spPr>
          <a:xfrm>
            <a:off x="3978133" y="1"/>
            <a:ext cx="3043343" cy="467071"/>
          </a:xfrm>
          <a:prstGeom prst="rect">
            <a:avLst/>
          </a:prstGeom>
        </p:spPr>
        <p:txBody>
          <a:bodyPr vert="horz" lIns="93316" tIns="46658" rIns="93316" bIns="46658" rtlCol="0"/>
          <a:lstStyle>
            <a:lvl1pPr algn="r">
              <a:defRPr sz="1200"/>
            </a:lvl1pPr>
          </a:lstStyle>
          <a:p>
            <a:fld id="{EC9B3768-98E7-4D5E-8024-CA151F3F4D20}" type="datetimeFigureOut">
              <a:rPr lang="en-US" smtClean="0"/>
              <a:t>11/16/2021</a:t>
            </a:fld>
            <a:endParaRPr lang="en-US"/>
          </a:p>
        </p:txBody>
      </p:sp>
      <p:sp>
        <p:nvSpPr>
          <p:cNvPr id="4" name="Slide Image Placeholder 3"/>
          <p:cNvSpPr>
            <a:spLocks noGrp="1" noRot="1" noChangeAspect="1"/>
          </p:cNvSpPr>
          <p:nvPr>
            <p:ph type="sldImg" idx="2"/>
          </p:nvPr>
        </p:nvSpPr>
        <p:spPr>
          <a:xfrm>
            <a:off x="720725" y="1163638"/>
            <a:ext cx="5581650" cy="3140075"/>
          </a:xfrm>
          <a:prstGeom prst="rect">
            <a:avLst/>
          </a:prstGeom>
          <a:noFill/>
          <a:ln w="12700">
            <a:solidFill>
              <a:prstClr val="black"/>
            </a:solidFill>
          </a:ln>
        </p:spPr>
        <p:txBody>
          <a:bodyPr vert="horz" lIns="93316" tIns="46658" rIns="93316" bIns="46658"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6" tIns="46658" rIns="93316" bIns="4665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1"/>
            <a:ext cx="3043343" cy="467070"/>
          </a:xfrm>
          <a:prstGeom prst="rect">
            <a:avLst/>
          </a:prstGeom>
        </p:spPr>
        <p:txBody>
          <a:bodyPr vert="horz" lIns="93316" tIns="46658" rIns="93316" bIns="46658"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1"/>
            <a:ext cx="3043343" cy="467070"/>
          </a:xfrm>
          <a:prstGeom prst="rect">
            <a:avLst/>
          </a:prstGeom>
        </p:spPr>
        <p:txBody>
          <a:bodyPr vert="horz" lIns="93316" tIns="46658" rIns="93316" bIns="46658" rtlCol="0" anchor="b"/>
          <a:lstStyle>
            <a:lvl1pPr algn="r">
              <a:defRPr sz="1200"/>
            </a:lvl1pPr>
          </a:lstStyle>
          <a:p>
            <a:fld id="{B19915D2-F087-4077-95C7-E58839D92B86}" type="slidenum">
              <a:rPr lang="en-US" smtClean="0"/>
              <a:t>‹#›</a:t>
            </a:fld>
            <a:endParaRPr lang="en-US"/>
          </a:p>
        </p:txBody>
      </p:sp>
    </p:spTree>
    <p:extLst>
      <p:ext uri="{BB962C8B-B14F-4D97-AF65-F5344CB8AC3E}">
        <p14:creationId xmlns:p14="http://schemas.microsoft.com/office/powerpoint/2010/main" val="3994175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9915D2-F087-4077-95C7-E58839D92B86}" type="slidenum">
              <a:rPr lang="en-US" smtClean="0"/>
              <a:t>1</a:t>
            </a:fld>
            <a:endParaRPr lang="en-US"/>
          </a:p>
        </p:txBody>
      </p:sp>
    </p:spTree>
    <p:extLst>
      <p:ext uri="{BB962C8B-B14F-4D97-AF65-F5344CB8AC3E}">
        <p14:creationId xmlns:p14="http://schemas.microsoft.com/office/powerpoint/2010/main" val="151652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9915D2-F087-4077-95C7-E58839D92B86}" type="slidenum">
              <a:rPr lang="en-US" smtClean="0"/>
              <a:t>2</a:t>
            </a:fld>
            <a:endParaRPr lang="en-US"/>
          </a:p>
        </p:txBody>
      </p:sp>
    </p:spTree>
    <p:extLst>
      <p:ext uri="{BB962C8B-B14F-4D97-AF65-F5344CB8AC3E}">
        <p14:creationId xmlns:p14="http://schemas.microsoft.com/office/powerpoint/2010/main" val="2144802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C3020E-5F6F-4FA9-A835-16B3E5E79F8D}" type="datetime1">
              <a:rPr lang="en-US" smtClean="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1801218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5CD4CA-7217-4F04-B54F-3DCBAE382EED}" type="datetime1">
              <a:rPr lang="en-US" smtClean="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2094975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9ABE5C-5E22-4F71-9B78-345DA8D1A24F}" type="datetime1">
              <a:rPr lang="en-US" smtClean="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683089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3C5A9887-2981-4867-8DD6-DA74FF16A273}" type="datetime1">
              <a:rPr lang="en-US" smtClean="0"/>
              <a:t>11/16/2021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1708295897"/>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23C07E-0953-48CF-B5BA-0E5D429536BF}" type="datetime1">
              <a:rPr lang="en-US" smtClean="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DE80F-99A8-4B30-8DF9-F856523965B6}"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78870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EFB172-159E-4643-A3A8-094BB3584C55}" type="datetime1">
              <a:rPr lang="en-US" smtClean="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DE80F-99A8-4B30-8DF9-F856523965B6}"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12382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4E6585-689B-4959-998D-1ECAEB0F2C9C}" type="datetime1">
              <a:rPr lang="en-US" smtClean="0"/>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DE80F-99A8-4B30-8DF9-F856523965B6}"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749031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14AFCA-03E9-4C3C-9F8D-C8D22D69963D}" type="datetime1">
              <a:rPr lang="en-US" smtClean="0"/>
              <a:t>11/16/2021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A0DE80F-99A8-4B30-8DF9-F856523965B6}" type="slidenum">
              <a:rPr lang="en-US" smtClean="0"/>
              <a:t>‹#›</a:t>
            </a:fld>
            <a:endParaRPr lang="en-US" dirty="0"/>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48817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A1B1D3C-A93D-4831-9E9D-AE0B1010EEB4}" type="datetime1">
              <a:rPr lang="en-US" smtClean="0"/>
              <a:t>11/16/2021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A0DE80F-99A8-4B30-8DF9-F856523965B6}"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890859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1577B-2F7C-4101-B383-049C36A644AB}" type="datetime1">
              <a:rPr lang="en-US" smtClean="0"/>
              <a:t>11/16/2021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A0DE80F-99A8-4B30-8DF9-F856523965B6}" type="slidenum">
              <a:rPr lang="en-US" smtClean="0"/>
              <a:t>‹#›</a:t>
            </a:fld>
            <a:endParaRPr lang="en-US" dirty="0"/>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584573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0B3397-7C35-4F8C-AD61-876D9E9C54EA}" type="datetime1">
              <a:rPr lang="en-US" smtClean="0"/>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3945053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574099-35B7-4277-BD5E-D693F54E8A69}" type="datetime1">
              <a:rPr lang="en-US" smtClean="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30169019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6567F5-03F6-4F96-B33E-D2EF228642C5}" type="datetime1">
              <a:rPr lang="en-US" smtClean="0"/>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3786208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DCCB3A-20AF-4598-BDF3-4AACE7A9E8B5}" type="datetime1">
              <a:rPr lang="en-US" smtClean="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DE80F-99A8-4B30-8DF9-F856523965B6}"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783951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9B6643-7AE4-43C8-9B26-1ACF1311B7DC}" type="datetime1">
              <a:rPr lang="en-US" smtClean="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DE80F-99A8-4B30-8DF9-F856523965B6}"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1199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8F0AC2-D744-4DCF-9638-491E503F2CA8}" type="datetime1">
              <a:rPr lang="en-US" smtClean="0"/>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330302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4E40F6-1E90-47A8-BBD1-B5361B707A44}" type="datetime1">
              <a:rPr lang="en-US" smtClean="0"/>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3728874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18B6A7-4560-4374-A939-4B9535CDA949}" type="datetime1">
              <a:rPr lang="en-US" smtClean="0"/>
              <a:t>11/16/2021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A0DE80F-99A8-4B30-8DF9-F856523965B6}"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899669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70FB6F9-AB03-4D04-BCF7-7E23A389C34E}" type="datetime1">
              <a:rPr lang="en-US" smtClean="0"/>
              <a:t>11/16/2021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A0DE80F-99A8-4B30-8DF9-F856523965B6}" type="slidenum">
              <a:rPr lang="en-US" smtClean="0"/>
              <a:t>‹#›</a:t>
            </a:fld>
            <a:endParaRPr lang="en-US" dirty="0"/>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81046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DA5EF7-1E91-4B17-960E-BD800F4FFB85}" type="datetime1">
              <a:rPr lang="en-US" smtClean="0"/>
              <a:t>11/16/2021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4289703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4E0A67-8383-4958-84BC-7E721D586D96}" type="datetime1">
              <a:rPr lang="en-US" smtClean="0"/>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566990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F46D8B-C2FC-448C-AEEA-F8A8A806EF71}" type="datetime1">
              <a:rPr lang="en-US" smtClean="0"/>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A0DE80F-99A8-4B30-8DF9-F856523965B6}" type="slidenum">
              <a:rPr lang="en-US" smtClean="0"/>
              <a:t>‹#›</a:t>
            </a:fld>
            <a:endParaRPr lang="en-US" dirty="0"/>
          </a:p>
        </p:txBody>
      </p:sp>
    </p:spTree>
    <p:extLst>
      <p:ext uri="{BB962C8B-B14F-4D97-AF65-F5344CB8AC3E}">
        <p14:creationId xmlns:p14="http://schemas.microsoft.com/office/powerpoint/2010/main" val="2808226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20721076-9918-4AE0-BB92-3D31AD144089}" type="datetime1">
              <a:rPr lang="en-US" smtClean="0"/>
              <a:t>11/16/2021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2A0DE80F-99A8-4B30-8DF9-F856523965B6}" type="slidenum">
              <a:rPr lang="en-US" smtClean="0"/>
              <a:t>‹#›</a:t>
            </a:fld>
            <a:endParaRPr lang="en-US" dirty="0"/>
          </a:p>
        </p:txBody>
      </p:sp>
    </p:spTree>
    <p:extLst>
      <p:ext uri="{BB962C8B-B14F-4D97-AF65-F5344CB8AC3E}">
        <p14:creationId xmlns:p14="http://schemas.microsoft.com/office/powerpoint/2010/main" val="3946039057"/>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F42DF738-B5D7-4AE1-B134-7FA3CC7DB022}" type="datetime1">
              <a:rPr lang="en-US" smtClean="0"/>
              <a:t>11/16/2021</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2A0DE80F-99A8-4B30-8DF9-F856523965B6}" type="slidenum">
              <a:rPr lang="en-US" smtClean="0"/>
              <a:t>‹#›</a:t>
            </a:fld>
            <a:endParaRPr lang="en-US" dirty="0"/>
          </a:p>
        </p:txBody>
      </p:sp>
    </p:spTree>
    <p:extLst>
      <p:ext uri="{BB962C8B-B14F-4D97-AF65-F5344CB8AC3E}">
        <p14:creationId xmlns:p14="http://schemas.microsoft.com/office/powerpoint/2010/main" val="1282015010"/>
      </p:ext>
    </p:extLst>
  </p:cSld>
  <p:clrMap bg1="lt1" tx1="dk1" bg2="lt2" tx2="dk2" accent1="accent1" accent2="accent2" accent3="accent3" accent4="accent4" accent5="accent5" accent6="accent6" hlink="hlink" folHlink="folHlink"/>
  <p:sldLayoutIdLst>
    <p:sldLayoutId id="2147484082" r:id="rId1"/>
    <p:sldLayoutId id="2147484083" r:id="rId2"/>
    <p:sldLayoutId id="2147484084" r:id="rId3"/>
    <p:sldLayoutId id="2147484085" r:id="rId4"/>
    <p:sldLayoutId id="2147484086" r:id="rId5"/>
    <p:sldLayoutId id="2147484087" r:id="rId6"/>
    <p:sldLayoutId id="2147484088" r:id="rId7"/>
    <p:sldLayoutId id="2147484089" r:id="rId8"/>
    <p:sldLayoutId id="2147484090" r:id="rId9"/>
    <p:sldLayoutId id="2147484091" r:id="rId10"/>
    <p:sldLayoutId id="2147484092" r:id="rId11"/>
  </p:sldLayoutIdLst>
  <p:hf hdr="0" ftr="0" dt="0"/>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hyperlink" Target="https://cm.maxient.com/reportingform.php?KeanUniv&amp;amp;layout_id=0" TargetMode="External"/><Relationship Id="rId2" Type="http://schemas.openxmlformats.org/officeDocument/2006/relationships/hyperlink" Target="mailto:kupolice@kean.edu" TargetMode="External"/><Relationship Id="rId1" Type="http://schemas.openxmlformats.org/officeDocument/2006/relationships/slideLayout" Target="../slideLayouts/slideLayout13.xml"/><Relationship Id="rId4" Type="http://schemas.openxmlformats.org/officeDocument/2006/relationships/hyperlink" Target="https://live-kean-d8.pantheonsite.io/sites/default/files/2018-07/CSAReportForm.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hyperlink" Target="https://www.kean.edu/offices/university-police/annual-campus-security-and-fire-safety-report" TargetMode="External"/><Relationship Id="rId2" Type="http://schemas.openxmlformats.org/officeDocument/2006/relationships/hyperlink" Target="https://www.kean.edu/offices/university-police" TargetMode="External"/><Relationship Id="rId1" Type="http://schemas.openxmlformats.org/officeDocument/2006/relationships/slideLayout" Target="../slideLayouts/slideLayout13.xml"/><Relationship Id="rId4" Type="http://schemas.openxmlformats.org/officeDocument/2006/relationships/hyperlink" Target="https://www.kean.edu/offices/community-standards-and-student-conduct"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https://www.kean.edu/offices/university-police/annual-campus-security-and-fire-safety-report" TargetMode="External"/><Relationship Id="rId2" Type="http://schemas.openxmlformats.org/officeDocument/2006/relationships/hyperlink" Target="https://www.kean.edu/media/campus-safety-report"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6400" dirty="0">
                <a:effectLst>
                  <a:outerShdw blurRad="38100" dist="38100" dir="2700000" algn="tl">
                    <a:srgbClr val="000000">
                      <a:alpha val="43137"/>
                    </a:srgbClr>
                  </a:outerShdw>
                </a:effectLst>
              </a:rPr>
              <a:t>The Clery Act</a:t>
            </a:r>
            <a:r>
              <a:rPr lang="en-US" sz="6400" dirty="0"/>
              <a:t>:</a:t>
            </a:r>
            <a:br>
              <a:rPr lang="en-US" sz="5000" dirty="0"/>
            </a:br>
            <a:r>
              <a:rPr lang="en-US" sz="4000" dirty="0"/>
              <a:t>On- Line Education Module for Campus Security Authorities</a:t>
            </a:r>
          </a:p>
        </p:txBody>
      </p:sp>
      <p:sp>
        <p:nvSpPr>
          <p:cNvPr id="3" name="Subtitle 2"/>
          <p:cNvSpPr>
            <a:spLocks noGrp="1"/>
          </p:cNvSpPr>
          <p:nvPr>
            <p:ph type="subTitle" idx="1"/>
          </p:nvPr>
        </p:nvSpPr>
        <p:spPr>
          <a:xfrm>
            <a:off x="4507755" y="10102448"/>
            <a:ext cx="8825658" cy="833902"/>
          </a:xfrm>
        </p:spPr>
        <p:txBody>
          <a:bodyPr>
            <a:normAutofit/>
          </a:bodyPr>
          <a:lstStyle/>
          <a:p>
            <a:pPr algn="ctr"/>
            <a:endParaRPr lang="en-US" sz="3400" dirty="0">
              <a:solidFill>
                <a:schemeClr val="bg1">
                  <a:lumMod val="75000"/>
                  <a:lumOff val="25000"/>
                </a:schemeClr>
              </a:solidFill>
            </a:endParaRPr>
          </a:p>
        </p:txBody>
      </p:sp>
      <p:pic>
        <p:nvPicPr>
          <p:cNvPr id="1026" name="Picture 2" descr="Image result for kean universit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782" y="4987725"/>
            <a:ext cx="4000500" cy="1106488"/>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a:t>
            </a:fld>
            <a:endParaRPr lang="en-US" dirty="0"/>
          </a:p>
        </p:txBody>
      </p:sp>
    </p:spTree>
    <p:extLst>
      <p:ext uri="{BB962C8B-B14F-4D97-AF65-F5344CB8AC3E}">
        <p14:creationId xmlns:p14="http://schemas.microsoft.com/office/powerpoint/2010/main" val="1035645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to Report: Definitions</a:t>
            </a:r>
          </a:p>
        </p:txBody>
      </p:sp>
      <p:sp>
        <p:nvSpPr>
          <p:cNvPr id="3" name="Content Placeholder 2"/>
          <p:cNvSpPr>
            <a:spLocks noGrp="1"/>
          </p:cNvSpPr>
          <p:nvPr>
            <p:ph sz="half" idx="1"/>
          </p:nvPr>
        </p:nvSpPr>
        <p:spPr/>
        <p:txBody>
          <a:bodyPr>
            <a:normAutofit fontScale="85000" lnSpcReduction="20000"/>
          </a:bodyPr>
          <a:lstStyle/>
          <a:p>
            <a:r>
              <a:rPr lang="en-US" sz="1800" i="1" dirty="0">
                <a:solidFill>
                  <a:schemeClr val="tx1"/>
                </a:solidFill>
              </a:rPr>
              <a:t>Liquor, Drugs and Weapons related crimes</a:t>
            </a:r>
            <a:r>
              <a:rPr lang="en-US" sz="1300" i="1" dirty="0">
                <a:solidFill>
                  <a:schemeClr val="tx1"/>
                </a:solidFill>
              </a:rPr>
              <a:t>:  </a:t>
            </a:r>
            <a:r>
              <a:rPr lang="en-US" sz="1400" dirty="0">
                <a:solidFill>
                  <a:schemeClr val="tx1"/>
                </a:solidFill>
              </a:rPr>
              <a:t>The Office of Community Standards and Student Conduct at Kean University reports statistics on disciplinary referrals for drug liquor and referrals for drug, liquor, and weapon law violations (except when the student was also arrested for the same act). The statistics reflect number of persons involved (head count), not just number of incidents</a:t>
            </a:r>
          </a:p>
          <a:p>
            <a:r>
              <a:rPr lang="en-US" sz="1800" i="1" dirty="0">
                <a:solidFill>
                  <a:schemeClr val="tx1"/>
                </a:solidFill>
              </a:rPr>
              <a:t>Dating Violence</a:t>
            </a:r>
            <a:r>
              <a:rPr lang="en-US" sz="1500" i="1" dirty="0">
                <a:solidFill>
                  <a:schemeClr val="tx1"/>
                </a:solidFill>
              </a:rPr>
              <a:t>:  </a:t>
            </a:r>
            <a:r>
              <a:rPr lang="en-US" sz="1400" dirty="0">
                <a:solidFill>
                  <a:schemeClr val="tx1"/>
                </a:solidFill>
              </a:rPr>
              <a:t>Violence committed by a person— </a:t>
            </a:r>
          </a:p>
          <a:p>
            <a:pPr marL="0" indent="0">
              <a:buNone/>
            </a:pPr>
            <a:r>
              <a:rPr lang="en-US" sz="1400" dirty="0">
                <a:solidFill>
                  <a:schemeClr val="tx1"/>
                </a:solidFill>
              </a:rPr>
              <a:t>	(A) who is or has been in a social relationship 	of a romantic or intimate nature with the 	victim; and </a:t>
            </a:r>
          </a:p>
          <a:p>
            <a:pPr marL="0" indent="0">
              <a:buNone/>
            </a:pPr>
            <a:r>
              <a:rPr lang="en-US" sz="1400" dirty="0">
                <a:solidFill>
                  <a:schemeClr val="tx1"/>
                </a:solidFill>
              </a:rPr>
              <a:t>	(B) where the existence of such a relationship 	shall be determined based on a consideration 	of the following factors:</a:t>
            </a:r>
          </a:p>
          <a:p>
            <a:pPr marL="0" indent="0">
              <a:buNone/>
            </a:pPr>
            <a:r>
              <a:rPr lang="en-US" sz="1400" dirty="0">
                <a:solidFill>
                  <a:schemeClr val="tx1"/>
                </a:solidFill>
              </a:rPr>
              <a:t>		(</a:t>
            </a:r>
            <a:r>
              <a:rPr lang="en-US" sz="1400" dirty="0" err="1">
                <a:solidFill>
                  <a:schemeClr val="tx1"/>
                </a:solidFill>
              </a:rPr>
              <a:t>i</a:t>
            </a:r>
            <a:r>
              <a:rPr lang="en-US" sz="1400" dirty="0">
                <a:solidFill>
                  <a:schemeClr val="tx1"/>
                </a:solidFill>
              </a:rPr>
              <a:t>) The length of the relationship. </a:t>
            </a:r>
          </a:p>
          <a:p>
            <a:pPr marL="0" indent="0">
              <a:buNone/>
            </a:pPr>
            <a:r>
              <a:rPr lang="en-US" sz="1400" dirty="0">
                <a:solidFill>
                  <a:schemeClr val="tx1"/>
                </a:solidFill>
              </a:rPr>
              <a:t>		(ii) The type of relationship. </a:t>
            </a:r>
          </a:p>
          <a:p>
            <a:pPr marL="0" indent="0">
              <a:buNone/>
            </a:pPr>
            <a:r>
              <a:rPr lang="en-US" sz="1400" dirty="0">
                <a:solidFill>
                  <a:schemeClr val="tx1"/>
                </a:solidFill>
              </a:rPr>
              <a:t>		(iii) The frequency of interaction 		between the persons involved in 		the relationship</a:t>
            </a:r>
          </a:p>
          <a:p>
            <a:endParaRPr lang="en-US" sz="1400" dirty="0"/>
          </a:p>
          <a:p>
            <a:endParaRPr lang="en-US" sz="1400" dirty="0"/>
          </a:p>
          <a:p>
            <a:endParaRPr lang="en-US" sz="1400" dirty="0"/>
          </a:p>
          <a:p>
            <a:endParaRPr lang="en-US" sz="1300" i="1" dirty="0"/>
          </a:p>
        </p:txBody>
      </p:sp>
      <p:sp>
        <p:nvSpPr>
          <p:cNvPr id="4" name="Content Placeholder 3"/>
          <p:cNvSpPr>
            <a:spLocks noGrp="1"/>
          </p:cNvSpPr>
          <p:nvPr>
            <p:ph sz="half" idx="2"/>
          </p:nvPr>
        </p:nvSpPr>
        <p:spPr>
          <a:xfrm>
            <a:off x="5869201" y="1808076"/>
            <a:ext cx="4480560" cy="4351337"/>
          </a:xfrm>
        </p:spPr>
        <p:txBody>
          <a:bodyPr>
            <a:normAutofit fontScale="85000" lnSpcReduction="20000"/>
          </a:bodyPr>
          <a:lstStyle/>
          <a:p>
            <a:r>
              <a:rPr lang="en-US" sz="1800" i="1" dirty="0">
                <a:solidFill>
                  <a:schemeClr val="tx1"/>
                </a:solidFill>
              </a:rPr>
              <a:t>Domestic Violence</a:t>
            </a:r>
            <a:r>
              <a:rPr lang="en-US" i="1" dirty="0">
                <a:solidFill>
                  <a:schemeClr val="tx1"/>
                </a:solidFill>
              </a:rPr>
              <a:t>: </a:t>
            </a:r>
            <a:r>
              <a:rPr lang="en-US" sz="1400" dirty="0">
                <a:solidFill>
                  <a:schemeClr val="tx1"/>
                </a:solidFill>
              </a:rPr>
              <a:t>The term “domestic violence ” includes felony or includes felony or misdemeanor crimes of violence committed by a current or former spouse of the victim, b y a person with whom the victim shares a child in common, by a person who is cohabitating with or has cohabitated with the victim as a spouse by a person similarly with the victim as a spouse, by a person similarly situated to a spouse of the victim under the domestic or family violence laws of the jurisdiction receiving grant monies, or by any other person against an adult or youth victim who is protected from that person’s acts under the domestic or family violence laws of the acts under the domestic or family violence laws of the jurisdiction. </a:t>
            </a:r>
          </a:p>
          <a:p>
            <a:r>
              <a:rPr lang="en-US" sz="1800" i="1" dirty="0">
                <a:solidFill>
                  <a:schemeClr val="tx1"/>
                </a:solidFill>
              </a:rPr>
              <a:t>Stalking:</a:t>
            </a:r>
            <a:r>
              <a:rPr lang="en-US" sz="1200" dirty="0">
                <a:solidFill>
                  <a:schemeClr val="tx1"/>
                </a:solidFill>
              </a:rPr>
              <a:t> </a:t>
            </a:r>
            <a:r>
              <a:rPr lang="en-US" sz="1400" dirty="0">
                <a:solidFill>
                  <a:schemeClr val="tx1"/>
                </a:solidFill>
              </a:rPr>
              <a:t>Engaging in a course of conduct directed at a specific person that would cause a reasonable person to— </a:t>
            </a:r>
          </a:p>
          <a:p>
            <a:pPr marL="0" indent="0">
              <a:buNone/>
            </a:pPr>
            <a:r>
              <a:rPr lang="en-US" sz="1400" dirty="0">
                <a:solidFill>
                  <a:schemeClr val="tx1"/>
                </a:solidFill>
              </a:rPr>
              <a:t>	(A) fear for his or her safety or the safety of 	others; or 	</a:t>
            </a:r>
          </a:p>
          <a:p>
            <a:pPr marL="0" indent="0">
              <a:buNone/>
            </a:pPr>
            <a:r>
              <a:rPr lang="en-US" sz="1400" dirty="0">
                <a:solidFill>
                  <a:schemeClr val="tx1"/>
                </a:solidFill>
              </a:rPr>
              <a:t>	(B) suffer substantial emotional safety of 	others; or</a:t>
            </a:r>
          </a:p>
          <a:p>
            <a:pPr marL="0" indent="0">
              <a:buNone/>
            </a:pPr>
            <a:r>
              <a:rPr lang="en-US" sz="1400" dirty="0">
                <a:solidFill>
                  <a:schemeClr val="tx1"/>
                </a:solidFill>
              </a:rPr>
              <a:t>	 (C) suffer substantial emotional distress </a:t>
            </a:r>
          </a:p>
          <a:p>
            <a:endParaRPr lang="en-US" sz="1400" i="1" dirty="0"/>
          </a:p>
          <a:p>
            <a:endParaRPr lang="en-US" sz="1400" dirty="0"/>
          </a:p>
          <a:p>
            <a:endParaRPr lang="en-US" i="1" dirty="0"/>
          </a:p>
        </p:txBody>
      </p:sp>
      <p:sp>
        <p:nvSpPr>
          <p:cNvPr id="5" name="Slide Number Placeholder 4"/>
          <p:cNvSpPr>
            <a:spLocks noGrp="1"/>
          </p:cNvSpPr>
          <p:nvPr>
            <p:ph type="sldNum" sz="quarter" idx="12"/>
          </p:nvPr>
        </p:nvSpPr>
        <p:spPr/>
        <p:txBody>
          <a:bodyPr>
            <a:normAutofit lnSpcReduction="10000"/>
          </a:bodyPr>
          <a:lstStyle/>
          <a:p>
            <a:fld id="{2A0DE80F-99A8-4B30-8DF9-F856523965B6}" type="slidenum">
              <a:rPr lang="en-US" smtClean="0"/>
              <a:t>10</a:t>
            </a:fld>
            <a:endParaRPr lang="en-US" dirty="0"/>
          </a:p>
        </p:txBody>
      </p:sp>
    </p:spTree>
    <p:extLst>
      <p:ext uri="{BB962C8B-B14F-4D97-AF65-F5344CB8AC3E}">
        <p14:creationId xmlns:p14="http://schemas.microsoft.com/office/powerpoint/2010/main" val="668861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a:t>How to Report:</a:t>
            </a:r>
            <a:br>
              <a:rPr lang="en-US" sz="4000" dirty="0"/>
            </a:br>
            <a:r>
              <a:rPr lang="en-US" sz="4000" dirty="0"/>
              <a:t>Kean University’s Reporting Options</a:t>
            </a:r>
          </a:p>
        </p:txBody>
      </p:sp>
      <p:sp>
        <p:nvSpPr>
          <p:cNvPr id="3" name="Content Placeholder 2"/>
          <p:cNvSpPr>
            <a:spLocks noGrp="1"/>
          </p:cNvSpPr>
          <p:nvPr>
            <p:ph idx="1"/>
          </p:nvPr>
        </p:nvSpPr>
        <p:spPr/>
        <p:txBody>
          <a:bodyPr>
            <a:normAutofit/>
          </a:bodyPr>
          <a:lstStyle/>
          <a:p>
            <a:pPr marL="0" indent="0">
              <a:buNone/>
            </a:pPr>
            <a:endParaRPr lang="en-US" dirty="0"/>
          </a:p>
          <a:p>
            <a:pPr marL="0" indent="0" algn="ctr">
              <a:buNone/>
            </a:pPr>
            <a:r>
              <a:rPr lang="en-US" sz="1400" dirty="0"/>
              <a:t>Contact Kean University Police directly at (908) 737- 4800 or at </a:t>
            </a:r>
            <a:r>
              <a:rPr lang="en-US" sz="1400" dirty="0">
                <a:hlinkClick r:id="rId2"/>
              </a:rPr>
              <a:t>kupolice@kean.edu</a:t>
            </a:r>
            <a:r>
              <a:rPr lang="en-US" sz="1400" dirty="0"/>
              <a:t> for assistance.</a:t>
            </a:r>
          </a:p>
          <a:p>
            <a:pPr marL="0" indent="0" algn="ctr">
              <a:buNone/>
            </a:pPr>
            <a:r>
              <a:rPr lang="en-US" sz="1400" dirty="0"/>
              <a:t>Contact the Office of Community Standards and Student Conduct at (908) 737- 5240 or by entering an incident report </a:t>
            </a:r>
            <a:r>
              <a:rPr lang="en-US" sz="1400" dirty="0">
                <a:hlinkClick r:id="rId3"/>
              </a:rPr>
              <a:t>at</a:t>
            </a:r>
            <a:r>
              <a:rPr lang="en-US" sz="1400" dirty="0"/>
              <a:t>:</a:t>
            </a:r>
          </a:p>
          <a:p>
            <a:pPr marL="0" indent="0" algn="ctr">
              <a:buNone/>
            </a:pPr>
            <a:r>
              <a:rPr lang="en-US" sz="1400" dirty="0">
                <a:solidFill>
                  <a:schemeClr val="accent2"/>
                </a:solidFill>
              </a:rPr>
              <a:t>https://cm.maxient.com/reportingform.php?KeanUniv&amp;amp;layout_id=0</a:t>
            </a:r>
          </a:p>
          <a:p>
            <a:pPr marL="0" indent="0">
              <a:buNone/>
            </a:pPr>
            <a:r>
              <a:rPr lang="en-US" sz="1400" dirty="0"/>
              <a:t>In the event that an individual wishes to report anonymously, use the following CSA reporting </a:t>
            </a:r>
            <a:r>
              <a:rPr lang="en-US" sz="1400" dirty="0">
                <a:hlinkClick r:id="rId4"/>
              </a:rPr>
              <a:t>form</a:t>
            </a:r>
            <a:r>
              <a:rPr lang="en-US" sz="1400" dirty="0"/>
              <a:t>:</a:t>
            </a:r>
          </a:p>
          <a:p>
            <a:pPr marL="0" indent="0" algn="ctr">
              <a:buNone/>
            </a:pPr>
            <a:r>
              <a:rPr lang="en-US" sz="1300" b="1" dirty="0">
                <a:solidFill>
                  <a:schemeClr val="accent2"/>
                </a:solidFill>
              </a:rPr>
              <a:t>https://live-kean-d8.pantheonsite.io/sites/default/files/2018-07/CSAReportForm.pdf</a:t>
            </a:r>
          </a:p>
          <a:p>
            <a:pPr marL="0" indent="0">
              <a:buNone/>
            </a:pPr>
            <a:r>
              <a:rPr lang="en-US" sz="1300" b="1" i="1" dirty="0">
                <a:solidFill>
                  <a:schemeClr val="tx1"/>
                </a:solidFill>
              </a:rPr>
              <a:t>NOTE:  </a:t>
            </a:r>
            <a:r>
              <a:rPr lang="en-US" sz="1300" dirty="0">
                <a:solidFill>
                  <a:schemeClr val="tx1"/>
                </a:solidFill>
              </a:rPr>
              <a:t>In the case of an anonymous report, Kean University faculty and staff must provide information regarding campus resources and all available reporting options contained in the policy above.</a:t>
            </a:r>
          </a:p>
          <a:p>
            <a:pPr marL="0" indent="0">
              <a:buNone/>
            </a:pPr>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11</a:t>
            </a:fld>
            <a:endParaRPr lang="en-US" dirty="0"/>
          </a:p>
        </p:txBody>
      </p:sp>
    </p:spTree>
    <p:extLst>
      <p:ext uri="{BB962C8B-B14F-4D97-AF65-F5344CB8AC3E}">
        <p14:creationId xmlns:p14="http://schemas.microsoft.com/office/powerpoint/2010/main" val="720518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Document</a:t>
            </a:r>
          </a:p>
        </p:txBody>
      </p:sp>
      <p:sp>
        <p:nvSpPr>
          <p:cNvPr id="3" name="Content Placeholder 2"/>
          <p:cNvSpPr>
            <a:spLocks noGrp="1"/>
          </p:cNvSpPr>
          <p:nvPr>
            <p:ph idx="1"/>
          </p:nvPr>
        </p:nvSpPr>
        <p:spPr/>
        <p:txBody>
          <a:bodyPr>
            <a:normAutofit lnSpcReduction="10000"/>
          </a:bodyPr>
          <a:lstStyle/>
          <a:p>
            <a:pPr marL="0" indent="0">
              <a:buNone/>
            </a:pPr>
            <a:endParaRPr lang="en-US" sz="2400" b="1" dirty="0">
              <a:solidFill>
                <a:schemeClr val="tx1"/>
              </a:solidFill>
            </a:endParaRPr>
          </a:p>
          <a:p>
            <a:r>
              <a:rPr lang="en-US" sz="2400" dirty="0">
                <a:solidFill>
                  <a:schemeClr val="tx1"/>
                </a:solidFill>
              </a:rPr>
              <a:t>As soon as an incident is reported to you </a:t>
            </a:r>
          </a:p>
          <a:p>
            <a:r>
              <a:rPr lang="en-US" sz="2400" dirty="0">
                <a:solidFill>
                  <a:schemeClr val="tx1"/>
                </a:solidFill>
              </a:rPr>
              <a:t>As much information as possible (Who (if applicable), When, What, Where, How, </a:t>
            </a:r>
            <a:r>
              <a:rPr lang="en-US" sz="2400">
                <a:solidFill>
                  <a:schemeClr val="tx1"/>
                </a:solidFill>
              </a:rPr>
              <a:t>Resources Provided)</a:t>
            </a:r>
            <a:endParaRPr lang="en-US" sz="2400" dirty="0">
              <a:solidFill>
                <a:schemeClr val="tx1"/>
              </a:solidFill>
            </a:endParaRPr>
          </a:p>
          <a:p>
            <a:r>
              <a:rPr lang="en-US" sz="2400" b="1" dirty="0">
                <a:solidFill>
                  <a:schemeClr val="tx1"/>
                </a:solidFill>
              </a:rPr>
              <a:t>WHEN</a:t>
            </a:r>
            <a:r>
              <a:rPr lang="en-US" sz="2400" dirty="0">
                <a:solidFill>
                  <a:schemeClr val="tx1"/>
                </a:solidFill>
              </a:rPr>
              <a:t> the incident occurred and </a:t>
            </a:r>
            <a:r>
              <a:rPr lang="en-US" sz="2400" b="1" dirty="0">
                <a:solidFill>
                  <a:schemeClr val="tx1"/>
                </a:solidFill>
              </a:rPr>
              <a:t>WHEN</a:t>
            </a:r>
            <a:r>
              <a:rPr lang="en-US" sz="2400" dirty="0">
                <a:solidFill>
                  <a:schemeClr val="tx1"/>
                </a:solidFill>
              </a:rPr>
              <a:t> it was reported to you</a:t>
            </a:r>
          </a:p>
          <a:p>
            <a:r>
              <a:rPr lang="en-US" dirty="0">
                <a:solidFill>
                  <a:schemeClr val="tx1"/>
                </a:solidFill>
              </a:rPr>
              <a:t>The law requires that a crime must be reported in the year that the crime was </a:t>
            </a:r>
            <a:r>
              <a:rPr lang="en-US" sz="2400" b="1" dirty="0">
                <a:solidFill>
                  <a:schemeClr val="tx1"/>
                </a:solidFill>
              </a:rPr>
              <a:t>reported</a:t>
            </a:r>
            <a:r>
              <a:rPr lang="en-US" dirty="0">
                <a:solidFill>
                  <a:schemeClr val="tx1"/>
                </a:solidFill>
              </a:rPr>
              <a:t> to a campus security authority- not when it occurred</a:t>
            </a:r>
          </a:p>
          <a:p>
            <a:r>
              <a:rPr lang="en-US" dirty="0">
                <a:solidFill>
                  <a:schemeClr val="tx1"/>
                </a:solidFill>
              </a:rPr>
              <a:t>Any incident that is</a:t>
            </a:r>
            <a:r>
              <a:rPr lang="en-US" b="1" dirty="0">
                <a:solidFill>
                  <a:schemeClr val="tx1"/>
                </a:solidFill>
              </a:rPr>
              <a:t> a crime or that you believe may be a crime</a:t>
            </a:r>
          </a:p>
          <a:p>
            <a:pPr marL="0" indent="0">
              <a:buNone/>
            </a:pPr>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12</a:t>
            </a:fld>
            <a:endParaRPr lang="en-US" dirty="0"/>
          </a:p>
        </p:txBody>
      </p:sp>
    </p:spTree>
    <p:extLst>
      <p:ext uri="{BB962C8B-B14F-4D97-AF65-F5344CB8AC3E}">
        <p14:creationId xmlns:p14="http://schemas.microsoft.com/office/powerpoint/2010/main" val="276037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Reportable Crime Locations</a:t>
            </a:r>
          </a:p>
        </p:txBody>
      </p:sp>
      <p:sp>
        <p:nvSpPr>
          <p:cNvPr id="3" name="Content Placeholder 2"/>
          <p:cNvSpPr>
            <a:spLocks noGrp="1"/>
          </p:cNvSpPr>
          <p:nvPr>
            <p:ph idx="1"/>
          </p:nvPr>
        </p:nvSpPr>
        <p:spPr/>
        <p:txBody>
          <a:bodyPr>
            <a:normAutofit fontScale="77500" lnSpcReduction="20000"/>
          </a:bodyPr>
          <a:lstStyle/>
          <a:p>
            <a:r>
              <a:rPr lang="en-US" dirty="0">
                <a:solidFill>
                  <a:schemeClr val="tx1"/>
                </a:solidFill>
              </a:rPr>
              <a:t>On Campus:  </a:t>
            </a:r>
          </a:p>
          <a:p>
            <a:pPr marL="0" indent="0">
              <a:buNone/>
            </a:pPr>
            <a:r>
              <a:rPr lang="en-US" dirty="0">
                <a:solidFill>
                  <a:schemeClr val="tx1"/>
                </a:solidFill>
              </a:rPr>
              <a:t>	-  Property owned and controlled by Kean University; or </a:t>
            </a:r>
          </a:p>
          <a:p>
            <a:pPr marL="0" indent="0">
              <a:buNone/>
            </a:pPr>
            <a:r>
              <a:rPr lang="en-US" dirty="0">
                <a:solidFill>
                  <a:schemeClr val="tx1"/>
                </a:solidFill>
              </a:rPr>
              <a:t>	-   Property reasonable contiguous to Kean University; or</a:t>
            </a:r>
          </a:p>
          <a:p>
            <a:pPr marL="0" indent="0">
              <a:buNone/>
            </a:pPr>
            <a:r>
              <a:rPr lang="en-US" dirty="0">
                <a:solidFill>
                  <a:schemeClr val="tx1"/>
                </a:solidFill>
              </a:rPr>
              <a:t>	-   Property that directly supports or relates to Kean University’s 	educational purposes</a:t>
            </a:r>
          </a:p>
          <a:p>
            <a:r>
              <a:rPr lang="en-US" dirty="0">
                <a:solidFill>
                  <a:schemeClr val="tx1"/>
                </a:solidFill>
              </a:rPr>
              <a:t>In Residence Halls</a:t>
            </a:r>
          </a:p>
          <a:p>
            <a:r>
              <a:rPr lang="en-US" dirty="0">
                <a:solidFill>
                  <a:schemeClr val="tx1"/>
                </a:solidFill>
              </a:rPr>
              <a:t>On Public Property adjacent to the campus (roads and sidewalks)</a:t>
            </a:r>
          </a:p>
          <a:p>
            <a:r>
              <a:rPr lang="en-US" dirty="0">
                <a:solidFill>
                  <a:schemeClr val="tx1"/>
                </a:solidFill>
              </a:rPr>
              <a:t>On non- campus property owned or controlled by the University or a recognized student organization (Kean University does not have fraternity housing)</a:t>
            </a:r>
          </a:p>
          <a:p>
            <a:r>
              <a:rPr lang="en-US" dirty="0">
                <a:solidFill>
                  <a:schemeClr val="tx1"/>
                </a:solidFill>
              </a:rPr>
              <a:t>If you’re unsure whether a crime occurred within </a:t>
            </a:r>
            <a:r>
              <a:rPr lang="en-US" dirty="0" err="1">
                <a:solidFill>
                  <a:schemeClr val="tx1"/>
                </a:solidFill>
              </a:rPr>
              <a:t>Clery</a:t>
            </a:r>
            <a:r>
              <a:rPr lang="en-US" dirty="0">
                <a:solidFill>
                  <a:schemeClr val="tx1"/>
                </a:solidFill>
              </a:rPr>
              <a:t> boundaries, report it and Kean University Police Department can make </a:t>
            </a:r>
            <a:r>
              <a:rPr lang="en-US">
                <a:solidFill>
                  <a:schemeClr val="tx1"/>
                </a:solidFill>
              </a:rPr>
              <a:t>that determination.</a:t>
            </a:r>
            <a:endParaRPr lang="en-US" dirty="0">
              <a:solidFill>
                <a:schemeClr val="tx1"/>
              </a:solidFill>
            </a:endParaRPr>
          </a:p>
          <a:p>
            <a:pPr marL="0" indent="0">
              <a:buNone/>
            </a:pPr>
            <a:endParaRPr lang="en-US" dirty="0"/>
          </a:p>
          <a:p>
            <a:pPr marL="0" indent="0">
              <a:buNone/>
            </a:pPr>
            <a:r>
              <a:rPr lang="en-US" dirty="0"/>
              <a:t> </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13</a:t>
            </a:fld>
            <a:endParaRPr lang="en-US" dirty="0"/>
          </a:p>
        </p:txBody>
      </p:sp>
    </p:spTree>
    <p:extLst>
      <p:ext uri="{BB962C8B-B14F-4D97-AF65-F5344CB8AC3E}">
        <p14:creationId xmlns:p14="http://schemas.microsoft.com/office/powerpoint/2010/main" val="1101340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A Note About Crime Statistics found in the Annual Security Report</a:t>
            </a:r>
          </a:p>
        </p:txBody>
      </p:sp>
      <p:sp>
        <p:nvSpPr>
          <p:cNvPr id="3" name="Content Placeholder 2"/>
          <p:cNvSpPr>
            <a:spLocks noGrp="1"/>
          </p:cNvSpPr>
          <p:nvPr>
            <p:ph idx="1"/>
          </p:nvPr>
        </p:nvSpPr>
        <p:spPr/>
        <p:txBody>
          <a:bodyPr/>
          <a:lstStyle/>
          <a:p>
            <a:pPr marL="0" indent="0">
              <a:buNone/>
            </a:pPr>
            <a:r>
              <a:rPr lang="en-US" dirty="0">
                <a:solidFill>
                  <a:schemeClr val="tx1"/>
                </a:solidFill>
              </a:rPr>
              <a:t>Crimes are classified using the FBI Uniformed Crime Reporting (UCR) Handbook, the National Incident Based Reporting System (NIBRS) Handbook, and New Jersey State Law, as indicated and appropriate. For </a:t>
            </a:r>
            <a:r>
              <a:rPr lang="en-US" dirty="0" err="1">
                <a:solidFill>
                  <a:schemeClr val="tx1"/>
                </a:solidFill>
              </a:rPr>
              <a:t>Clery</a:t>
            </a:r>
            <a:r>
              <a:rPr lang="en-US" dirty="0">
                <a:solidFill>
                  <a:schemeClr val="tx1"/>
                </a:solidFill>
              </a:rPr>
              <a:t> Act reporting purposes, all sexual assaults that are reported to a campus security authority (CSA) are reported in the </a:t>
            </a:r>
            <a:r>
              <a:rPr lang="en-US" dirty="0" err="1">
                <a:solidFill>
                  <a:schemeClr val="tx1"/>
                </a:solidFill>
              </a:rPr>
              <a:t>Clery</a:t>
            </a:r>
            <a:r>
              <a:rPr lang="en-US" dirty="0">
                <a:solidFill>
                  <a:schemeClr val="tx1"/>
                </a:solidFill>
              </a:rPr>
              <a:t> Act statistics. Crime statistics reflect the number of all reported offenses where the University has a good faith belief that a crime occurred, without regard to the findings of a court, coroner or jury, or the decision of a prosecutor.  </a:t>
            </a:r>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14</a:t>
            </a:fld>
            <a:endParaRPr lang="en-US" dirty="0"/>
          </a:p>
        </p:txBody>
      </p:sp>
    </p:spTree>
    <p:extLst>
      <p:ext uri="{BB962C8B-B14F-4D97-AF65-F5344CB8AC3E}">
        <p14:creationId xmlns:p14="http://schemas.microsoft.com/office/powerpoint/2010/main" val="2899330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200" dirty="0"/>
              <a:t>IMPORTANT!</a:t>
            </a:r>
          </a:p>
        </p:txBody>
      </p:sp>
      <p:sp>
        <p:nvSpPr>
          <p:cNvPr id="3" name="Content Placeholder 2"/>
          <p:cNvSpPr>
            <a:spLocks noGrp="1"/>
          </p:cNvSpPr>
          <p:nvPr>
            <p:ph idx="1"/>
          </p:nvPr>
        </p:nvSpPr>
        <p:spPr/>
        <p:txBody>
          <a:bodyPr/>
          <a:lstStyle/>
          <a:p>
            <a:r>
              <a:rPr lang="en-US" dirty="0">
                <a:solidFill>
                  <a:schemeClr val="tx1"/>
                </a:solidFill>
              </a:rPr>
              <a:t>If a violent crime is in progress, call 911 </a:t>
            </a:r>
            <a:r>
              <a:rPr lang="en-US" b="1" i="1" dirty="0">
                <a:solidFill>
                  <a:schemeClr val="tx1"/>
                </a:solidFill>
              </a:rPr>
              <a:t>immediately</a:t>
            </a:r>
            <a:r>
              <a:rPr lang="en-US" dirty="0">
                <a:solidFill>
                  <a:schemeClr val="tx1"/>
                </a:solidFill>
              </a:rPr>
              <a:t>.</a:t>
            </a:r>
          </a:p>
          <a:p>
            <a:r>
              <a:rPr lang="en-US" dirty="0">
                <a:solidFill>
                  <a:schemeClr val="tx1"/>
                </a:solidFill>
              </a:rPr>
              <a:t>Offer resources and support to </a:t>
            </a:r>
            <a:r>
              <a:rPr lang="en-US" b="1" i="1" dirty="0">
                <a:solidFill>
                  <a:schemeClr val="tx1"/>
                </a:solidFill>
              </a:rPr>
              <a:t>all involved parties</a:t>
            </a:r>
            <a:r>
              <a:rPr lang="en-US" dirty="0">
                <a:solidFill>
                  <a:schemeClr val="tx1"/>
                </a:solidFill>
              </a:rPr>
              <a:t>, even if they wish to remain anonymous</a:t>
            </a:r>
            <a:r>
              <a:rPr lang="en-US" dirty="0"/>
              <a:t>.</a:t>
            </a:r>
          </a:p>
          <a:p>
            <a:pPr marL="0" indent="0">
              <a:buNone/>
            </a:pPr>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15</a:t>
            </a:fld>
            <a:endParaRPr lang="en-US" dirty="0"/>
          </a:p>
        </p:txBody>
      </p:sp>
    </p:spTree>
    <p:extLst>
      <p:ext uri="{BB962C8B-B14F-4D97-AF65-F5344CB8AC3E}">
        <p14:creationId xmlns:p14="http://schemas.microsoft.com/office/powerpoint/2010/main" val="2893023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Best Practice</a:t>
            </a:r>
          </a:p>
        </p:txBody>
      </p:sp>
      <p:sp>
        <p:nvSpPr>
          <p:cNvPr id="3" name="Content Placeholder 2"/>
          <p:cNvSpPr>
            <a:spLocks noGrp="1"/>
          </p:cNvSpPr>
          <p:nvPr>
            <p:ph idx="1"/>
          </p:nvPr>
        </p:nvSpPr>
        <p:spPr/>
        <p:txBody>
          <a:bodyPr/>
          <a:lstStyle/>
          <a:p>
            <a:r>
              <a:rPr lang="en-US" dirty="0">
                <a:solidFill>
                  <a:schemeClr val="tx1"/>
                </a:solidFill>
              </a:rPr>
              <a:t>When in doubt if an incident is reportable under the Clery Act, </a:t>
            </a:r>
            <a:r>
              <a:rPr lang="en-US" b="1" dirty="0">
                <a:solidFill>
                  <a:schemeClr val="tx1"/>
                </a:solidFill>
              </a:rPr>
              <a:t>report</a:t>
            </a:r>
            <a:r>
              <a:rPr lang="en-US" dirty="0">
                <a:solidFill>
                  <a:schemeClr val="tx1"/>
                </a:solidFill>
              </a:rPr>
              <a:t> it.  </a:t>
            </a:r>
          </a:p>
          <a:p>
            <a:r>
              <a:rPr lang="en-US" dirty="0">
                <a:solidFill>
                  <a:schemeClr val="tx1"/>
                </a:solidFill>
              </a:rPr>
              <a:t>Remember to refer all individuals (including witnesses) involved in an incident to campus resources:</a:t>
            </a:r>
          </a:p>
          <a:p>
            <a:pPr marL="0" indent="0">
              <a:buNone/>
            </a:pPr>
            <a:r>
              <a:rPr lang="en-US" dirty="0">
                <a:solidFill>
                  <a:schemeClr val="tx1"/>
                </a:solidFill>
              </a:rPr>
              <a:t>	-  Kean University Police:    (908)- 737-4800</a:t>
            </a:r>
          </a:p>
          <a:p>
            <a:pPr marL="0" indent="0">
              <a:buNone/>
            </a:pPr>
            <a:r>
              <a:rPr lang="en-US" dirty="0">
                <a:solidFill>
                  <a:schemeClr val="tx1"/>
                </a:solidFill>
              </a:rPr>
              <a:t>	-  Kean Counseling Center:  (908) 316-8217</a:t>
            </a:r>
          </a:p>
          <a:p>
            <a:pPr marL="0" indent="0">
              <a:buNone/>
            </a:pPr>
            <a:r>
              <a:rPr lang="en-US" dirty="0">
                <a:solidFill>
                  <a:schemeClr val="tx1"/>
                </a:solidFill>
              </a:rPr>
              <a:t>	-  Kean Health Services:       (908) 737-4880</a:t>
            </a:r>
          </a:p>
          <a:p>
            <a:pPr marL="0" indent="0">
              <a:buNone/>
            </a:pPr>
            <a:r>
              <a:rPr lang="en-US" dirty="0">
                <a:solidFill>
                  <a:schemeClr val="tx1"/>
                </a:solidFill>
              </a:rPr>
              <a:t>	-  The Office of Community Standards and Student Conduct:</a:t>
            </a:r>
          </a:p>
          <a:p>
            <a:pPr marL="0" indent="0">
              <a:lnSpc>
                <a:spcPct val="100000"/>
              </a:lnSpc>
              <a:buNone/>
            </a:pPr>
            <a:r>
              <a:rPr lang="en-US" dirty="0">
                <a:solidFill>
                  <a:schemeClr val="tx1"/>
                </a:solidFill>
              </a:rPr>
              <a:t>				        (908) 737-5240</a:t>
            </a:r>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16</a:t>
            </a:fld>
            <a:endParaRPr lang="en-US" dirty="0"/>
          </a:p>
        </p:txBody>
      </p:sp>
    </p:spTree>
    <p:extLst>
      <p:ext uri="{BB962C8B-B14F-4D97-AF65-F5344CB8AC3E}">
        <p14:creationId xmlns:p14="http://schemas.microsoft.com/office/powerpoint/2010/main" val="2082682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200" dirty="0"/>
              <a:t>By Reporting…</a:t>
            </a:r>
          </a:p>
        </p:txBody>
      </p:sp>
      <p:sp>
        <p:nvSpPr>
          <p:cNvPr id="3" name="Content Placeholder 2"/>
          <p:cNvSpPr>
            <a:spLocks noGrp="1"/>
          </p:cNvSpPr>
          <p:nvPr>
            <p:ph idx="1"/>
          </p:nvPr>
        </p:nvSpPr>
        <p:spPr/>
        <p:txBody>
          <a:bodyPr/>
          <a:lstStyle/>
          <a:p>
            <a:r>
              <a:rPr lang="en-US" dirty="0">
                <a:solidFill>
                  <a:schemeClr val="tx1"/>
                </a:solidFill>
              </a:rPr>
              <a:t>Campus Security Authorities help to ensure a well- coordinated, informed campus community that takes the safety and well- being of Kean University members seriously.</a:t>
            </a:r>
          </a:p>
          <a:p>
            <a:pPr marL="0" indent="0" algn="ctr">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17</a:t>
            </a:fld>
            <a:endParaRPr lang="en-US" dirty="0"/>
          </a:p>
        </p:txBody>
      </p:sp>
    </p:spTree>
    <p:extLst>
      <p:ext uri="{BB962C8B-B14F-4D97-AF65-F5344CB8AC3E}">
        <p14:creationId xmlns:p14="http://schemas.microsoft.com/office/powerpoint/2010/main" val="4231399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For Further Information…</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Regarding the Annual Campus Security and Fire Safety Report contact Kean Police at x74800 or </a:t>
            </a:r>
            <a:r>
              <a:rPr lang="en-US" dirty="0">
                <a:solidFill>
                  <a:schemeClr val="tx1"/>
                </a:solidFill>
                <a:hlinkClick r:id="rId2"/>
              </a:rPr>
              <a:t>visit</a:t>
            </a:r>
            <a:endParaRPr lang="en-US" dirty="0">
              <a:solidFill>
                <a:schemeClr val="tx1"/>
              </a:solidFill>
            </a:endParaRPr>
          </a:p>
          <a:p>
            <a:pPr marL="0" indent="0" algn="ctr">
              <a:buNone/>
            </a:pPr>
            <a:r>
              <a:rPr lang="en-US" dirty="0">
                <a:hlinkClick r:id="rId3"/>
              </a:rPr>
              <a:t>https://www.kean.edu/offices/university-police/annual-campus-security-and-fire-safety-report</a:t>
            </a:r>
            <a:endParaRPr lang="en-US" dirty="0">
              <a:solidFill>
                <a:schemeClr val="accent2"/>
              </a:solidFill>
            </a:endParaRPr>
          </a:p>
          <a:p>
            <a:r>
              <a:rPr lang="en-US" dirty="0">
                <a:solidFill>
                  <a:schemeClr val="tx1"/>
                </a:solidFill>
              </a:rPr>
              <a:t>Regarding Student Conduct policies and procedures contact the Office of Community Standards and Student Conduct at x75240 or </a:t>
            </a:r>
            <a:r>
              <a:rPr lang="en-US" dirty="0">
                <a:solidFill>
                  <a:schemeClr val="tx1"/>
                </a:solidFill>
                <a:hlinkClick r:id="rId4"/>
              </a:rPr>
              <a:t>visit</a:t>
            </a:r>
            <a:endParaRPr lang="en-US" dirty="0">
              <a:solidFill>
                <a:schemeClr val="tx1"/>
              </a:solidFill>
            </a:endParaRPr>
          </a:p>
          <a:p>
            <a:pPr marL="0" indent="0">
              <a:buNone/>
            </a:pPr>
            <a:r>
              <a:rPr lang="en-US" dirty="0">
                <a:hlinkClick r:id="rId4"/>
              </a:rPr>
              <a:t>https://www.kean.edu/offices/community-standards-and-student-conduct</a:t>
            </a:r>
            <a:br>
              <a:rPr lang="en-US" dirty="0"/>
            </a:br>
            <a:endParaRPr lang="en-US" dirty="0"/>
          </a:p>
          <a:p>
            <a:r>
              <a:rPr lang="en-US" dirty="0">
                <a:solidFill>
                  <a:schemeClr val="tx1"/>
                </a:solidFill>
              </a:rPr>
              <a:t>In relation to issues of sexual misconduct or bias related incidents, contact the Deputy Title IX Coordinator </a:t>
            </a:r>
            <a:r>
              <a:rPr lang="en-US">
                <a:solidFill>
                  <a:schemeClr val="tx1"/>
                </a:solidFill>
              </a:rPr>
              <a:t>at x73331, </a:t>
            </a:r>
            <a:r>
              <a:rPr lang="en-US" dirty="0">
                <a:solidFill>
                  <a:schemeClr val="tx1"/>
                </a:solidFill>
              </a:rPr>
              <a:t>Townsend Hall Room 116</a:t>
            </a:r>
          </a:p>
          <a:p>
            <a:pPr marL="0" indent="0">
              <a:buNone/>
            </a:pPr>
            <a:endParaRPr lang="en-US" dirty="0"/>
          </a:p>
          <a:p>
            <a:pPr marL="0" indent="0">
              <a:buNone/>
            </a:pPr>
            <a:endParaRPr lang="en-US" dirty="0"/>
          </a:p>
          <a:p>
            <a:pPr marL="0" indent="0" algn="ctr">
              <a:buNone/>
            </a:pPr>
            <a:endParaRPr lang="en-US" dirty="0"/>
          </a:p>
          <a:p>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18</a:t>
            </a:fld>
            <a:endParaRPr lang="en-US" dirty="0"/>
          </a:p>
        </p:txBody>
      </p:sp>
    </p:spTree>
    <p:extLst>
      <p:ext uri="{BB962C8B-B14F-4D97-AF65-F5344CB8AC3E}">
        <p14:creationId xmlns:p14="http://schemas.microsoft.com/office/powerpoint/2010/main" val="474758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Acknowledgments</a:t>
            </a:r>
          </a:p>
        </p:txBody>
      </p:sp>
      <p:sp>
        <p:nvSpPr>
          <p:cNvPr id="3" name="Content Placeholder 2"/>
          <p:cNvSpPr>
            <a:spLocks noGrp="1"/>
          </p:cNvSpPr>
          <p:nvPr>
            <p:ph idx="1"/>
          </p:nvPr>
        </p:nvSpPr>
        <p:spPr/>
        <p:txBody>
          <a:bodyPr/>
          <a:lstStyle/>
          <a:p>
            <a:r>
              <a:rPr lang="en-US" dirty="0">
                <a:solidFill>
                  <a:schemeClr val="tx1"/>
                </a:solidFill>
              </a:rPr>
              <a:t>US Department of Education</a:t>
            </a:r>
          </a:p>
          <a:p>
            <a:r>
              <a:rPr lang="en-US" dirty="0">
                <a:solidFill>
                  <a:schemeClr val="tx1"/>
                </a:solidFill>
              </a:rPr>
              <a:t>Rutgers University</a:t>
            </a:r>
          </a:p>
          <a:p>
            <a:r>
              <a:rPr lang="en-US" dirty="0">
                <a:solidFill>
                  <a:schemeClr val="tx1"/>
                </a:solidFill>
              </a:rPr>
              <a:t>The University of California at Davis</a:t>
            </a:r>
          </a:p>
          <a:p>
            <a:r>
              <a:rPr lang="en-US" dirty="0">
                <a:solidFill>
                  <a:schemeClr val="tx1"/>
                </a:solidFill>
              </a:rPr>
              <a:t>Purdue University</a:t>
            </a:r>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19</a:t>
            </a:fld>
            <a:endParaRPr lang="en-US" dirty="0"/>
          </a:p>
        </p:txBody>
      </p:sp>
    </p:spTree>
    <p:extLst>
      <p:ext uri="{BB962C8B-B14F-4D97-AF65-F5344CB8AC3E}">
        <p14:creationId xmlns:p14="http://schemas.microsoft.com/office/powerpoint/2010/main" val="3876510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Module Overview</a:t>
            </a:r>
          </a:p>
        </p:txBody>
      </p:sp>
      <p:sp>
        <p:nvSpPr>
          <p:cNvPr id="3" name="Content Placeholder 2"/>
          <p:cNvSpPr>
            <a:spLocks noGrp="1"/>
          </p:cNvSpPr>
          <p:nvPr>
            <p:ph idx="1"/>
          </p:nvPr>
        </p:nvSpPr>
        <p:spPr/>
        <p:txBody>
          <a:bodyPr>
            <a:normAutofit/>
          </a:bodyPr>
          <a:lstStyle/>
          <a:p>
            <a:r>
              <a:rPr lang="en-US" sz="2600" dirty="0">
                <a:solidFill>
                  <a:schemeClr val="tx1"/>
                </a:solidFill>
              </a:rPr>
              <a:t>Overview of the </a:t>
            </a:r>
            <a:r>
              <a:rPr lang="en-US" sz="2600" dirty="0" err="1">
                <a:solidFill>
                  <a:schemeClr val="tx1"/>
                </a:solidFill>
              </a:rPr>
              <a:t>Clery</a:t>
            </a:r>
            <a:r>
              <a:rPr lang="en-US" sz="2600" dirty="0">
                <a:solidFill>
                  <a:schemeClr val="tx1"/>
                </a:solidFill>
              </a:rPr>
              <a:t> Act</a:t>
            </a:r>
          </a:p>
          <a:p>
            <a:r>
              <a:rPr lang="en-US" sz="2600" dirty="0">
                <a:solidFill>
                  <a:schemeClr val="tx1"/>
                </a:solidFill>
              </a:rPr>
              <a:t>The Role of Campus Security Authorities</a:t>
            </a:r>
          </a:p>
          <a:p>
            <a:r>
              <a:rPr lang="en-US" sz="2600" dirty="0">
                <a:solidFill>
                  <a:schemeClr val="tx1"/>
                </a:solidFill>
              </a:rPr>
              <a:t>The Responsibilities of Campus Security Authorities</a:t>
            </a:r>
          </a:p>
          <a:p>
            <a:pPr marL="0" indent="0">
              <a:buNone/>
            </a:pPr>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2</a:t>
            </a:fld>
            <a:endParaRPr lang="en-US" dirty="0"/>
          </a:p>
        </p:txBody>
      </p:sp>
    </p:spTree>
    <p:extLst>
      <p:ext uri="{BB962C8B-B14F-4D97-AF65-F5344CB8AC3E}">
        <p14:creationId xmlns:p14="http://schemas.microsoft.com/office/powerpoint/2010/main" val="96790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Appendix: </a:t>
            </a:r>
            <a:br>
              <a:rPr lang="en-US" dirty="0"/>
            </a:br>
            <a:r>
              <a:rPr lang="en-US" sz="3600" dirty="0"/>
              <a:t>Specific University Requirements under the </a:t>
            </a:r>
            <a:r>
              <a:rPr lang="en-US" sz="3600" dirty="0" err="1"/>
              <a:t>Clery</a:t>
            </a:r>
            <a:r>
              <a:rPr lang="en-US" sz="3600" dirty="0"/>
              <a:t> Act</a:t>
            </a:r>
          </a:p>
        </p:txBody>
      </p:sp>
      <p:sp>
        <p:nvSpPr>
          <p:cNvPr id="3" name="Content Placeholder 2"/>
          <p:cNvSpPr>
            <a:spLocks noGrp="1"/>
          </p:cNvSpPr>
          <p:nvPr>
            <p:ph idx="1"/>
          </p:nvPr>
        </p:nvSpPr>
        <p:spPr/>
        <p:txBody>
          <a:bodyPr>
            <a:normAutofit fontScale="47500" lnSpcReduction="20000"/>
          </a:bodyPr>
          <a:lstStyle/>
          <a:p>
            <a:r>
              <a:rPr lang="en-US" sz="2900" b="1" dirty="0">
                <a:solidFill>
                  <a:schemeClr val="tx1"/>
                </a:solidFill>
              </a:rPr>
              <a:t>Disclose, collect, classify and count crime statistics</a:t>
            </a:r>
          </a:p>
          <a:p>
            <a:r>
              <a:rPr lang="en-US" sz="2900" b="1" dirty="0">
                <a:solidFill>
                  <a:schemeClr val="tx1"/>
                </a:solidFill>
              </a:rPr>
              <a:t>Issue Timely Warnings for ongoing threats to the safety of students and employees</a:t>
            </a:r>
          </a:p>
          <a:p>
            <a:r>
              <a:rPr lang="en-US" sz="2900" b="1" dirty="0">
                <a:solidFill>
                  <a:schemeClr val="tx1"/>
                </a:solidFill>
              </a:rPr>
              <a:t>Issue Emergency Notifications of significant emergency of dangerous situations involving an immediate threat to health or safety of students and employees</a:t>
            </a:r>
          </a:p>
          <a:p>
            <a:r>
              <a:rPr lang="en-US" sz="2900" b="1" dirty="0">
                <a:solidFill>
                  <a:schemeClr val="tx1"/>
                </a:solidFill>
              </a:rPr>
              <a:t>Publish an Annual Campus Security Report</a:t>
            </a:r>
          </a:p>
          <a:p>
            <a:r>
              <a:rPr lang="en-US" sz="2900" b="1" dirty="0">
                <a:solidFill>
                  <a:schemeClr val="tx1"/>
                </a:solidFill>
              </a:rPr>
              <a:t>Submit crime statistics to the Department of Education</a:t>
            </a:r>
          </a:p>
          <a:p>
            <a:r>
              <a:rPr lang="en-US" sz="2900" b="1" dirty="0">
                <a:solidFill>
                  <a:schemeClr val="tx1"/>
                </a:solidFill>
              </a:rPr>
              <a:t>Maintain a publicly available daily crime log</a:t>
            </a:r>
          </a:p>
          <a:p>
            <a:r>
              <a:rPr lang="en-US" sz="2900" b="1" dirty="0">
                <a:solidFill>
                  <a:schemeClr val="tx1"/>
                </a:solidFill>
              </a:rPr>
              <a:t>Implement missing student notification procedures</a:t>
            </a:r>
          </a:p>
          <a:p>
            <a:r>
              <a:rPr lang="en-US" sz="2900" b="1" dirty="0">
                <a:solidFill>
                  <a:schemeClr val="tx1"/>
                </a:solidFill>
              </a:rPr>
              <a:t>Maintain fire safety information</a:t>
            </a:r>
          </a:p>
          <a:p>
            <a:r>
              <a:rPr lang="en-US" sz="2900" b="1" dirty="0">
                <a:solidFill>
                  <a:schemeClr val="tx1"/>
                </a:solidFill>
              </a:rPr>
              <a:t>Kean University’s Annual Security and Fire Safety Report can  be accessed </a:t>
            </a:r>
            <a:r>
              <a:rPr lang="en-US" sz="2900" b="1" dirty="0">
                <a:solidFill>
                  <a:schemeClr val="tx1"/>
                </a:solidFill>
                <a:hlinkClick r:id="rId2"/>
              </a:rPr>
              <a:t>at</a:t>
            </a:r>
            <a:r>
              <a:rPr lang="en-US" sz="2900" b="1" dirty="0">
                <a:solidFill>
                  <a:schemeClr val="tx1"/>
                </a:solidFill>
              </a:rPr>
              <a:t>:</a:t>
            </a:r>
          </a:p>
          <a:p>
            <a:pPr marL="0" indent="0" algn="ctr">
              <a:buNone/>
            </a:pPr>
            <a:r>
              <a:rPr lang="en-US" sz="3400" dirty="0">
                <a:hlinkClick r:id="rId3"/>
              </a:rPr>
              <a:t>https://www.kean.edu/offices/university-police/annual-campus-security-and-fire-safety-report</a:t>
            </a:r>
            <a:endParaRPr lang="en-US" sz="3400" b="1" dirty="0">
              <a:solidFill>
                <a:schemeClr val="accent2"/>
              </a:solidFill>
            </a:endParaRPr>
          </a:p>
          <a:p>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20</a:t>
            </a:fld>
            <a:endParaRPr lang="en-US" dirty="0"/>
          </a:p>
        </p:txBody>
      </p:sp>
    </p:spTree>
    <p:extLst>
      <p:ext uri="{BB962C8B-B14F-4D97-AF65-F5344CB8AC3E}">
        <p14:creationId xmlns:p14="http://schemas.microsoft.com/office/powerpoint/2010/main" val="73543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solidFill>
                  <a:srgbClr val="002060"/>
                </a:solidFill>
              </a:rPr>
            </a:br>
            <a:r>
              <a:rPr lang="en-US" sz="4400" dirty="0">
                <a:latin typeface="Calibri" panose="020F0502020204030204" pitchFamily="34" charset="0"/>
              </a:rPr>
              <a:t>Overview:  </a:t>
            </a:r>
            <a:br>
              <a:rPr lang="en-US" dirty="0">
                <a:latin typeface="Calibri" panose="020F0502020204030204" pitchFamily="34" charset="0"/>
              </a:rPr>
            </a:br>
            <a:r>
              <a:rPr lang="en-US" dirty="0">
                <a:latin typeface="Calibri" panose="020F0502020204030204" pitchFamily="34" charset="0"/>
              </a:rPr>
              <a:t>The Clery Act</a:t>
            </a:r>
            <a:endParaRPr lang="en-US" dirty="0"/>
          </a:p>
        </p:txBody>
      </p:sp>
      <p:sp>
        <p:nvSpPr>
          <p:cNvPr id="4" name="Content Placeholder 3"/>
          <p:cNvSpPr>
            <a:spLocks noGrp="1"/>
          </p:cNvSpPr>
          <p:nvPr>
            <p:ph idx="1"/>
          </p:nvPr>
        </p:nvSpPr>
        <p:spPr>
          <a:xfrm>
            <a:off x="1441926" y="1910080"/>
            <a:ext cx="9784080" cy="4206240"/>
          </a:xfrm>
        </p:spPr>
        <p:txBody>
          <a:bodyPr>
            <a:normAutofit/>
          </a:bodyPr>
          <a:lstStyle/>
          <a:p>
            <a:r>
              <a:rPr lang="en-US" dirty="0">
                <a:solidFill>
                  <a:schemeClr val="tx1"/>
                </a:solidFill>
              </a:rPr>
              <a:t>The Clery Act was named in memory of Jeanne Clery, who was raped and murdered in her Lehigh University residence hall room.</a:t>
            </a:r>
          </a:p>
          <a:p>
            <a:r>
              <a:rPr lang="en-US" dirty="0">
                <a:solidFill>
                  <a:schemeClr val="tx1"/>
                </a:solidFill>
              </a:rPr>
              <a:t>The intent of the </a:t>
            </a:r>
            <a:r>
              <a:rPr lang="en-US" dirty="0" err="1">
                <a:solidFill>
                  <a:schemeClr val="tx1"/>
                </a:solidFill>
              </a:rPr>
              <a:t>Clery</a:t>
            </a:r>
            <a:r>
              <a:rPr lang="en-US" dirty="0">
                <a:solidFill>
                  <a:schemeClr val="tx1"/>
                </a:solidFill>
              </a:rPr>
              <a:t> Act is to provide </a:t>
            </a:r>
            <a:r>
              <a:rPr lang="en-US" b="1" i="1" dirty="0">
                <a:solidFill>
                  <a:schemeClr val="tx1"/>
                </a:solidFill>
              </a:rPr>
              <a:t>accurate, complete, and timely information</a:t>
            </a:r>
            <a:r>
              <a:rPr lang="en-US" dirty="0">
                <a:solidFill>
                  <a:schemeClr val="tx1"/>
                </a:solidFill>
              </a:rPr>
              <a:t> regarding crimes committed on or around the Kean University campus community as well as the safety resources and procedures used to keep the community safe.</a:t>
            </a:r>
          </a:p>
          <a:p>
            <a:pPr marL="0" indent="0">
              <a:buNone/>
            </a:pPr>
            <a:endParaRPr lang="en-US" dirty="0"/>
          </a:p>
          <a:p>
            <a:pPr marL="0" indent="0">
              <a:buNone/>
            </a:pPr>
            <a:endParaRPr lang="en-US" dirty="0"/>
          </a:p>
          <a:p>
            <a:endParaRPr lang="en-US" dirty="0"/>
          </a:p>
          <a:p>
            <a:pPr marL="0" indent="0" algn="ctr">
              <a:buNone/>
            </a:pPr>
            <a:endParaRPr lang="en-US" i="1" dirty="0">
              <a:solidFill>
                <a:schemeClr val="tx1">
                  <a:lumMod val="75000"/>
                </a:schemeClr>
              </a:solidFill>
            </a:endParaRPr>
          </a:p>
          <a:p>
            <a:pPr algn="r"/>
            <a:endParaRPr lang="en-US" dirty="0"/>
          </a:p>
        </p:txBody>
      </p:sp>
      <p:sp>
        <p:nvSpPr>
          <p:cNvPr id="3" name="Slide Number Placeholder 2"/>
          <p:cNvSpPr>
            <a:spLocks noGrp="1"/>
          </p:cNvSpPr>
          <p:nvPr>
            <p:ph type="sldNum" sz="quarter" idx="12"/>
          </p:nvPr>
        </p:nvSpPr>
        <p:spPr/>
        <p:txBody>
          <a:bodyPr>
            <a:normAutofit lnSpcReduction="10000"/>
          </a:bodyPr>
          <a:lstStyle/>
          <a:p>
            <a:fld id="{2A0DE80F-99A8-4B30-8DF9-F856523965B6}" type="slidenum">
              <a:rPr lang="en-US" smtClean="0"/>
              <a:t>3</a:t>
            </a:fld>
            <a:endParaRPr lang="en-US" dirty="0"/>
          </a:p>
        </p:txBody>
      </p:sp>
    </p:spTree>
    <p:extLst>
      <p:ext uri="{BB962C8B-B14F-4D97-AF65-F5344CB8AC3E}">
        <p14:creationId xmlns:p14="http://schemas.microsoft.com/office/powerpoint/2010/main" val="16748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000" dirty="0"/>
              <a:t>JEANNE CLERY DISCLOSURE OF CAMPUS SECURITY POLICY AND CAMPUS CRIME STATISTICS ACT CAMPUS CRIME STATISTICS ACT (20 USC (20 USC § 1092(F))</a:t>
            </a:r>
          </a:p>
        </p:txBody>
      </p:sp>
      <p:sp>
        <p:nvSpPr>
          <p:cNvPr id="3" name="Content Placeholder 2"/>
          <p:cNvSpPr>
            <a:spLocks noGrp="1"/>
          </p:cNvSpPr>
          <p:nvPr>
            <p:ph idx="1"/>
          </p:nvPr>
        </p:nvSpPr>
        <p:spPr/>
        <p:txBody>
          <a:bodyPr/>
          <a:lstStyle/>
          <a:p>
            <a:r>
              <a:rPr lang="en-US" dirty="0">
                <a:solidFill>
                  <a:schemeClr val="tx1"/>
                </a:solidFill>
              </a:rPr>
              <a:t>Requires universities to:</a:t>
            </a:r>
          </a:p>
          <a:p>
            <a:pPr marL="0" indent="0">
              <a:buNone/>
            </a:pPr>
            <a:r>
              <a:rPr lang="en-US" dirty="0">
                <a:solidFill>
                  <a:schemeClr val="tx1"/>
                </a:solidFill>
              </a:rPr>
              <a:t>	-  Issue timely warnings;</a:t>
            </a:r>
          </a:p>
          <a:p>
            <a:pPr marL="0" indent="0">
              <a:buNone/>
            </a:pPr>
            <a:r>
              <a:rPr lang="en-US" dirty="0">
                <a:solidFill>
                  <a:schemeClr val="tx1"/>
                </a:solidFill>
              </a:rPr>
              <a:t>	-  Issue emergency notifications;</a:t>
            </a:r>
          </a:p>
          <a:p>
            <a:pPr marL="0" indent="0">
              <a:buNone/>
            </a:pPr>
            <a:r>
              <a:rPr lang="en-US" dirty="0">
                <a:solidFill>
                  <a:schemeClr val="tx1"/>
                </a:solidFill>
              </a:rPr>
              <a:t>	-  Provide annual information about campus crime statistics 		and security policies</a:t>
            </a:r>
          </a:p>
          <a:p>
            <a:pPr marL="0" indent="0">
              <a:buNone/>
            </a:pPr>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4</a:t>
            </a:fld>
            <a:endParaRPr lang="en-US" dirty="0"/>
          </a:p>
        </p:txBody>
      </p:sp>
    </p:spTree>
    <p:extLst>
      <p:ext uri="{BB962C8B-B14F-4D97-AF65-F5344CB8AC3E}">
        <p14:creationId xmlns:p14="http://schemas.microsoft.com/office/powerpoint/2010/main" val="905567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latin typeface="Calibri" panose="020F0502020204030204" pitchFamily="34" charset="0"/>
              </a:rPr>
            </a:br>
            <a:r>
              <a:rPr lang="en-US" dirty="0">
                <a:latin typeface="Calibri" panose="020F0502020204030204" pitchFamily="34" charset="0"/>
              </a:rPr>
              <a:t>Accurate Information Regarding Campus Safety</a:t>
            </a:r>
            <a:endParaRPr lang="en-US" i="1" dirty="0">
              <a:solidFill>
                <a:schemeClr val="bg1"/>
              </a:solidFill>
              <a:latin typeface="Calibri" panose="020F0502020204030204" pitchFamily="34" charset="0"/>
            </a:endParaRPr>
          </a:p>
        </p:txBody>
      </p:sp>
      <p:sp>
        <p:nvSpPr>
          <p:cNvPr id="3" name="Content Placeholder 2"/>
          <p:cNvSpPr>
            <a:spLocks noGrp="1"/>
          </p:cNvSpPr>
          <p:nvPr>
            <p:ph idx="1"/>
          </p:nvPr>
        </p:nvSpPr>
        <p:spPr>
          <a:xfrm>
            <a:off x="1261872" y="1816100"/>
            <a:ext cx="8595360" cy="4351337"/>
          </a:xfrm>
        </p:spPr>
        <p:txBody>
          <a:bodyPr/>
          <a:lstStyle/>
          <a:p>
            <a:r>
              <a:rPr lang="en-US" dirty="0">
                <a:solidFill>
                  <a:schemeClr val="tx1"/>
                </a:solidFill>
              </a:rPr>
              <a:t>Many crimes, particularly sexual assault, are not reported to police.</a:t>
            </a:r>
          </a:p>
          <a:p>
            <a:r>
              <a:rPr lang="en-US" dirty="0">
                <a:solidFill>
                  <a:schemeClr val="tx1"/>
                </a:solidFill>
              </a:rPr>
              <a:t>The Clery Act requires that the University gather and publish crime data from multiple sources to ensure accurate information regarding potential dangers on campus.</a:t>
            </a:r>
          </a:p>
          <a:p>
            <a:r>
              <a:rPr lang="en-US" dirty="0">
                <a:solidFill>
                  <a:schemeClr val="tx1"/>
                </a:solidFill>
              </a:rPr>
              <a:t>Students and employees are notified by </a:t>
            </a:r>
            <a:r>
              <a:rPr lang="en-US" i="1" dirty="0">
                <a:solidFill>
                  <a:schemeClr val="tx1"/>
                </a:solidFill>
              </a:rPr>
              <a:t>October 1</a:t>
            </a:r>
            <a:r>
              <a:rPr lang="en-US" dirty="0">
                <a:solidFill>
                  <a:schemeClr val="tx1"/>
                </a:solidFill>
              </a:rPr>
              <a:t> of each year that the annual security report is updated and available.  (The exception to this rule was made for the calendar year 2020 when the deadline was extended until December 31.)</a:t>
            </a:r>
          </a:p>
          <a:p>
            <a:r>
              <a:rPr lang="en-US" dirty="0">
                <a:solidFill>
                  <a:schemeClr val="tx1"/>
                </a:solidFill>
              </a:rPr>
              <a:t>The goal of the </a:t>
            </a:r>
            <a:r>
              <a:rPr lang="en-US" dirty="0" err="1">
                <a:solidFill>
                  <a:schemeClr val="tx1"/>
                </a:solidFill>
              </a:rPr>
              <a:t>Clery</a:t>
            </a:r>
            <a:r>
              <a:rPr lang="en-US" dirty="0">
                <a:solidFill>
                  <a:schemeClr val="tx1"/>
                </a:solidFill>
              </a:rPr>
              <a:t> Act is to maintain a well informed, safe campus community.</a:t>
            </a:r>
          </a:p>
          <a:p>
            <a:pPr marL="0" indent="0">
              <a:buNone/>
            </a:pPr>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5</a:t>
            </a:fld>
            <a:endParaRPr lang="en-US" dirty="0"/>
          </a:p>
        </p:txBody>
      </p:sp>
    </p:spTree>
    <p:extLst>
      <p:ext uri="{BB962C8B-B14F-4D97-AF65-F5344CB8AC3E}">
        <p14:creationId xmlns:p14="http://schemas.microsoft.com/office/powerpoint/2010/main" val="564876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br>
              <a:rPr lang="en-US" sz="5200" dirty="0">
                <a:latin typeface="Calibri" panose="020F0502020204030204" pitchFamily="34" charset="0"/>
              </a:rPr>
            </a:br>
            <a:r>
              <a:rPr lang="en-US" sz="5200" dirty="0">
                <a:latin typeface="Calibri" panose="020F0502020204030204" pitchFamily="34" charset="0"/>
              </a:rPr>
              <a:t>Campus Security Authorities at Kean University</a:t>
            </a:r>
            <a:endParaRPr lang="en-US" sz="5200" i="1" dirty="0">
              <a:latin typeface="Calibri" panose="020F0502020204030204" pitchFamily="34" charset="0"/>
            </a:endParaRPr>
          </a:p>
        </p:txBody>
      </p:sp>
      <p:sp>
        <p:nvSpPr>
          <p:cNvPr id="3" name="Content Placeholder 2"/>
          <p:cNvSpPr>
            <a:spLocks noGrp="1"/>
          </p:cNvSpPr>
          <p:nvPr>
            <p:ph idx="1"/>
          </p:nvPr>
        </p:nvSpPr>
        <p:spPr/>
        <p:txBody>
          <a:bodyPr>
            <a:normAutofit/>
          </a:bodyPr>
          <a:lstStyle/>
          <a:p>
            <a:r>
              <a:rPr lang="en-US" dirty="0">
                <a:solidFill>
                  <a:schemeClr val="tx1"/>
                </a:solidFill>
              </a:rPr>
              <a:t>Kean University Police</a:t>
            </a:r>
          </a:p>
          <a:p>
            <a:r>
              <a:rPr lang="en-US" dirty="0">
                <a:solidFill>
                  <a:schemeClr val="tx1"/>
                </a:solidFill>
              </a:rPr>
              <a:t>Non-police security staff responsible for monitoring University property (for example, residence hall resident assistants and desk attendants)</a:t>
            </a:r>
          </a:p>
          <a:p>
            <a:r>
              <a:rPr lang="en-US" dirty="0">
                <a:solidFill>
                  <a:schemeClr val="tx1"/>
                </a:solidFill>
              </a:rPr>
              <a:t>“Officials with significant responsibility for students and activities” (Student Affairs administrative staff; administrative staff in Athletics; academic deans; executive directors; academic advisement; faculty advisors to student groups)</a:t>
            </a:r>
          </a:p>
          <a:p>
            <a:r>
              <a:rPr lang="en-US" dirty="0">
                <a:solidFill>
                  <a:schemeClr val="tx1"/>
                </a:solidFill>
              </a:rPr>
              <a:t>Designated individuals with responsibility for reporting crimes (Title IX officer and deputies)</a:t>
            </a:r>
          </a:p>
          <a:p>
            <a:pPr marL="0" indent="0">
              <a:buNone/>
            </a:pPr>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6</a:t>
            </a:fld>
            <a:endParaRPr lang="en-US" dirty="0"/>
          </a:p>
        </p:txBody>
      </p:sp>
    </p:spTree>
    <p:extLst>
      <p:ext uri="{BB962C8B-B14F-4D97-AF65-F5344CB8AC3E}">
        <p14:creationId xmlns:p14="http://schemas.microsoft.com/office/powerpoint/2010/main" val="344487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Expectation to Report Statistical Information</a:t>
            </a:r>
          </a:p>
        </p:txBody>
      </p:sp>
      <p:sp>
        <p:nvSpPr>
          <p:cNvPr id="3" name="Content Placeholder 2"/>
          <p:cNvSpPr>
            <a:spLocks noGrp="1"/>
          </p:cNvSpPr>
          <p:nvPr>
            <p:ph idx="1"/>
          </p:nvPr>
        </p:nvSpPr>
        <p:spPr/>
        <p:txBody>
          <a:bodyPr>
            <a:normAutofit lnSpcReduction="10000"/>
          </a:bodyPr>
          <a:lstStyle/>
          <a:p>
            <a:pPr marL="0" indent="0" algn="ctr">
              <a:buNone/>
            </a:pPr>
            <a:r>
              <a:rPr lang="en-US" b="1" i="1" dirty="0">
                <a:solidFill>
                  <a:schemeClr val="tx1"/>
                </a:solidFill>
              </a:rPr>
              <a:t>In an effort to keep its community safe, Kean University encourages the following individuals to inform clients of procedures through which statistical information regarding crime on campus will be reported without identifying them personally.  This ensures that the University will have a record that a crime has occurred for purposes of the Annual Security Report but the individual’s personal identity will remain confidential.</a:t>
            </a:r>
          </a:p>
          <a:p>
            <a:r>
              <a:rPr lang="en-US" dirty="0">
                <a:solidFill>
                  <a:schemeClr val="tx1"/>
                </a:solidFill>
              </a:rPr>
              <a:t>Kean Counseling Center clinicians functioning within the scope of their license or certification</a:t>
            </a:r>
          </a:p>
          <a:p>
            <a:r>
              <a:rPr lang="en-US" dirty="0">
                <a:solidFill>
                  <a:schemeClr val="tx1"/>
                </a:solidFill>
              </a:rPr>
              <a:t>Kean Health Services clinician</a:t>
            </a:r>
          </a:p>
          <a:p>
            <a:r>
              <a:rPr lang="en-US" dirty="0">
                <a:solidFill>
                  <a:schemeClr val="tx1"/>
                </a:solidFill>
              </a:rPr>
              <a:t>Student Support Services Advocate</a:t>
            </a:r>
          </a:p>
          <a:p>
            <a:r>
              <a:rPr lang="en-US">
                <a:solidFill>
                  <a:schemeClr val="tx1"/>
                </a:solidFill>
              </a:rPr>
              <a:t>Campus Ministry</a:t>
            </a:r>
            <a:endParaRPr lang="en-US" dirty="0">
              <a:solidFill>
                <a:schemeClr val="tx1"/>
              </a:solidFill>
            </a:endParaRPr>
          </a:p>
          <a:p>
            <a:pPr marL="0" indent="0">
              <a:buNone/>
            </a:pPr>
            <a:endParaRPr lang="en-US" dirty="0">
              <a:solidFill>
                <a:schemeClr val="tx1"/>
              </a:solidFill>
            </a:endParaRPr>
          </a:p>
          <a:p>
            <a:endParaRPr lang="en-US" dirty="0">
              <a:solidFill>
                <a:schemeClr val="tx1"/>
              </a:solidFill>
            </a:endParaRPr>
          </a:p>
          <a:p>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7</a:t>
            </a:fld>
            <a:endParaRPr lang="en-US" dirty="0"/>
          </a:p>
        </p:txBody>
      </p:sp>
    </p:spTree>
    <p:extLst>
      <p:ext uri="{BB962C8B-B14F-4D97-AF65-F5344CB8AC3E}">
        <p14:creationId xmlns:p14="http://schemas.microsoft.com/office/powerpoint/2010/main" val="1720024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200" b="0" dirty="0"/>
              <a:t>What to Report</a:t>
            </a:r>
            <a:endParaRPr lang="en-US" b="0" dirty="0"/>
          </a:p>
        </p:txBody>
      </p:sp>
      <p:sp>
        <p:nvSpPr>
          <p:cNvPr id="3" name="Content Placeholder 2"/>
          <p:cNvSpPr>
            <a:spLocks noGrp="1"/>
          </p:cNvSpPr>
          <p:nvPr>
            <p:ph idx="1"/>
          </p:nvPr>
        </p:nvSpPr>
        <p:spPr/>
        <p:txBody>
          <a:bodyPr>
            <a:normAutofit fontScale="92500" lnSpcReduction="20000"/>
          </a:bodyPr>
          <a:lstStyle/>
          <a:p>
            <a:r>
              <a:rPr lang="en-US" sz="1500" dirty="0">
                <a:solidFill>
                  <a:schemeClr val="tx1"/>
                </a:solidFill>
              </a:rPr>
              <a:t>Criminal Homicide</a:t>
            </a:r>
          </a:p>
          <a:p>
            <a:r>
              <a:rPr lang="en-US" sz="1500" dirty="0">
                <a:solidFill>
                  <a:schemeClr val="tx1"/>
                </a:solidFill>
              </a:rPr>
              <a:t>Sex Offenses</a:t>
            </a:r>
          </a:p>
          <a:p>
            <a:r>
              <a:rPr lang="en-US" sz="1500" dirty="0">
                <a:solidFill>
                  <a:schemeClr val="tx1"/>
                </a:solidFill>
              </a:rPr>
              <a:t>Aggravated Assault</a:t>
            </a:r>
          </a:p>
          <a:p>
            <a:r>
              <a:rPr lang="en-US" sz="1500" dirty="0">
                <a:solidFill>
                  <a:schemeClr val="tx1"/>
                </a:solidFill>
              </a:rPr>
              <a:t>Robbery</a:t>
            </a:r>
          </a:p>
          <a:p>
            <a:r>
              <a:rPr lang="en-US" sz="1500" dirty="0">
                <a:solidFill>
                  <a:schemeClr val="tx1"/>
                </a:solidFill>
              </a:rPr>
              <a:t>Burglary</a:t>
            </a:r>
          </a:p>
          <a:p>
            <a:r>
              <a:rPr lang="en-US" sz="1500" dirty="0">
                <a:solidFill>
                  <a:schemeClr val="tx1"/>
                </a:solidFill>
              </a:rPr>
              <a:t>Motor Vehicle Theft</a:t>
            </a:r>
          </a:p>
          <a:p>
            <a:r>
              <a:rPr lang="en-US" sz="1500" dirty="0">
                <a:solidFill>
                  <a:schemeClr val="tx1"/>
                </a:solidFill>
              </a:rPr>
              <a:t>Arson</a:t>
            </a:r>
          </a:p>
          <a:p>
            <a:r>
              <a:rPr lang="en-US" sz="1500" dirty="0">
                <a:solidFill>
                  <a:schemeClr val="tx1"/>
                </a:solidFill>
              </a:rPr>
              <a:t>Hate Crimes, including any crime listed above, or any crime </a:t>
            </a:r>
            <a:r>
              <a:rPr lang="en-US" sz="1500" i="1" dirty="0">
                <a:solidFill>
                  <a:schemeClr val="tx1"/>
                </a:solidFill>
              </a:rPr>
              <a:t>motivated by race, gender, gender identity, religion, sexual orientation, ethnicity, national origin or disability</a:t>
            </a:r>
            <a:endParaRPr lang="en-US" sz="1500" dirty="0">
              <a:solidFill>
                <a:schemeClr val="tx1"/>
              </a:solidFill>
            </a:endParaRPr>
          </a:p>
          <a:p>
            <a:r>
              <a:rPr lang="en-US" sz="1500" dirty="0">
                <a:solidFill>
                  <a:schemeClr val="tx1"/>
                </a:solidFill>
              </a:rPr>
              <a:t>Arrests and student conduct referrals of students, staff and faculty for liquor, drug and weapons law violations</a:t>
            </a:r>
          </a:p>
          <a:p>
            <a:r>
              <a:rPr lang="en-US" sz="1500" dirty="0">
                <a:solidFill>
                  <a:schemeClr val="tx1"/>
                </a:solidFill>
              </a:rPr>
              <a:t>Report any incident that is </a:t>
            </a:r>
            <a:r>
              <a:rPr lang="en-US" sz="1500" i="1" dirty="0">
                <a:solidFill>
                  <a:schemeClr val="tx1"/>
                </a:solidFill>
              </a:rPr>
              <a:t>a crime or that you believe may be a crime</a:t>
            </a:r>
            <a:r>
              <a:rPr lang="en-US" sz="1500" dirty="0">
                <a:solidFill>
                  <a:schemeClr val="tx1"/>
                </a:solidFill>
              </a:rPr>
              <a:t>.</a:t>
            </a:r>
          </a:p>
          <a:p>
            <a:r>
              <a:rPr lang="en-US" sz="1500" dirty="0">
                <a:solidFill>
                  <a:schemeClr val="tx1"/>
                </a:solidFill>
              </a:rPr>
              <a:t>When in doubt, </a:t>
            </a:r>
            <a:r>
              <a:rPr lang="en-US" sz="1500" b="1" dirty="0">
                <a:solidFill>
                  <a:schemeClr val="tx1"/>
                </a:solidFill>
              </a:rPr>
              <a:t>REPORT.</a:t>
            </a:r>
            <a:endParaRPr lang="en-US" sz="1500" dirty="0">
              <a:solidFill>
                <a:schemeClr val="tx1"/>
              </a:solidFill>
            </a:endParaRPr>
          </a:p>
          <a:p>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8</a:t>
            </a:fld>
            <a:endParaRPr lang="en-US" dirty="0"/>
          </a:p>
        </p:txBody>
      </p:sp>
    </p:spTree>
    <p:extLst>
      <p:ext uri="{BB962C8B-B14F-4D97-AF65-F5344CB8AC3E}">
        <p14:creationId xmlns:p14="http://schemas.microsoft.com/office/powerpoint/2010/main" val="3769049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4000" dirty="0"/>
              <a:t>What to Report: Definitions</a:t>
            </a:r>
          </a:p>
        </p:txBody>
      </p:sp>
      <p:sp>
        <p:nvSpPr>
          <p:cNvPr id="6" name="Content Placeholder 5"/>
          <p:cNvSpPr>
            <a:spLocks noGrp="1"/>
          </p:cNvSpPr>
          <p:nvPr>
            <p:ph sz="half" idx="1"/>
          </p:nvPr>
        </p:nvSpPr>
        <p:spPr/>
        <p:txBody>
          <a:bodyPr>
            <a:normAutofit fontScale="70000" lnSpcReduction="20000"/>
          </a:bodyPr>
          <a:lstStyle/>
          <a:p>
            <a:r>
              <a:rPr lang="en-US" sz="2300" i="1" dirty="0">
                <a:solidFill>
                  <a:schemeClr val="tx1"/>
                </a:solidFill>
              </a:rPr>
              <a:t>Criminal Homicide</a:t>
            </a:r>
            <a:r>
              <a:rPr lang="en-US" dirty="0">
                <a:solidFill>
                  <a:schemeClr val="tx1"/>
                </a:solidFill>
              </a:rPr>
              <a:t>: </a:t>
            </a:r>
            <a:r>
              <a:rPr lang="en-US" sz="1900" dirty="0">
                <a:solidFill>
                  <a:schemeClr val="tx1"/>
                </a:solidFill>
              </a:rPr>
              <a:t>murder, non -negligent manslaughter and negligent manslaughter, and negligent manslaughter (including vehicular manslaughter)</a:t>
            </a:r>
          </a:p>
          <a:p>
            <a:r>
              <a:rPr lang="en-US" sz="2100" i="1" dirty="0">
                <a:solidFill>
                  <a:schemeClr val="tx1"/>
                </a:solidFill>
              </a:rPr>
              <a:t>Aggravated</a:t>
            </a:r>
            <a:r>
              <a:rPr lang="en-US" sz="2400" i="1" dirty="0">
                <a:solidFill>
                  <a:schemeClr val="tx1"/>
                </a:solidFill>
              </a:rPr>
              <a:t> Assault</a:t>
            </a:r>
            <a:r>
              <a:rPr lang="en-US" dirty="0">
                <a:solidFill>
                  <a:schemeClr val="tx1"/>
                </a:solidFill>
              </a:rPr>
              <a:t>: </a:t>
            </a:r>
            <a:r>
              <a:rPr lang="en-US" sz="1900" dirty="0">
                <a:solidFill>
                  <a:schemeClr val="tx1"/>
                </a:solidFill>
              </a:rPr>
              <a:t>unlawful attack upon another with intent to inflict severe injury, using weapon or means likely to weapon or means likely to produce death or great bodily harm</a:t>
            </a:r>
          </a:p>
          <a:p>
            <a:r>
              <a:rPr lang="en-US" sz="2100" i="1" dirty="0">
                <a:solidFill>
                  <a:schemeClr val="tx1"/>
                </a:solidFill>
              </a:rPr>
              <a:t>Sex offenses: </a:t>
            </a:r>
            <a:r>
              <a:rPr lang="en-US" sz="1900" dirty="0">
                <a:solidFill>
                  <a:schemeClr val="tx1"/>
                </a:solidFill>
              </a:rPr>
              <a:t>Any sexual act directed against another person, without the consent of the victim, including instances where the victim is incapable of giving consent.  </a:t>
            </a:r>
            <a:r>
              <a:rPr lang="en-US" sz="1900" i="1" dirty="0">
                <a:solidFill>
                  <a:schemeClr val="tx1"/>
                </a:solidFill>
              </a:rPr>
              <a:t>Sex offenses include rape, fondling, incest, and </a:t>
            </a:r>
            <a:r>
              <a:rPr lang="en-US" sz="1900" i="1">
                <a:solidFill>
                  <a:schemeClr val="tx1"/>
                </a:solidFill>
              </a:rPr>
              <a:t>statutory rape. </a:t>
            </a:r>
            <a:endParaRPr lang="en-US" sz="1900" i="1" dirty="0">
              <a:solidFill>
                <a:schemeClr val="tx1"/>
              </a:solidFill>
            </a:endParaRPr>
          </a:p>
          <a:p>
            <a:r>
              <a:rPr lang="en-US" sz="2100" i="1" dirty="0">
                <a:solidFill>
                  <a:schemeClr val="tx1"/>
                </a:solidFill>
              </a:rPr>
              <a:t>Robbery</a:t>
            </a:r>
            <a:r>
              <a:rPr lang="en-US" sz="1900" dirty="0">
                <a:solidFill>
                  <a:schemeClr val="tx1"/>
                </a:solidFill>
              </a:rPr>
              <a:t>: taking/ attempting to take something by force, violence, threat, or by putting victim in fear</a:t>
            </a:r>
          </a:p>
          <a:p>
            <a:endParaRPr lang="en-US" dirty="0"/>
          </a:p>
          <a:p>
            <a:pPr marL="0" indent="0">
              <a:buNone/>
            </a:pPr>
            <a:r>
              <a:rPr lang="en-US" dirty="0"/>
              <a:t>	</a:t>
            </a:r>
          </a:p>
          <a:p>
            <a:pPr marL="0" indent="0">
              <a:buNone/>
            </a:pPr>
            <a:endParaRPr lang="en-US" dirty="0"/>
          </a:p>
          <a:p>
            <a:endParaRPr lang="en-US" dirty="0"/>
          </a:p>
          <a:p>
            <a:endParaRPr lang="en-US" dirty="0"/>
          </a:p>
          <a:p>
            <a:pPr marL="0" indent="0">
              <a:buNone/>
            </a:pPr>
            <a:endParaRPr lang="en-US" dirty="0"/>
          </a:p>
          <a:p>
            <a:endParaRPr lang="en-US" dirty="0"/>
          </a:p>
          <a:p>
            <a:endParaRPr lang="en-US" dirty="0"/>
          </a:p>
        </p:txBody>
      </p:sp>
      <p:sp>
        <p:nvSpPr>
          <p:cNvPr id="7" name="Content Placeholder 6"/>
          <p:cNvSpPr>
            <a:spLocks noGrp="1"/>
          </p:cNvSpPr>
          <p:nvPr>
            <p:ph sz="half" idx="2"/>
          </p:nvPr>
        </p:nvSpPr>
        <p:spPr/>
        <p:txBody>
          <a:bodyPr>
            <a:normAutofit fontScale="70000" lnSpcReduction="20000"/>
          </a:bodyPr>
          <a:lstStyle/>
          <a:p>
            <a:r>
              <a:rPr lang="en-US" sz="2100" i="1" dirty="0">
                <a:solidFill>
                  <a:schemeClr val="tx1"/>
                </a:solidFill>
              </a:rPr>
              <a:t>Burglary</a:t>
            </a:r>
            <a:r>
              <a:rPr lang="en-US" dirty="0">
                <a:solidFill>
                  <a:schemeClr val="tx1"/>
                </a:solidFill>
              </a:rPr>
              <a:t>: unlawful entry into a structure to commit a felony or theft </a:t>
            </a:r>
          </a:p>
          <a:p>
            <a:r>
              <a:rPr lang="en-US" sz="2100" i="1" dirty="0">
                <a:solidFill>
                  <a:schemeClr val="tx1"/>
                </a:solidFill>
              </a:rPr>
              <a:t>Motor vehicle theft</a:t>
            </a:r>
            <a:r>
              <a:rPr lang="en-US" sz="1900" dirty="0">
                <a:solidFill>
                  <a:schemeClr val="tx1"/>
                </a:solidFill>
              </a:rPr>
              <a:t>: theft of automobiles, trucks, etc., including “joyriding” </a:t>
            </a:r>
            <a:r>
              <a:rPr lang="en-US" sz="1700" dirty="0">
                <a:solidFill>
                  <a:schemeClr val="tx1"/>
                </a:solidFill>
              </a:rPr>
              <a:t>(taking by person without lawful access)</a:t>
            </a:r>
          </a:p>
          <a:p>
            <a:r>
              <a:rPr lang="en-US" sz="2100" i="1" dirty="0">
                <a:solidFill>
                  <a:schemeClr val="tx1"/>
                </a:solidFill>
              </a:rPr>
              <a:t>Arson</a:t>
            </a:r>
            <a:r>
              <a:rPr lang="en-US" dirty="0">
                <a:solidFill>
                  <a:schemeClr val="tx1"/>
                </a:solidFill>
              </a:rPr>
              <a:t>: willful or malicious burning/attempt to burn structure vehicle or personal property of another</a:t>
            </a:r>
          </a:p>
          <a:p>
            <a:r>
              <a:rPr lang="en-US" sz="2100" i="1" dirty="0">
                <a:solidFill>
                  <a:schemeClr val="tx1"/>
                </a:solidFill>
              </a:rPr>
              <a:t>Hate Crimes</a:t>
            </a:r>
            <a:r>
              <a:rPr lang="en-US" i="1" dirty="0">
                <a:solidFill>
                  <a:schemeClr val="tx1"/>
                </a:solidFill>
              </a:rPr>
              <a:t>: </a:t>
            </a:r>
            <a:r>
              <a:rPr lang="en-US" sz="1900" dirty="0">
                <a:solidFill>
                  <a:schemeClr val="tx1"/>
                </a:solidFill>
              </a:rPr>
              <a:t>Any of the above mentioned crimes, or any other crime causing bodily injury (e.g. simple assault) where there is evidence of both hate motivation and the victim was selected because of </a:t>
            </a:r>
            <a:r>
              <a:rPr lang="en-US" sz="1900" i="1" dirty="0">
                <a:solidFill>
                  <a:schemeClr val="tx1"/>
                </a:solidFill>
              </a:rPr>
              <a:t>actual/perceived race, gender, gender identity, religion, national origin, disability, or sexual orientation, </a:t>
            </a:r>
            <a:r>
              <a:rPr lang="en-US" sz="1900" dirty="0">
                <a:solidFill>
                  <a:schemeClr val="tx1"/>
                </a:solidFill>
              </a:rPr>
              <a:t>including damage done to property such as graffiti in residence halls or administrative buildings</a:t>
            </a:r>
            <a:endParaRPr lang="en-US" sz="1900" i="1" dirty="0">
              <a:solidFill>
                <a:schemeClr val="tx1"/>
              </a:solidFill>
            </a:endParaRPr>
          </a:p>
          <a:p>
            <a:endParaRPr lang="en-US" i="1" dirty="0"/>
          </a:p>
          <a:p>
            <a:endParaRPr lang="en-US" dirty="0"/>
          </a:p>
          <a:p>
            <a:endParaRPr lang="en-US" dirty="0"/>
          </a:p>
        </p:txBody>
      </p:sp>
      <p:sp>
        <p:nvSpPr>
          <p:cNvPr id="4" name="Slide Number Placeholder 3"/>
          <p:cNvSpPr>
            <a:spLocks noGrp="1"/>
          </p:cNvSpPr>
          <p:nvPr>
            <p:ph type="sldNum" sz="quarter" idx="12"/>
          </p:nvPr>
        </p:nvSpPr>
        <p:spPr/>
        <p:txBody>
          <a:bodyPr>
            <a:normAutofit lnSpcReduction="10000"/>
          </a:bodyPr>
          <a:lstStyle/>
          <a:p>
            <a:fld id="{2A0DE80F-99A8-4B30-8DF9-F856523965B6}" type="slidenum">
              <a:rPr lang="en-US" smtClean="0"/>
              <a:t>9</a:t>
            </a:fld>
            <a:endParaRPr lang="en-US" dirty="0"/>
          </a:p>
        </p:txBody>
      </p:sp>
    </p:spTree>
    <p:extLst>
      <p:ext uri="{BB962C8B-B14F-4D97-AF65-F5344CB8AC3E}">
        <p14:creationId xmlns:p14="http://schemas.microsoft.com/office/powerpoint/2010/main" val="736727369"/>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View">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1037</TotalTime>
  <Words>1976</Words>
  <Application>Microsoft Office PowerPoint</Application>
  <PresentationFormat>Widescreen</PresentationFormat>
  <Paragraphs>165</Paragraphs>
  <Slides>20</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Calibri</vt:lpstr>
      <vt:lpstr>Calibri Light</vt:lpstr>
      <vt:lpstr>Century Schoolbook</vt:lpstr>
      <vt:lpstr>Wingdings 2</vt:lpstr>
      <vt:lpstr>HDOfficeLightV0</vt:lpstr>
      <vt:lpstr>View</vt:lpstr>
      <vt:lpstr>The Clery Act: On- Line Education Module for Campus Security Authorities</vt:lpstr>
      <vt:lpstr>Module Overview</vt:lpstr>
      <vt:lpstr> Overview:   The Clery Act</vt:lpstr>
      <vt:lpstr>JEANNE CLERY DISCLOSURE OF CAMPUS SECURITY POLICY AND CAMPUS CRIME STATISTICS ACT CAMPUS CRIME STATISTICS ACT (20 USC (20 USC § 1092(F))</vt:lpstr>
      <vt:lpstr> Accurate Information Regarding Campus Safety</vt:lpstr>
      <vt:lpstr> Campus Security Authorities at Kean University</vt:lpstr>
      <vt:lpstr>Expectation to Report Statistical Information</vt:lpstr>
      <vt:lpstr>What to Report</vt:lpstr>
      <vt:lpstr>What to Report: Definitions</vt:lpstr>
      <vt:lpstr>What to Report: Definitions</vt:lpstr>
      <vt:lpstr>How to Report: Kean University’s Reporting Options</vt:lpstr>
      <vt:lpstr>Document</vt:lpstr>
      <vt:lpstr>Reportable Crime Locations</vt:lpstr>
      <vt:lpstr>A Note About Crime Statistics found in the Annual Security Report</vt:lpstr>
      <vt:lpstr>IMPORTANT!</vt:lpstr>
      <vt:lpstr>Best Practice</vt:lpstr>
      <vt:lpstr>By Reporting…</vt:lpstr>
      <vt:lpstr>For Further Information…</vt:lpstr>
      <vt:lpstr>Acknowledgments</vt:lpstr>
      <vt:lpstr>Appendix:  Specific University Requirements under the Clery Act</vt:lpstr>
    </vt:vector>
  </TitlesOfParts>
  <Company>Kean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Clery Act: Training for Campus Security Authorities</dc:title>
  <dc:creator>Melissa Sterba</dc:creator>
  <cp:lastModifiedBy>Melissa Sterba</cp:lastModifiedBy>
  <cp:revision>217</cp:revision>
  <cp:lastPrinted>2018-11-26T14:40:22Z</cp:lastPrinted>
  <dcterms:created xsi:type="dcterms:W3CDTF">2015-10-02T15:17:49Z</dcterms:created>
  <dcterms:modified xsi:type="dcterms:W3CDTF">2021-11-16T16:24:11Z</dcterms:modified>
</cp:coreProperties>
</file>