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92" r:id="rId3"/>
    <p:sldId id="256" r:id="rId4"/>
    <p:sldId id="257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6" r:id="rId17"/>
    <p:sldId id="277" r:id="rId18"/>
    <p:sldId id="270" r:id="rId19"/>
    <p:sldId id="271" r:id="rId20"/>
    <p:sldId id="272" r:id="rId21"/>
    <p:sldId id="273" r:id="rId22"/>
    <p:sldId id="275" r:id="rId23"/>
    <p:sldId id="291" r:id="rId24"/>
    <p:sldId id="280" r:id="rId25"/>
    <p:sldId id="284" r:id="rId26"/>
    <p:sldId id="285" r:id="rId27"/>
    <p:sldId id="283" r:id="rId28"/>
    <p:sldId id="286" r:id="rId29"/>
    <p:sldId id="282" r:id="rId30"/>
    <p:sldId id="281" r:id="rId31"/>
    <p:sldId id="289" r:id="rId32"/>
    <p:sldId id="274" r:id="rId33"/>
    <p:sldId id="278" r:id="rId34"/>
    <p:sldId id="279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67" d="100"/>
          <a:sy n="67" d="100"/>
        </p:scale>
        <p:origin x="60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9B591-1126-4EA9-8320-065ED628F5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1E4EAD-76AF-4C2F-9A1C-62FF5033DAC7}">
      <dgm:prSet/>
      <dgm:spPr/>
      <dgm:t>
        <a:bodyPr/>
        <a:lstStyle/>
        <a:p>
          <a:r>
            <a:rPr lang="en-US" dirty="0"/>
            <a:t>Sustained</a:t>
          </a:r>
        </a:p>
      </dgm:t>
    </dgm:pt>
    <dgm:pt modelId="{B3084E6B-10F4-4260-9DB5-7E293C44CF44}" type="parTrans" cxnId="{FC7B6B3F-1D37-475B-9830-27791F3EFB41}">
      <dgm:prSet/>
      <dgm:spPr/>
      <dgm:t>
        <a:bodyPr/>
        <a:lstStyle/>
        <a:p>
          <a:endParaRPr lang="en-US"/>
        </a:p>
      </dgm:t>
    </dgm:pt>
    <dgm:pt modelId="{139CB148-8E29-4D16-B7D9-1905BC1B1CFC}" type="sibTrans" cxnId="{FC7B6B3F-1D37-475B-9830-27791F3EFB41}">
      <dgm:prSet/>
      <dgm:spPr/>
      <dgm:t>
        <a:bodyPr/>
        <a:lstStyle/>
        <a:p>
          <a:endParaRPr lang="en-US"/>
        </a:p>
      </dgm:t>
    </dgm:pt>
    <dgm:pt modelId="{29DE96B6-E59E-42F3-AF5E-BAC368F25CA9}">
      <dgm:prSet/>
      <dgm:spPr/>
      <dgm:t>
        <a:bodyPr/>
        <a:lstStyle/>
        <a:p>
          <a:r>
            <a:rPr lang="en-US"/>
            <a:t>Strategic</a:t>
          </a:r>
        </a:p>
      </dgm:t>
    </dgm:pt>
    <dgm:pt modelId="{CCE87616-16A9-46A4-97E4-C0BB0DF0633C}" type="parTrans" cxnId="{6C2AD8FC-D3D8-43A6-A9E4-CBC4969719DF}">
      <dgm:prSet/>
      <dgm:spPr/>
      <dgm:t>
        <a:bodyPr/>
        <a:lstStyle/>
        <a:p>
          <a:endParaRPr lang="en-US"/>
        </a:p>
      </dgm:t>
    </dgm:pt>
    <dgm:pt modelId="{58885F94-2C48-452E-A3E5-E7C23A6A65EA}" type="sibTrans" cxnId="{6C2AD8FC-D3D8-43A6-A9E4-CBC4969719DF}">
      <dgm:prSet/>
      <dgm:spPr/>
      <dgm:t>
        <a:bodyPr/>
        <a:lstStyle/>
        <a:p>
          <a:endParaRPr lang="en-US"/>
        </a:p>
      </dgm:t>
    </dgm:pt>
    <dgm:pt modelId="{18B2806E-66C3-4EDF-864A-61C6F4DD7175}">
      <dgm:prSet/>
      <dgm:spPr/>
      <dgm:t>
        <a:bodyPr/>
        <a:lstStyle/>
        <a:p>
          <a:r>
            <a:rPr lang="en-US"/>
            <a:t>Integrated</a:t>
          </a:r>
        </a:p>
      </dgm:t>
    </dgm:pt>
    <dgm:pt modelId="{731DB245-19C6-4886-A8A3-B04002D45EEC}" type="parTrans" cxnId="{8653E1EB-4A0B-4617-A8D1-9BD56C65C48E}">
      <dgm:prSet/>
      <dgm:spPr/>
      <dgm:t>
        <a:bodyPr/>
        <a:lstStyle/>
        <a:p>
          <a:endParaRPr lang="en-US"/>
        </a:p>
      </dgm:t>
    </dgm:pt>
    <dgm:pt modelId="{3CF8878E-6D3C-4BB4-A9C6-9B1487D1D3FE}" type="sibTrans" cxnId="{8653E1EB-4A0B-4617-A8D1-9BD56C65C48E}">
      <dgm:prSet/>
      <dgm:spPr/>
      <dgm:t>
        <a:bodyPr/>
        <a:lstStyle/>
        <a:p>
          <a:endParaRPr lang="en-US"/>
        </a:p>
      </dgm:t>
    </dgm:pt>
    <dgm:pt modelId="{8975E938-AA5D-4345-A68F-5D85BB88E10E}">
      <dgm:prSet/>
      <dgm:spPr/>
      <dgm:t>
        <a:bodyPr/>
        <a:lstStyle/>
        <a:p>
          <a:r>
            <a:rPr lang="en-US"/>
            <a:t>Personalized</a:t>
          </a:r>
        </a:p>
      </dgm:t>
    </dgm:pt>
    <dgm:pt modelId="{ADBCE729-4A9C-419A-975F-262439C13C0E}" type="parTrans" cxnId="{DE912C73-6C4B-4A96-A4AA-CC7E4675403A}">
      <dgm:prSet/>
      <dgm:spPr/>
      <dgm:t>
        <a:bodyPr/>
        <a:lstStyle/>
        <a:p>
          <a:endParaRPr lang="en-US"/>
        </a:p>
      </dgm:t>
    </dgm:pt>
    <dgm:pt modelId="{47B7BEDC-E37B-4222-AA93-97A9A448AB1A}" type="sibTrans" cxnId="{DE912C73-6C4B-4A96-A4AA-CC7E4675403A}">
      <dgm:prSet/>
      <dgm:spPr/>
      <dgm:t>
        <a:bodyPr/>
        <a:lstStyle/>
        <a:p>
          <a:endParaRPr lang="en-US"/>
        </a:p>
      </dgm:t>
    </dgm:pt>
    <dgm:pt modelId="{62CD051E-1E49-4CE2-B2E5-F912F5416128}">
      <dgm:prSet/>
      <dgm:spPr/>
      <dgm:t>
        <a:bodyPr/>
        <a:lstStyle/>
        <a:p>
          <a:r>
            <a:rPr lang="en-US"/>
            <a:t>Proactive </a:t>
          </a:r>
        </a:p>
      </dgm:t>
    </dgm:pt>
    <dgm:pt modelId="{8660F44E-5CB4-43A1-82EE-E01E943A2EEF}" type="parTrans" cxnId="{DF056E5E-72D7-437F-861D-0FC26F74287C}">
      <dgm:prSet/>
      <dgm:spPr/>
      <dgm:t>
        <a:bodyPr/>
        <a:lstStyle/>
        <a:p>
          <a:endParaRPr lang="en-US"/>
        </a:p>
      </dgm:t>
    </dgm:pt>
    <dgm:pt modelId="{9C56B9EF-5862-4AE9-80D7-F2508227B9E6}" type="sibTrans" cxnId="{DF056E5E-72D7-437F-861D-0FC26F74287C}">
      <dgm:prSet/>
      <dgm:spPr/>
      <dgm:t>
        <a:bodyPr/>
        <a:lstStyle/>
        <a:p>
          <a:endParaRPr lang="en-US"/>
        </a:p>
      </dgm:t>
    </dgm:pt>
    <dgm:pt modelId="{37D38D29-DA17-4B59-BFF3-50F9229ED7BE}" type="pres">
      <dgm:prSet presAssocID="{0D99B591-1126-4EA9-8320-065ED628F597}" presName="linear" presStyleCnt="0">
        <dgm:presLayoutVars>
          <dgm:animLvl val="lvl"/>
          <dgm:resizeHandles val="exact"/>
        </dgm:presLayoutVars>
      </dgm:prSet>
      <dgm:spPr/>
    </dgm:pt>
    <dgm:pt modelId="{DF614375-E2CB-4069-AEF6-D03365EE7413}" type="pres">
      <dgm:prSet presAssocID="{661E4EAD-76AF-4C2F-9A1C-62FF5033DA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FFD8B3-96ED-4C16-814D-89329465E333}" type="pres">
      <dgm:prSet presAssocID="{139CB148-8E29-4D16-B7D9-1905BC1B1CFC}" presName="spacer" presStyleCnt="0"/>
      <dgm:spPr/>
    </dgm:pt>
    <dgm:pt modelId="{681A55A0-6D81-4CE6-8346-99E826710FFE}" type="pres">
      <dgm:prSet presAssocID="{29DE96B6-E59E-42F3-AF5E-BAC368F25C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4F54554-74D2-4AD2-B5C4-751A10055E2D}" type="pres">
      <dgm:prSet presAssocID="{58885F94-2C48-452E-A3E5-E7C23A6A65EA}" presName="spacer" presStyleCnt="0"/>
      <dgm:spPr/>
    </dgm:pt>
    <dgm:pt modelId="{6971EB28-90BE-436F-A52E-FF1E92E885BA}" type="pres">
      <dgm:prSet presAssocID="{18B2806E-66C3-4EDF-864A-61C6F4DD717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DA97F00-D743-4310-B1A0-FDCEA7E43A4A}" type="pres">
      <dgm:prSet presAssocID="{3CF8878E-6D3C-4BB4-A9C6-9B1487D1D3FE}" presName="spacer" presStyleCnt="0"/>
      <dgm:spPr/>
    </dgm:pt>
    <dgm:pt modelId="{3D5E6BE6-84BD-472B-90D9-3319F02E1F19}" type="pres">
      <dgm:prSet presAssocID="{8975E938-AA5D-4345-A68F-5D85BB88E1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6EC41DB-55CE-4F69-8C9B-AFEEF7839EE1}" type="pres">
      <dgm:prSet presAssocID="{47B7BEDC-E37B-4222-AA93-97A9A448AB1A}" presName="spacer" presStyleCnt="0"/>
      <dgm:spPr/>
    </dgm:pt>
    <dgm:pt modelId="{CDFE81FB-3E40-45F7-9F6F-31962A5145A6}" type="pres">
      <dgm:prSet presAssocID="{62CD051E-1E49-4CE2-B2E5-F912F541612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96F207-A22E-4F20-B720-EA21580B697A}" type="presOf" srcId="{62CD051E-1E49-4CE2-B2E5-F912F5416128}" destId="{CDFE81FB-3E40-45F7-9F6F-31962A5145A6}" srcOrd="0" destOrd="0" presId="urn:microsoft.com/office/officeart/2005/8/layout/vList2"/>
    <dgm:cxn modelId="{9207B215-BC9E-4906-ACA6-70B5F913F970}" type="presOf" srcId="{29DE96B6-E59E-42F3-AF5E-BAC368F25CA9}" destId="{681A55A0-6D81-4CE6-8346-99E826710FFE}" srcOrd="0" destOrd="0" presId="urn:microsoft.com/office/officeart/2005/8/layout/vList2"/>
    <dgm:cxn modelId="{AAB03D1C-D46A-492A-95FD-4B41E5C955AA}" type="presOf" srcId="{18B2806E-66C3-4EDF-864A-61C6F4DD7175}" destId="{6971EB28-90BE-436F-A52E-FF1E92E885BA}" srcOrd="0" destOrd="0" presId="urn:microsoft.com/office/officeart/2005/8/layout/vList2"/>
    <dgm:cxn modelId="{FC7B6B3F-1D37-475B-9830-27791F3EFB41}" srcId="{0D99B591-1126-4EA9-8320-065ED628F597}" destId="{661E4EAD-76AF-4C2F-9A1C-62FF5033DAC7}" srcOrd="0" destOrd="0" parTransId="{B3084E6B-10F4-4260-9DB5-7E293C44CF44}" sibTransId="{139CB148-8E29-4D16-B7D9-1905BC1B1CFC}"/>
    <dgm:cxn modelId="{DF056E5E-72D7-437F-861D-0FC26F74287C}" srcId="{0D99B591-1126-4EA9-8320-065ED628F597}" destId="{62CD051E-1E49-4CE2-B2E5-F912F5416128}" srcOrd="4" destOrd="0" parTransId="{8660F44E-5CB4-43A1-82EE-E01E943A2EEF}" sibTransId="{9C56B9EF-5862-4AE9-80D7-F2508227B9E6}"/>
    <dgm:cxn modelId="{9346F243-97EA-47D5-85B8-738DA47392EE}" type="presOf" srcId="{0D99B591-1126-4EA9-8320-065ED628F597}" destId="{37D38D29-DA17-4B59-BFF3-50F9229ED7BE}" srcOrd="0" destOrd="0" presId="urn:microsoft.com/office/officeart/2005/8/layout/vList2"/>
    <dgm:cxn modelId="{DE912C73-6C4B-4A96-A4AA-CC7E4675403A}" srcId="{0D99B591-1126-4EA9-8320-065ED628F597}" destId="{8975E938-AA5D-4345-A68F-5D85BB88E10E}" srcOrd="3" destOrd="0" parTransId="{ADBCE729-4A9C-419A-975F-262439C13C0E}" sibTransId="{47B7BEDC-E37B-4222-AA93-97A9A448AB1A}"/>
    <dgm:cxn modelId="{D2EA8E57-F4C3-4E9C-9BDF-CAAF48CFD32B}" type="presOf" srcId="{8975E938-AA5D-4345-A68F-5D85BB88E10E}" destId="{3D5E6BE6-84BD-472B-90D9-3319F02E1F19}" srcOrd="0" destOrd="0" presId="urn:microsoft.com/office/officeart/2005/8/layout/vList2"/>
    <dgm:cxn modelId="{4F792AB6-A6E2-4420-A6F0-CAECA4EAAB38}" type="presOf" srcId="{661E4EAD-76AF-4C2F-9A1C-62FF5033DAC7}" destId="{DF614375-E2CB-4069-AEF6-D03365EE7413}" srcOrd="0" destOrd="0" presId="urn:microsoft.com/office/officeart/2005/8/layout/vList2"/>
    <dgm:cxn modelId="{8653E1EB-4A0B-4617-A8D1-9BD56C65C48E}" srcId="{0D99B591-1126-4EA9-8320-065ED628F597}" destId="{18B2806E-66C3-4EDF-864A-61C6F4DD7175}" srcOrd="2" destOrd="0" parTransId="{731DB245-19C6-4886-A8A3-B04002D45EEC}" sibTransId="{3CF8878E-6D3C-4BB4-A9C6-9B1487D1D3FE}"/>
    <dgm:cxn modelId="{6C2AD8FC-D3D8-43A6-A9E4-CBC4969719DF}" srcId="{0D99B591-1126-4EA9-8320-065ED628F597}" destId="{29DE96B6-E59E-42F3-AF5E-BAC368F25CA9}" srcOrd="1" destOrd="0" parTransId="{CCE87616-16A9-46A4-97E4-C0BB0DF0633C}" sibTransId="{58885F94-2C48-452E-A3E5-E7C23A6A65EA}"/>
    <dgm:cxn modelId="{5893C3B9-55C8-4BBD-AD7A-39BF52D8DD2A}" type="presParOf" srcId="{37D38D29-DA17-4B59-BFF3-50F9229ED7BE}" destId="{DF614375-E2CB-4069-AEF6-D03365EE7413}" srcOrd="0" destOrd="0" presId="urn:microsoft.com/office/officeart/2005/8/layout/vList2"/>
    <dgm:cxn modelId="{8EF019CB-9E2D-4F01-B8D6-E88EA599DB85}" type="presParOf" srcId="{37D38D29-DA17-4B59-BFF3-50F9229ED7BE}" destId="{A1FFD8B3-96ED-4C16-814D-89329465E333}" srcOrd="1" destOrd="0" presId="urn:microsoft.com/office/officeart/2005/8/layout/vList2"/>
    <dgm:cxn modelId="{72A18110-E765-4727-BE70-FCFDA5E7748E}" type="presParOf" srcId="{37D38D29-DA17-4B59-BFF3-50F9229ED7BE}" destId="{681A55A0-6D81-4CE6-8346-99E826710FFE}" srcOrd="2" destOrd="0" presId="urn:microsoft.com/office/officeart/2005/8/layout/vList2"/>
    <dgm:cxn modelId="{5ACD2F33-19D3-4114-924B-D0D86BCF9A2A}" type="presParOf" srcId="{37D38D29-DA17-4B59-BFF3-50F9229ED7BE}" destId="{D4F54554-74D2-4AD2-B5C4-751A10055E2D}" srcOrd="3" destOrd="0" presId="urn:microsoft.com/office/officeart/2005/8/layout/vList2"/>
    <dgm:cxn modelId="{08C46A57-C7FE-43B8-8DFC-E6505E0EC47B}" type="presParOf" srcId="{37D38D29-DA17-4B59-BFF3-50F9229ED7BE}" destId="{6971EB28-90BE-436F-A52E-FF1E92E885BA}" srcOrd="4" destOrd="0" presId="urn:microsoft.com/office/officeart/2005/8/layout/vList2"/>
    <dgm:cxn modelId="{3CD1C977-278C-4E81-BE99-B523F63D426A}" type="presParOf" srcId="{37D38D29-DA17-4B59-BFF3-50F9229ED7BE}" destId="{0DA97F00-D743-4310-B1A0-FDCEA7E43A4A}" srcOrd="5" destOrd="0" presId="urn:microsoft.com/office/officeart/2005/8/layout/vList2"/>
    <dgm:cxn modelId="{A85A19CE-479F-4682-9490-2D7B8DB1D9D7}" type="presParOf" srcId="{37D38D29-DA17-4B59-BFF3-50F9229ED7BE}" destId="{3D5E6BE6-84BD-472B-90D9-3319F02E1F19}" srcOrd="6" destOrd="0" presId="urn:microsoft.com/office/officeart/2005/8/layout/vList2"/>
    <dgm:cxn modelId="{548B610E-0B6D-40F7-B3AF-316A3FC43E1B}" type="presParOf" srcId="{37D38D29-DA17-4B59-BFF3-50F9229ED7BE}" destId="{D6EC41DB-55CE-4F69-8C9B-AFEEF7839EE1}" srcOrd="7" destOrd="0" presId="urn:microsoft.com/office/officeart/2005/8/layout/vList2"/>
    <dgm:cxn modelId="{4BA4DF23-87FA-4A05-944E-0A4D57ADA8E1}" type="presParOf" srcId="{37D38D29-DA17-4B59-BFF3-50F9229ED7BE}" destId="{CDFE81FB-3E40-45F7-9F6F-31962A5145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BBA13-EED1-4D69-8D2D-80CDB10732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48DFFB-DDF7-4FD0-A5F7-573A79875B82}">
      <dgm:prSet/>
      <dgm:spPr/>
      <dgm:t>
        <a:bodyPr/>
        <a:lstStyle/>
        <a:p>
          <a:r>
            <a:rPr lang="en-US"/>
            <a:t>Frequency of outreach activity </a:t>
          </a:r>
        </a:p>
      </dgm:t>
    </dgm:pt>
    <dgm:pt modelId="{023CFA79-BB74-481F-9CE1-3881D0A896B9}" type="parTrans" cxnId="{52BA7C98-FF3B-4C2E-8F4A-43380925AAB2}">
      <dgm:prSet/>
      <dgm:spPr/>
      <dgm:t>
        <a:bodyPr/>
        <a:lstStyle/>
        <a:p>
          <a:endParaRPr lang="en-US"/>
        </a:p>
      </dgm:t>
    </dgm:pt>
    <dgm:pt modelId="{ABD4BB49-0797-46C6-9D4D-EA6BEF7A0533}" type="sibTrans" cxnId="{52BA7C98-FF3B-4C2E-8F4A-43380925AAB2}">
      <dgm:prSet/>
      <dgm:spPr/>
      <dgm:t>
        <a:bodyPr/>
        <a:lstStyle/>
        <a:p>
          <a:endParaRPr lang="en-US"/>
        </a:p>
      </dgm:t>
    </dgm:pt>
    <dgm:pt modelId="{50915586-8EB7-42CB-901F-424481FE332A}">
      <dgm:prSet/>
      <dgm:spPr/>
      <dgm:t>
        <a:bodyPr/>
        <a:lstStyle/>
        <a:p>
          <a:r>
            <a:rPr lang="en-US"/>
            <a:t>Mode of communication </a:t>
          </a:r>
        </a:p>
      </dgm:t>
    </dgm:pt>
    <dgm:pt modelId="{13844411-319F-46D5-935C-491C8516D495}" type="parTrans" cxnId="{C9AACBB1-6125-4006-B778-2076E6FE16BE}">
      <dgm:prSet/>
      <dgm:spPr/>
      <dgm:t>
        <a:bodyPr/>
        <a:lstStyle/>
        <a:p>
          <a:endParaRPr lang="en-US"/>
        </a:p>
      </dgm:t>
    </dgm:pt>
    <dgm:pt modelId="{2D5C42AE-BCE0-4548-B428-700654ECFC89}" type="sibTrans" cxnId="{C9AACBB1-6125-4006-B778-2076E6FE16BE}">
      <dgm:prSet/>
      <dgm:spPr/>
      <dgm:t>
        <a:bodyPr/>
        <a:lstStyle/>
        <a:p>
          <a:endParaRPr lang="en-US"/>
        </a:p>
      </dgm:t>
    </dgm:pt>
    <dgm:pt modelId="{003CE6DA-72DB-470A-B6C1-2ACAF8A4EE3C}">
      <dgm:prSet/>
      <dgm:spPr/>
      <dgm:t>
        <a:bodyPr/>
        <a:lstStyle/>
        <a:p>
          <a:r>
            <a:rPr lang="en-US"/>
            <a:t>Student target population per communication </a:t>
          </a:r>
        </a:p>
      </dgm:t>
    </dgm:pt>
    <dgm:pt modelId="{CF2A1AD0-7F7B-4D7D-863E-3B1484810FC1}" type="parTrans" cxnId="{62CB782F-A794-4FCF-81C2-9BC6563A5383}">
      <dgm:prSet/>
      <dgm:spPr/>
      <dgm:t>
        <a:bodyPr/>
        <a:lstStyle/>
        <a:p>
          <a:endParaRPr lang="en-US"/>
        </a:p>
      </dgm:t>
    </dgm:pt>
    <dgm:pt modelId="{F7BC1C3A-86A1-4198-ABAA-7C2C0D7ADBB5}" type="sibTrans" cxnId="{62CB782F-A794-4FCF-81C2-9BC6563A5383}">
      <dgm:prSet/>
      <dgm:spPr/>
      <dgm:t>
        <a:bodyPr/>
        <a:lstStyle/>
        <a:p>
          <a:endParaRPr lang="en-US"/>
        </a:p>
      </dgm:t>
    </dgm:pt>
    <dgm:pt modelId="{1D537F3F-D921-4899-8A80-27A7FF5F6672}">
      <dgm:prSet/>
      <dgm:spPr/>
      <dgm:t>
        <a:bodyPr/>
        <a:lstStyle/>
        <a:p>
          <a:r>
            <a:rPr lang="en-US"/>
            <a:t>Message topics</a:t>
          </a:r>
        </a:p>
      </dgm:t>
    </dgm:pt>
    <dgm:pt modelId="{478C523A-93D7-4A4B-AE42-92BDF009F1F3}" type="parTrans" cxnId="{48869D44-072D-4560-992A-CFDDA0A65C22}">
      <dgm:prSet/>
      <dgm:spPr/>
      <dgm:t>
        <a:bodyPr/>
        <a:lstStyle/>
        <a:p>
          <a:endParaRPr lang="en-US"/>
        </a:p>
      </dgm:t>
    </dgm:pt>
    <dgm:pt modelId="{A41D477E-172B-4464-A8D0-017095185744}" type="sibTrans" cxnId="{48869D44-072D-4560-992A-CFDDA0A65C22}">
      <dgm:prSet/>
      <dgm:spPr/>
      <dgm:t>
        <a:bodyPr/>
        <a:lstStyle/>
        <a:p>
          <a:endParaRPr lang="en-US"/>
        </a:p>
      </dgm:t>
    </dgm:pt>
    <dgm:pt modelId="{44603EA2-D945-4225-AF80-E2608B26A148}" type="pres">
      <dgm:prSet presAssocID="{EF0BBA13-EED1-4D69-8D2D-80CDB107327F}" presName="linearFlow" presStyleCnt="0">
        <dgm:presLayoutVars>
          <dgm:dir/>
          <dgm:resizeHandles val="exact"/>
        </dgm:presLayoutVars>
      </dgm:prSet>
      <dgm:spPr/>
    </dgm:pt>
    <dgm:pt modelId="{0DAA4028-47C3-4390-B22C-CAC5026AA87F}" type="pres">
      <dgm:prSet presAssocID="{2F48DFFB-DDF7-4FD0-A5F7-573A79875B82}" presName="composite" presStyleCnt="0"/>
      <dgm:spPr/>
    </dgm:pt>
    <dgm:pt modelId="{8A93C4AB-BDDC-4442-AE8C-59B205DB5CB2}" type="pres">
      <dgm:prSet presAssocID="{2F48DFFB-DDF7-4FD0-A5F7-573A79875B82}" presName="imgShp" presStyleLbl="fgImgPlace1" presStyleIdx="0" presStyleCnt="4" custScaleX="108568" custScaleY="91071" custLinFactX="-16981" custLinFactNeighborX="-100000" custLinFactNeighborY="100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d megaphone"/>
        </a:ext>
      </dgm:extLst>
    </dgm:pt>
    <dgm:pt modelId="{44F390C8-4A71-4CC7-B61B-4534079EA7BC}" type="pres">
      <dgm:prSet presAssocID="{2F48DFFB-DDF7-4FD0-A5F7-573A79875B82}" presName="txShp" presStyleLbl="node1" presStyleIdx="0" presStyleCnt="4">
        <dgm:presLayoutVars>
          <dgm:bulletEnabled val="1"/>
        </dgm:presLayoutVars>
      </dgm:prSet>
      <dgm:spPr/>
    </dgm:pt>
    <dgm:pt modelId="{8F25348B-741F-4936-84FB-4AF4E143EACA}" type="pres">
      <dgm:prSet presAssocID="{ABD4BB49-0797-46C6-9D4D-EA6BEF7A0533}" presName="spacing" presStyleCnt="0"/>
      <dgm:spPr/>
    </dgm:pt>
    <dgm:pt modelId="{5E1B21DE-B20A-431F-AA00-CE552266DF53}" type="pres">
      <dgm:prSet presAssocID="{50915586-8EB7-42CB-901F-424481FE332A}" presName="composite" presStyleCnt="0"/>
      <dgm:spPr/>
    </dgm:pt>
    <dgm:pt modelId="{22FB2595-6FBB-4B22-9F24-30D6009583B4}" type="pres">
      <dgm:prSet presAssocID="{50915586-8EB7-42CB-901F-424481FE332A}" presName="imgShp" presStyleLbl="fgImgPlace1" presStyleIdx="1" presStyleCnt="4" custLinFactX="-24785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with solid fill"/>
        </a:ext>
      </dgm:extLst>
    </dgm:pt>
    <dgm:pt modelId="{94E6CF69-C407-4D4C-A989-414349977037}" type="pres">
      <dgm:prSet presAssocID="{50915586-8EB7-42CB-901F-424481FE332A}" presName="txShp" presStyleLbl="node1" presStyleIdx="1" presStyleCnt="4">
        <dgm:presLayoutVars>
          <dgm:bulletEnabled val="1"/>
        </dgm:presLayoutVars>
      </dgm:prSet>
      <dgm:spPr/>
    </dgm:pt>
    <dgm:pt modelId="{EBB6A49C-097D-4DE0-85F2-04122D1B61C7}" type="pres">
      <dgm:prSet presAssocID="{2D5C42AE-BCE0-4548-B428-700654ECFC89}" presName="spacing" presStyleCnt="0"/>
      <dgm:spPr/>
    </dgm:pt>
    <dgm:pt modelId="{A3D4A284-FFE6-40CF-BD9B-956BB49794AB}" type="pres">
      <dgm:prSet presAssocID="{003CE6DA-72DB-470A-B6C1-2ACAF8A4EE3C}" presName="composite" presStyleCnt="0"/>
      <dgm:spPr/>
    </dgm:pt>
    <dgm:pt modelId="{1C49E622-8BA1-432D-8E18-273491637EF7}" type="pres">
      <dgm:prSet presAssocID="{003CE6DA-72DB-470A-B6C1-2ACAF8A4EE3C}" presName="imgShp" presStyleLbl="fgImgPlace1" presStyleIdx="2" presStyleCnt="4" custLinFactX="-21264" custLinFactNeighborX="-100000" custLinFactNeighborY="-345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extLst>
        <a:ext uri="{E40237B7-FDA0-4F09-8148-C483321AD2D9}">
          <dgm14:cNvPr xmlns:dgm14="http://schemas.microsoft.com/office/drawing/2010/diagram" id="0" name="" descr="Group of smiling young people standing on lawn outside brick building, wearing backpacks and tote bag, holding cellphones"/>
        </a:ext>
      </dgm:extLst>
    </dgm:pt>
    <dgm:pt modelId="{7CEBA028-561E-499A-B463-3A9E25E84904}" type="pres">
      <dgm:prSet presAssocID="{003CE6DA-72DB-470A-B6C1-2ACAF8A4EE3C}" presName="txShp" presStyleLbl="node1" presStyleIdx="2" presStyleCnt="4">
        <dgm:presLayoutVars>
          <dgm:bulletEnabled val="1"/>
        </dgm:presLayoutVars>
      </dgm:prSet>
      <dgm:spPr/>
    </dgm:pt>
    <dgm:pt modelId="{84CD6E34-7BB3-456C-8197-15C3815DE18C}" type="pres">
      <dgm:prSet presAssocID="{F7BC1C3A-86A1-4198-ABAA-7C2C0D7ADBB5}" presName="spacing" presStyleCnt="0"/>
      <dgm:spPr/>
    </dgm:pt>
    <dgm:pt modelId="{E3B89684-2A36-4B49-8DC1-747E6AA05154}" type="pres">
      <dgm:prSet presAssocID="{1D537F3F-D921-4899-8A80-27A7FF5F6672}" presName="composite" presStyleCnt="0"/>
      <dgm:spPr/>
    </dgm:pt>
    <dgm:pt modelId="{6FB7D86A-4BA1-4F2E-A3D7-0B7A99D4B73A}" type="pres">
      <dgm:prSet presAssocID="{1D537F3F-D921-4899-8A80-27A7FF5F6672}" presName="imgShp" presStyleLbl="fgImgPlace1" presStyleIdx="3" presStyleCnt="4" custLinFactX="-27955" custLinFactNeighborX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0F70320-B5D3-4618-A210-F78AA1455ADC}" type="pres">
      <dgm:prSet presAssocID="{1D537F3F-D921-4899-8A80-27A7FF5F6672}" presName="txShp" presStyleLbl="node1" presStyleIdx="3" presStyleCnt="4">
        <dgm:presLayoutVars>
          <dgm:bulletEnabled val="1"/>
        </dgm:presLayoutVars>
      </dgm:prSet>
      <dgm:spPr/>
    </dgm:pt>
  </dgm:ptLst>
  <dgm:cxnLst>
    <dgm:cxn modelId="{62CB782F-A794-4FCF-81C2-9BC6563A5383}" srcId="{EF0BBA13-EED1-4D69-8D2D-80CDB107327F}" destId="{003CE6DA-72DB-470A-B6C1-2ACAF8A4EE3C}" srcOrd="2" destOrd="0" parTransId="{CF2A1AD0-7F7B-4D7D-863E-3B1484810FC1}" sibTransId="{F7BC1C3A-86A1-4198-ABAA-7C2C0D7ADBB5}"/>
    <dgm:cxn modelId="{F102C660-414D-4297-9D16-4538C9BC2215}" type="presOf" srcId="{50915586-8EB7-42CB-901F-424481FE332A}" destId="{94E6CF69-C407-4D4C-A989-414349977037}" srcOrd="0" destOrd="0" presId="urn:microsoft.com/office/officeart/2005/8/layout/vList3"/>
    <dgm:cxn modelId="{48869D44-072D-4560-992A-CFDDA0A65C22}" srcId="{EF0BBA13-EED1-4D69-8D2D-80CDB107327F}" destId="{1D537F3F-D921-4899-8A80-27A7FF5F6672}" srcOrd="3" destOrd="0" parTransId="{478C523A-93D7-4A4B-AE42-92BDF009F1F3}" sibTransId="{A41D477E-172B-4464-A8D0-017095185744}"/>
    <dgm:cxn modelId="{B8C1295A-1EA8-4DF2-AB80-BF6434B5C56E}" type="presOf" srcId="{2F48DFFB-DDF7-4FD0-A5F7-573A79875B82}" destId="{44F390C8-4A71-4CC7-B61B-4534079EA7BC}" srcOrd="0" destOrd="0" presId="urn:microsoft.com/office/officeart/2005/8/layout/vList3"/>
    <dgm:cxn modelId="{B5846494-7519-49AA-8E5D-7E8491FF9CC0}" type="presOf" srcId="{1D537F3F-D921-4899-8A80-27A7FF5F6672}" destId="{30F70320-B5D3-4618-A210-F78AA1455ADC}" srcOrd="0" destOrd="0" presId="urn:microsoft.com/office/officeart/2005/8/layout/vList3"/>
    <dgm:cxn modelId="{52BA7C98-FF3B-4C2E-8F4A-43380925AAB2}" srcId="{EF0BBA13-EED1-4D69-8D2D-80CDB107327F}" destId="{2F48DFFB-DDF7-4FD0-A5F7-573A79875B82}" srcOrd="0" destOrd="0" parTransId="{023CFA79-BB74-481F-9CE1-3881D0A896B9}" sibTransId="{ABD4BB49-0797-46C6-9D4D-EA6BEF7A0533}"/>
    <dgm:cxn modelId="{6DDC8C9F-9D2C-4635-A4A6-F684F1AC1F46}" type="presOf" srcId="{003CE6DA-72DB-470A-B6C1-2ACAF8A4EE3C}" destId="{7CEBA028-561E-499A-B463-3A9E25E84904}" srcOrd="0" destOrd="0" presId="urn:microsoft.com/office/officeart/2005/8/layout/vList3"/>
    <dgm:cxn modelId="{435608A6-201A-46B3-AA11-FAA89472B15D}" type="presOf" srcId="{EF0BBA13-EED1-4D69-8D2D-80CDB107327F}" destId="{44603EA2-D945-4225-AF80-E2608B26A148}" srcOrd="0" destOrd="0" presId="urn:microsoft.com/office/officeart/2005/8/layout/vList3"/>
    <dgm:cxn modelId="{C9AACBB1-6125-4006-B778-2076E6FE16BE}" srcId="{EF0BBA13-EED1-4D69-8D2D-80CDB107327F}" destId="{50915586-8EB7-42CB-901F-424481FE332A}" srcOrd="1" destOrd="0" parTransId="{13844411-319F-46D5-935C-491C8516D495}" sibTransId="{2D5C42AE-BCE0-4548-B428-700654ECFC89}"/>
    <dgm:cxn modelId="{DE71EC37-4A6F-459B-BDFB-CF3939DFC75A}" type="presParOf" srcId="{44603EA2-D945-4225-AF80-E2608B26A148}" destId="{0DAA4028-47C3-4390-B22C-CAC5026AA87F}" srcOrd="0" destOrd="0" presId="urn:microsoft.com/office/officeart/2005/8/layout/vList3"/>
    <dgm:cxn modelId="{E3C658FD-80E2-4FDC-83DA-5CDE5A8F5B37}" type="presParOf" srcId="{0DAA4028-47C3-4390-B22C-CAC5026AA87F}" destId="{8A93C4AB-BDDC-4442-AE8C-59B205DB5CB2}" srcOrd="0" destOrd="0" presId="urn:microsoft.com/office/officeart/2005/8/layout/vList3"/>
    <dgm:cxn modelId="{2CB30822-225B-41E6-B523-0F9BCA06B701}" type="presParOf" srcId="{0DAA4028-47C3-4390-B22C-CAC5026AA87F}" destId="{44F390C8-4A71-4CC7-B61B-4534079EA7BC}" srcOrd="1" destOrd="0" presId="urn:microsoft.com/office/officeart/2005/8/layout/vList3"/>
    <dgm:cxn modelId="{729A426F-1278-4A07-9532-3A91A890F8E1}" type="presParOf" srcId="{44603EA2-D945-4225-AF80-E2608B26A148}" destId="{8F25348B-741F-4936-84FB-4AF4E143EACA}" srcOrd="1" destOrd="0" presId="urn:microsoft.com/office/officeart/2005/8/layout/vList3"/>
    <dgm:cxn modelId="{CCFD63C2-A2DD-40A2-84D1-BB4D7B810E12}" type="presParOf" srcId="{44603EA2-D945-4225-AF80-E2608B26A148}" destId="{5E1B21DE-B20A-431F-AA00-CE552266DF53}" srcOrd="2" destOrd="0" presId="urn:microsoft.com/office/officeart/2005/8/layout/vList3"/>
    <dgm:cxn modelId="{1B38AD33-DA2D-4E49-811D-992F2D25FF0B}" type="presParOf" srcId="{5E1B21DE-B20A-431F-AA00-CE552266DF53}" destId="{22FB2595-6FBB-4B22-9F24-30D6009583B4}" srcOrd="0" destOrd="0" presId="urn:microsoft.com/office/officeart/2005/8/layout/vList3"/>
    <dgm:cxn modelId="{5A388E75-E121-4D07-8EC4-A7B8364560D4}" type="presParOf" srcId="{5E1B21DE-B20A-431F-AA00-CE552266DF53}" destId="{94E6CF69-C407-4D4C-A989-414349977037}" srcOrd="1" destOrd="0" presId="urn:microsoft.com/office/officeart/2005/8/layout/vList3"/>
    <dgm:cxn modelId="{4F993753-4653-4B6F-8F7E-50E31EC5769E}" type="presParOf" srcId="{44603EA2-D945-4225-AF80-E2608B26A148}" destId="{EBB6A49C-097D-4DE0-85F2-04122D1B61C7}" srcOrd="3" destOrd="0" presId="urn:microsoft.com/office/officeart/2005/8/layout/vList3"/>
    <dgm:cxn modelId="{D5183FDA-712E-4172-85DA-5745F5F59CDF}" type="presParOf" srcId="{44603EA2-D945-4225-AF80-E2608B26A148}" destId="{A3D4A284-FFE6-40CF-BD9B-956BB49794AB}" srcOrd="4" destOrd="0" presId="urn:microsoft.com/office/officeart/2005/8/layout/vList3"/>
    <dgm:cxn modelId="{1009FA7A-1E16-4640-A1CE-24D3DCA72F36}" type="presParOf" srcId="{A3D4A284-FFE6-40CF-BD9B-956BB49794AB}" destId="{1C49E622-8BA1-432D-8E18-273491637EF7}" srcOrd="0" destOrd="0" presId="urn:microsoft.com/office/officeart/2005/8/layout/vList3"/>
    <dgm:cxn modelId="{2F8FF3AA-3D84-41AF-9CC7-DA5C55C122E3}" type="presParOf" srcId="{A3D4A284-FFE6-40CF-BD9B-956BB49794AB}" destId="{7CEBA028-561E-499A-B463-3A9E25E84904}" srcOrd="1" destOrd="0" presId="urn:microsoft.com/office/officeart/2005/8/layout/vList3"/>
    <dgm:cxn modelId="{CE8B76EB-DD6B-4DA2-8680-1D232B9ABBB6}" type="presParOf" srcId="{44603EA2-D945-4225-AF80-E2608B26A148}" destId="{84CD6E34-7BB3-456C-8197-15C3815DE18C}" srcOrd="5" destOrd="0" presId="urn:microsoft.com/office/officeart/2005/8/layout/vList3"/>
    <dgm:cxn modelId="{DC719057-7C28-4117-B664-54A5D5095831}" type="presParOf" srcId="{44603EA2-D945-4225-AF80-E2608B26A148}" destId="{E3B89684-2A36-4B49-8DC1-747E6AA05154}" srcOrd="6" destOrd="0" presId="urn:microsoft.com/office/officeart/2005/8/layout/vList3"/>
    <dgm:cxn modelId="{74F5BACD-929D-48EF-8C8E-A026F725ECCC}" type="presParOf" srcId="{E3B89684-2A36-4B49-8DC1-747E6AA05154}" destId="{6FB7D86A-4BA1-4F2E-A3D7-0B7A99D4B73A}" srcOrd="0" destOrd="0" presId="urn:microsoft.com/office/officeart/2005/8/layout/vList3"/>
    <dgm:cxn modelId="{D382C89D-1639-48CA-81BA-34D4A360B675}" type="presParOf" srcId="{E3B89684-2A36-4B49-8DC1-747E6AA05154}" destId="{30F70320-B5D3-4618-A210-F78AA1455A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9AB62-B890-4D2B-8A17-DF210918486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76D82E-A848-4CF5-A0E1-0CCCB828C990}">
      <dgm:prSet/>
      <dgm:spPr/>
      <dgm:t>
        <a:bodyPr/>
        <a:lstStyle/>
        <a:p>
          <a:r>
            <a:rPr lang="en-US" b="1"/>
            <a:t>• Encourages students to participate in advising early and promotes a sense of care from advisors </a:t>
          </a:r>
          <a:endParaRPr lang="en-US"/>
        </a:p>
      </dgm:t>
    </dgm:pt>
    <dgm:pt modelId="{2214AF25-195E-4600-A999-4C163CA16677}" type="parTrans" cxnId="{9384859A-5D64-4236-A5A8-F35F6B39D89A}">
      <dgm:prSet/>
      <dgm:spPr/>
      <dgm:t>
        <a:bodyPr/>
        <a:lstStyle/>
        <a:p>
          <a:endParaRPr lang="en-US"/>
        </a:p>
      </dgm:t>
    </dgm:pt>
    <dgm:pt modelId="{9F92ACC3-CE26-4402-B791-FD7AABD76BA4}" type="sibTrans" cxnId="{9384859A-5D64-4236-A5A8-F35F6B39D89A}">
      <dgm:prSet/>
      <dgm:spPr/>
      <dgm:t>
        <a:bodyPr/>
        <a:lstStyle/>
        <a:p>
          <a:endParaRPr lang="en-US"/>
        </a:p>
      </dgm:t>
    </dgm:pt>
    <dgm:pt modelId="{202C8D0C-C183-4F82-BF5B-21D556D9332B}">
      <dgm:prSet/>
      <dgm:spPr/>
      <dgm:t>
        <a:bodyPr/>
        <a:lstStyle/>
        <a:p>
          <a:r>
            <a:rPr lang="en-US" b="1"/>
            <a:t>• Minimizes delay in creating long - term view toward students' goals </a:t>
          </a:r>
          <a:endParaRPr lang="en-US"/>
        </a:p>
      </dgm:t>
    </dgm:pt>
    <dgm:pt modelId="{CDDE5736-A7AA-43CF-A529-52C6B2EB669E}" type="parTrans" cxnId="{57D1421A-7FFD-4554-9A1F-97ACAD5FF851}">
      <dgm:prSet/>
      <dgm:spPr/>
      <dgm:t>
        <a:bodyPr/>
        <a:lstStyle/>
        <a:p>
          <a:endParaRPr lang="en-US"/>
        </a:p>
      </dgm:t>
    </dgm:pt>
    <dgm:pt modelId="{969B3736-ADBA-4070-B4FD-57881CD6ECC9}" type="sibTrans" cxnId="{57D1421A-7FFD-4554-9A1F-97ACAD5FF851}">
      <dgm:prSet/>
      <dgm:spPr/>
      <dgm:t>
        <a:bodyPr/>
        <a:lstStyle/>
        <a:p>
          <a:endParaRPr lang="en-US"/>
        </a:p>
      </dgm:t>
    </dgm:pt>
    <dgm:pt modelId="{69196694-5AC7-475D-8302-7455ABD6D5BA}">
      <dgm:prSet/>
      <dgm:spPr/>
      <dgm:t>
        <a:bodyPr/>
        <a:lstStyle/>
        <a:p>
          <a:r>
            <a:rPr lang="en-US" b="1"/>
            <a:t>• Familiarity with advisor, promotes active case management </a:t>
          </a:r>
          <a:endParaRPr lang="en-US"/>
        </a:p>
      </dgm:t>
    </dgm:pt>
    <dgm:pt modelId="{59B45816-1854-4B84-A504-716B457E8FA0}" type="parTrans" cxnId="{78C1C6E3-054D-4E10-9EDE-449888461900}">
      <dgm:prSet/>
      <dgm:spPr/>
      <dgm:t>
        <a:bodyPr/>
        <a:lstStyle/>
        <a:p>
          <a:endParaRPr lang="en-US"/>
        </a:p>
      </dgm:t>
    </dgm:pt>
    <dgm:pt modelId="{918D25C9-B8E0-4051-8F5F-D28EDD81AEBC}" type="sibTrans" cxnId="{78C1C6E3-054D-4E10-9EDE-449888461900}">
      <dgm:prSet/>
      <dgm:spPr/>
      <dgm:t>
        <a:bodyPr/>
        <a:lstStyle/>
        <a:p>
          <a:endParaRPr lang="en-US"/>
        </a:p>
      </dgm:t>
    </dgm:pt>
    <dgm:pt modelId="{98CB2C86-D824-48F9-BF74-5D447A9D6914}">
      <dgm:prSet/>
      <dgm:spPr/>
      <dgm:t>
        <a:bodyPr/>
        <a:lstStyle/>
        <a:p>
          <a:r>
            <a:rPr lang="en-US" b="1"/>
            <a:t>• Sense of Belonging/Relational</a:t>
          </a:r>
          <a:endParaRPr lang="en-US"/>
        </a:p>
      </dgm:t>
    </dgm:pt>
    <dgm:pt modelId="{8FFD7091-3FEE-4485-8BA1-7FF7865CA278}" type="parTrans" cxnId="{466A25A2-3AF0-40A5-AE87-62BEE7FD77F3}">
      <dgm:prSet/>
      <dgm:spPr/>
      <dgm:t>
        <a:bodyPr/>
        <a:lstStyle/>
        <a:p>
          <a:endParaRPr lang="en-US"/>
        </a:p>
      </dgm:t>
    </dgm:pt>
    <dgm:pt modelId="{9586759C-8912-46A4-B2C6-973BD17BB3F3}" type="sibTrans" cxnId="{466A25A2-3AF0-40A5-AE87-62BEE7FD77F3}">
      <dgm:prSet/>
      <dgm:spPr/>
      <dgm:t>
        <a:bodyPr/>
        <a:lstStyle/>
        <a:p>
          <a:endParaRPr lang="en-US"/>
        </a:p>
      </dgm:t>
    </dgm:pt>
    <dgm:pt modelId="{731EBBAD-A4D4-47C6-B8F7-8E6A93250D14}" type="pres">
      <dgm:prSet presAssocID="{3FC9AB62-B890-4D2B-8A17-DF2109184863}" presName="outerComposite" presStyleCnt="0">
        <dgm:presLayoutVars>
          <dgm:chMax val="5"/>
          <dgm:dir/>
          <dgm:resizeHandles val="exact"/>
        </dgm:presLayoutVars>
      </dgm:prSet>
      <dgm:spPr/>
    </dgm:pt>
    <dgm:pt modelId="{84689C62-9732-4114-BA18-7829BB32274E}" type="pres">
      <dgm:prSet presAssocID="{3FC9AB62-B890-4D2B-8A17-DF2109184863}" presName="dummyMaxCanvas" presStyleCnt="0">
        <dgm:presLayoutVars/>
      </dgm:prSet>
      <dgm:spPr/>
    </dgm:pt>
    <dgm:pt modelId="{68A3C9CB-B815-4785-9797-4A84C1C5A514}" type="pres">
      <dgm:prSet presAssocID="{3FC9AB62-B890-4D2B-8A17-DF2109184863}" presName="FourNodes_1" presStyleLbl="node1" presStyleIdx="0" presStyleCnt="4">
        <dgm:presLayoutVars>
          <dgm:bulletEnabled val="1"/>
        </dgm:presLayoutVars>
      </dgm:prSet>
      <dgm:spPr/>
    </dgm:pt>
    <dgm:pt modelId="{06DB1009-2F25-4394-B103-F8F38EFFED8D}" type="pres">
      <dgm:prSet presAssocID="{3FC9AB62-B890-4D2B-8A17-DF2109184863}" presName="FourNodes_2" presStyleLbl="node1" presStyleIdx="1" presStyleCnt="4">
        <dgm:presLayoutVars>
          <dgm:bulletEnabled val="1"/>
        </dgm:presLayoutVars>
      </dgm:prSet>
      <dgm:spPr/>
    </dgm:pt>
    <dgm:pt modelId="{AB095B4D-CCBF-4AA5-88BB-09476DC4C953}" type="pres">
      <dgm:prSet presAssocID="{3FC9AB62-B890-4D2B-8A17-DF2109184863}" presName="FourNodes_3" presStyleLbl="node1" presStyleIdx="2" presStyleCnt="4">
        <dgm:presLayoutVars>
          <dgm:bulletEnabled val="1"/>
        </dgm:presLayoutVars>
      </dgm:prSet>
      <dgm:spPr/>
    </dgm:pt>
    <dgm:pt modelId="{8803943A-2342-45A2-B211-EF0A39AD6C59}" type="pres">
      <dgm:prSet presAssocID="{3FC9AB62-B890-4D2B-8A17-DF2109184863}" presName="FourNodes_4" presStyleLbl="node1" presStyleIdx="3" presStyleCnt="4">
        <dgm:presLayoutVars>
          <dgm:bulletEnabled val="1"/>
        </dgm:presLayoutVars>
      </dgm:prSet>
      <dgm:spPr/>
    </dgm:pt>
    <dgm:pt modelId="{ACCC1D8B-3E81-47B5-A14A-3F565238BC54}" type="pres">
      <dgm:prSet presAssocID="{3FC9AB62-B890-4D2B-8A17-DF2109184863}" presName="FourConn_1-2" presStyleLbl="fgAccFollowNode1" presStyleIdx="0" presStyleCnt="3">
        <dgm:presLayoutVars>
          <dgm:bulletEnabled val="1"/>
        </dgm:presLayoutVars>
      </dgm:prSet>
      <dgm:spPr/>
    </dgm:pt>
    <dgm:pt modelId="{1BE74039-7434-4C71-A106-BA3DFAD476BC}" type="pres">
      <dgm:prSet presAssocID="{3FC9AB62-B890-4D2B-8A17-DF2109184863}" presName="FourConn_2-3" presStyleLbl="fgAccFollowNode1" presStyleIdx="1" presStyleCnt="3">
        <dgm:presLayoutVars>
          <dgm:bulletEnabled val="1"/>
        </dgm:presLayoutVars>
      </dgm:prSet>
      <dgm:spPr/>
    </dgm:pt>
    <dgm:pt modelId="{99F798DE-8AE9-4ADF-B0F4-64A6DAA8D3E6}" type="pres">
      <dgm:prSet presAssocID="{3FC9AB62-B890-4D2B-8A17-DF2109184863}" presName="FourConn_3-4" presStyleLbl="fgAccFollowNode1" presStyleIdx="2" presStyleCnt="3">
        <dgm:presLayoutVars>
          <dgm:bulletEnabled val="1"/>
        </dgm:presLayoutVars>
      </dgm:prSet>
      <dgm:spPr/>
    </dgm:pt>
    <dgm:pt modelId="{33F974A6-D496-412D-8981-0E18273E447B}" type="pres">
      <dgm:prSet presAssocID="{3FC9AB62-B890-4D2B-8A17-DF2109184863}" presName="FourNodes_1_text" presStyleLbl="node1" presStyleIdx="3" presStyleCnt="4">
        <dgm:presLayoutVars>
          <dgm:bulletEnabled val="1"/>
        </dgm:presLayoutVars>
      </dgm:prSet>
      <dgm:spPr/>
    </dgm:pt>
    <dgm:pt modelId="{3B2B4FB8-1BC8-4A9B-89C5-07F5005F7162}" type="pres">
      <dgm:prSet presAssocID="{3FC9AB62-B890-4D2B-8A17-DF2109184863}" presName="FourNodes_2_text" presStyleLbl="node1" presStyleIdx="3" presStyleCnt="4">
        <dgm:presLayoutVars>
          <dgm:bulletEnabled val="1"/>
        </dgm:presLayoutVars>
      </dgm:prSet>
      <dgm:spPr/>
    </dgm:pt>
    <dgm:pt modelId="{AAF235D7-56D4-4450-8ADC-D0DE694C6295}" type="pres">
      <dgm:prSet presAssocID="{3FC9AB62-B890-4D2B-8A17-DF2109184863}" presName="FourNodes_3_text" presStyleLbl="node1" presStyleIdx="3" presStyleCnt="4">
        <dgm:presLayoutVars>
          <dgm:bulletEnabled val="1"/>
        </dgm:presLayoutVars>
      </dgm:prSet>
      <dgm:spPr/>
    </dgm:pt>
    <dgm:pt modelId="{0C54B0BE-933F-46CF-ACD6-D497246AF70B}" type="pres">
      <dgm:prSet presAssocID="{3FC9AB62-B890-4D2B-8A17-DF210918486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D1421A-7FFD-4554-9A1F-97ACAD5FF851}" srcId="{3FC9AB62-B890-4D2B-8A17-DF2109184863}" destId="{202C8D0C-C183-4F82-BF5B-21D556D9332B}" srcOrd="1" destOrd="0" parTransId="{CDDE5736-A7AA-43CF-A529-52C6B2EB669E}" sibTransId="{969B3736-ADBA-4070-B4FD-57881CD6ECC9}"/>
    <dgm:cxn modelId="{710CE61A-493A-4777-B3AD-0B03BC6B527B}" type="presOf" srcId="{9F92ACC3-CE26-4402-B791-FD7AABD76BA4}" destId="{ACCC1D8B-3E81-47B5-A14A-3F565238BC54}" srcOrd="0" destOrd="0" presId="urn:microsoft.com/office/officeart/2005/8/layout/vProcess5"/>
    <dgm:cxn modelId="{58F7FB5B-B351-4F1B-8862-331F68954C4B}" type="presOf" srcId="{98CB2C86-D824-48F9-BF74-5D447A9D6914}" destId="{0C54B0BE-933F-46CF-ACD6-D497246AF70B}" srcOrd="1" destOrd="0" presId="urn:microsoft.com/office/officeart/2005/8/layout/vProcess5"/>
    <dgm:cxn modelId="{D09B6B6A-8156-47AE-B119-2FA116459500}" type="presOf" srcId="{202C8D0C-C183-4F82-BF5B-21D556D9332B}" destId="{06DB1009-2F25-4394-B103-F8F38EFFED8D}" srcOrd="0" destOrd="0" presId="urn:microsoft.com/office/officeart/2005/8/layout/vProcess5"/>
    <dgm:cxn modelId="{C1B1C36F-C07E-495C-8E56-457143A3FA48}" type="presOf" srcId="{C876D82E-A848-4CF5-A0E1-0CCCB828C990}" destId="{68A3C9CB-B815-4785-9797-4A84C1C5A514}" srcOrd="0" destOrd="0" presId="urn:microsoft.com/office/officeart/2005/8/layout/vProcess5"/>
    <dgm:cxn modelId="{A553B279-FBDF-4504-B69F-19E9D512D356}" type="presOf" srcId="{918D25C9-B8E0-4051-8F5F-D28EDD81AEBC}" destId="{99F798DE-8AE9-4ADF-B0F4-64A6DAA8D3E6}" srcOrd="0" destOrd="0" presId="urn:microsoft.com/office/officeart/2005/8/layout/vProcess5"/>
    <dgm:cxn modelId="{207A9286-67B7-4317-9C02-82872729DF1B}" type="presOf" srcId="{C876D82E-A848-4CF5-A0E1-0CCCB828C990}" destId="{33F974A6-D496-412D-8981-0E18273E447B}" srcOrd="1" destOrd="0" presId="urn:microsoft.com/office/officeart/2005/8/layout/vProcess5"/>
    <dgm:cxn modelId="{ABF51B96-F837-492B-BD07-3CBC6B56C83B}" type="presOf" srcId="{69196694-5AC7-475D-8302-7455ABD6D5BA}" destId="{AAF235D7-56D4-4450-8ADC-D0DE694C6295}" srcOrd="1" destOrd="0" presId="urn:microsoft.com/office/officeart/2005/8/layout/vProcess5"/>
    <dgm:cxn modelId="{9384859A-5D64-4236-A5A8-F35F6B39D89A}" srcId="{3FC9AB62-B890-4D2B-8A17-DF2109184863}" destId="{C876D82E-A848-4CF5-A0E1-0CCCB828C990}" srcOrd="0" destOrd="0" parTransId="{2214AF25-195E-4600-A999-4C163CA16677}" sibTransId="{9F92ACC3-CE26-4402-B791-FD7AABD76BA4}"/>
    <dgm:cxn modelId="{466A25A2-3AF0-40A5-AE87-62BEE7FD77F3}" srcId="{3FC9AB62-B890-4D2B-8A17-DF2109184863}" destId="{98CB2C86-D824-48F9-BF74-5D447A9D6914}" srcOrd="3" destOrd="0" parTransId="{8FFD7091-3FEE-4485-8BA1-7FF7865CA278}" sibTransId="{9586759C-8912-46A4-B2C6-973BD17BB3F3}"/>
    <dgm:cxn modelId="{0B9DB9B6-6FD0-4DA4-B2FC-EE593DF3B5A1}" type="presOf" srcId="{98CB2C86-D824-48F9-BF74-5D447A9D6914}" destId="{8803943A-2342-45A2-B211-EF0A39AD6C59}" srcOrd="0" destOrd="0" presId="urn:microsoft.com/office/officeart/2005/8/layout/vProcess5"/>
    <dgm:cxn modelId="{12B197C2-C343-424F-8216-FA832DD894FE}" type="presOf" srcId="{969B3736-ADBA-4070-B4FD-57881CD6ECC9}" destId="{1BE74039-7434-4C71-A106-BA3DFAD476BC}" srcOrd="0" destOrd="0" presId="urn:microsoft.com/office/officeart/2005/8/layout/vProcess5"/>
    <dgm:cxn modelId="{AAFAF7C2-AD15-46BD-9FD9-3F754AE5CAE4}" type="presOf" srcId="{69196694-5AC7-475D-8302-7455ABD6D5BA}" destId="{AB095B4D-CCBF-4AA5-88BB-09476DC4C953}" srcOrd="0" destOrd="0" presId="urn:microsoft.com/office/officeart/2005/8/layout/vProcess5"/>
    <dgm:cxn modelId="{54A7FCC4-B212-49FF-81B6-08608DA44BA5}" type="presOf" srcId="{3FC9AB62-B890-4D2B-8A17-DF2109184863}" destId="{731EBBAD-A4D4-47C6-B8F7-8E6A93250D14}" srcOrd="0" destOrd="0" presId="urn:microsoft.com/office/officeart/2005/8/layout/vProcess5"/>
    <dgm:cxn modelId="{78C1C6E3-054D-4E10-9EDE-449888461900}" srcId="{3FC9AB62-B890-4D2B-8A17-DF2109184863}" destId="{69196694-5AC7-475D-8302-7455ABD6D5BA}" srcOrd="2" destOrd="0" parTransId="{59B45816-1854-4B84-A504-716B457E8FA0}" sibTransId="{918D25C9-B8E0-4051-8F5F-D28EDD81AEBC}"/>
    <dgm:cxn modelId="{5501D0EA-2BFA-4BB9-B9D4-88E2DC8B9150}" type="presOf" srcId="{202C8D0C-C183-4F82-BF5B-21D556D9332B}" destId="{3B2B4FB8-1BC8-4A9B-89C5-07F5005F7162}" srcOrd="1" destOrd="0" presId="urn:microsoft.com/office/officeart/2005/8/layout/vProcess5"/>
    <dgm:cxn modelId="{936DCF6B-970D-4871-810A-13719D97B87F}" type="presParOf" srcId="{731EBBAD-A4D4-47C6-B8F7-8E6A93250D14}" destId="{84689C62-9732-4114-BA18-7829BB32274E}" srcOrd="0" destOrd="0" presId="urn:microsoft.com/office/officeart/2005/8/layout/vProcess5"/>
    <dgm:cxn modelId="{DCF49FD1-B32D-4F08-A4F4-AFA3CD110844}" type="presParOf" srcId="{731EBBAD-A4D4-47C6-B8F7-8E6A93250D14}" destId="{68A3C9CB-B815-4785-9797-4A84C1C5A514}" srcOrd="1" destOrd="0" presId="urn:microsoft.com/office/officeart/2005/8/layout/vProcess5"/>
    <dgm:cxn modelId="{AA530649-0601-4C39-BA51-DDB7DA576969}" type="presParOf" srcId="{731EBBAD-A4D4-47C6-B8F7-8E6A93250D14}" destId="{06DB1009-2F25-4394-B103-F8F38EFFED8D}" srcOrd="2" destOrd="0" presId="urn:microsoft.com/office/officeart/2005/8/layout/vProcess5"/>
    <dgm:cxn modelId="{B9377E63-3C44-4DAE-9E8F-5F818F0829E7}" type="presParOf" srcId="{731EBBAD-A4D4-47C6-B8F7-8E6A93250D14}" destId="{AB095B4D-CCBF-4AA5-88BB-09476DC4C953}" srcOrd="3" destOrd="0" presId="urn:microsoft.com/office/officeart/2005/8/layout/vProcess5"/>
    <dgm:cxn modelId="{B6503F58-4A96-4B97-AD94-3A35CC873292}" type="presParOf" srcId="{731EBBAD-A4D4-47C6-B8F7-8E6A93250D14}" destId="{8803943A-2342-45A2-B211-EF0A39AD6C59}" srcOrd="4" destOrd="0" presId="urn:microsoft.com/office/officeart/2005/8/layout/vProcess5"/>
    <dgm:cxn modelId="{C47B9DD9-BC4E-47A2-A7AE-292E6656D31C}" type="presParOf" srcId="{731EBBAD-A4D4-47C6-B8F7-8E6A93250D14}" destId="{ACCC1D8B-3E81-47B5-A14A-3F565238BC54}" srcOrd="5" destOrd="0" presId="urn:microsoft.com/office/officeart/2005/8/layout/vProcess5"/>
    <dgm:cxn modelId="{346EB82C-7289-4C03-9626-ECF1E856B988}" type="presParOf" srcId="{731EBBAD-A4D4-47C6-B8F7-8E6A93250D14}" destId="{1BE74039-7434-4C71-A106-BA3DFAD476BC}" srcOrd="6" destOrd="0" presId="urn:microsoft.com/office/officeart/2005/8/layout/vProcess5"/>
    <dgm:cxn modelId="{9D40000C-0E24-4323-B729-801CFBEFEFFA}" type="presParOf" srcId="{731EBBAD-A4D4-47C6-B8F7-8E6A93250D14}" destId="{99F798DE-8AE9-4ADF-B0F4-64A6DAA8D3E6}" srcOrd="7" destOrd="0" presId="urn:microsoft.com/office/officeart/2005/8/layout/vProcess5"/>
    <dgm:cxn modelId="{AFFB0071-9364-4A0E-9C84-C9CCA7E6126C}" type="presParOf" srcId="{731EBBAD-A4D4-47C6-B8F7-8E6A93250D14}" destId="{33F974A6-D496-412D-8981-0E18273E447B}" srcOrd="8" destOrd="0" presId="urn:microsoft.com/office/officeart/2005/8/layout/vProcess5"/>
    <dgm:cxn modelId="{5E1C1CDE-396F-4B2E-9E1E-40B2630D7257}" type="presParOf" srcId="{731EBBAD-A4D4-47C6-B8F7-8E6A93250D14}" destId="{3B2B4FB8-1BC8-4A9B-89C5-07F5005F7162}" srcOrd="9" destOrd="0" presId="urn:microsoft.com/office/officeart/2005/8/layout/vProcess5"/>
    <dgm:cxn modelId="{43E81550-4959-4B51-858B-DDF758F61879}" type="presParOf" srcId="{731EBBAD-A4D4-47C6-B8F7-8E6A93250D14}" destId="{AAF235D7-56D4-4450-8ADC-D0DE694C6295}" srcOrd="10" destOrd="0" presId="urn:microsoft.com/office/officeart/2005/8/layout/vProcess5"/>
    <dgm:cxn modelId="{E32D0D56-A0D2-4718-9449-6BA17057615C}" type="presParOf" srcId="{731EBBAD-A4D4-47C6-B8F7-8E6A93250D14}" destId="{0C54B0BE-933F-46CF-ACD6-D497246AF70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3E934-1375-498F-8C3D-019BDC2108A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D28D3-9359-4066-83E9-D47F2C2A21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Make the most of critical timing in your outreach points </a:t>
          </a:r>
          <a:endParaRPr lang="en-US"/>
        </a:p>
      </dgm:t>
    </dgm:pt>
    <dgm:pt modelId="{5884606E-8544-44F5-96B4-B66D16BC844F}" type="parTrans" cxnId="{32840470-A485-4939-A77F-4995736AB6F2}">
      <dgm:prSet/>
      <dgm:spPr/>
      <dgm:t>
        <a:bodyPr/>
        <a:lstStyle/>
        <a:p>
          <a:endParaRPr lang="en-US"/>
        </a:p>
      </dgm:t>
    </dgm:pt>
    <dgm:pt modelId="{808E1E28-DA52-4551-98FE-0E9AB3A80742}" type="sibTrans" cxnId="{32840470-A485-4939-A77F-4995736AB6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7F6663-2B5B-4D54-9621-372BC71BB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Improve internal and external communication </a:t>
          </a:r>
          <a:endParaRPr lang="en-US"/>
        </a:p>
      </dgm:t>
    </dgm:pt>
    <dgm:pt modelId="{D82EB40B-01A9-4724-B7C6-D3EBA27BC2BC}" type="parTrans" cxnId="{94568BFC-4199-4C69-9800-7C395027D3D0}">
      <dgm:prSet/>
      <dgm:spPr/>
      <dgm:t>
        <a:bodyPr/>
        <a:lstStyle/>
        <a:p>
          <a:endParaRPr lang="en-US"/>
        </a:p>
      </dgm:t>
    </dgm:pt>
    <dgm:pt modelId="{9486A70C-4A68-4485-8AD4-05D810774F43}" type="sibTrans" cxnId="{94568BFC-4199-4C69-9800-7C395027D3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3FF052-8269-4307-976D-D8AFC5D49C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Use data and predictive modeling to inform practice and activities</a:t>
          </a:r>
          <a:endParaRPr lang="en-US"/>
        </a:p>
      </dgm:t>
    </dgm:pt>
    <dgm:pt modelId="{30C809FD-3F4C-4DDF-AFBD-35F798374F05}" type="parTrans" cxnId="{9CBBF697-30B2-49CA-9ED2-A5E84F140B3A}">
      <dgm:prSet/>
      <dgm:spPr/>
      <dgm:t>
        <a:bodyPr/>
        <a:lstStyle/>
        <a:p>
          <a:endParaRPr lang="en-US"/>
        </a:p>
      </dgm:t>
    </dgm:pt>
    <dgm:pt modelId="{C5A0F198-0371-48E5-B443-E0C6BD83D996}" type="sibTrans" cxnId="{9CBBF697-30B2-49CA-9ED2-A5E84F140B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ACF9A2-97F0-4A7A-A22C-85924ED1DD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Engage students </a:t>
          </a:r>
          <a:endParaRPr lang="en-US"/>
        </a:p>
      </dgm:t>
    </dgm:pt>
    <dgm:pt modelId="{B60F09D9-6BD0-48C9-A36A-FCE2BDC1793D}" type="parTrans" cxnId="{3127DCC4-554D-4087-8590-E61852617111}">
      <dgm:prSet/>
      <dgm:spPr/>
      <dgm:t>
        <a:bodyPr/>
        <a:lstStyle/>
        <a:p>
          <a:endParaRPr lang="en-US"/>
        </a:p>
      </dgm:t>
    </dgm:pt>
    <dgm:pt modelId="{CDE70497-3929-4C5E-959E-560F18C20055}" type="sibTrans" cxnId="{3127DCC4-554D-4087-8590-E618526171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EC3818-2F6A-4D0F-8202-882D350C00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Maximize content and delivery of content </a:t>
          </a:r>
          <a:endParaRPr lang="en-US"/>
        </a:p>
      </dgm:t>
    </dgm:pt>
    <dgm:pt modelId="{64D558CB-207E-47B4-ADEC-5427033DF301}" type="parTrans" cxnId="{B768B2D4-1DC7-4B3B-8938-F7CC5DFF60E4}">
      <dgm:prSet/>
      <dgm:spPr/>
      <dgm:t>
        <a:bodyPr/>
        <a:lstStyle/>
        <a:p>
          <a:endParaRPr lang="en-US"/>
        </a:p>
      </dgm:t>
    </dgm:pt>
    <dgm:pt modelId="{677EB11D-A79E-456B-9446-CAC851162D44}" type="sibTrans" cxnId="{B768B2D4-1DC7-4B3B-8938-F7CC5DFF60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CF0C5D-386A-477F-B2A9-18146AB99B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(Connell, 2018)</a:t>
          </a:r>
        </a:p>
      </dgm:t>
    </dgm:pt>
    <dgm:pt modelId="{FB96EABF-05C2-4894-9A59-68FC2D90697C}" type="parTrans" cxnId="{97BA5664-D049-41A8-9F81-45BFDB033141}">
      <dgm:prSet/>
      <dgm:spPr/>
      <dgm:t>
        <a:bodyPr/>
        <a:lstStyle/>
        <a:p>
          <a:endParaRPr lang="en-US"/>
        </a:p>
      </dgm:t>
    </dgm:pt>
    <dgm:pt modelId="{42162C9D-0409-4DA7-86AB-FC84094E7EE7}" type="sibTrans" cxnId="{97BA5664-D049-41A8-9F81-45BFDB033141}">
      <dgm:prSet/>
      <dgm:spPr/>
      <dgm:t>
        <a:bodyPr/>
        <a:lstStyle/>
        <a:p>
          <a:endParaRPr lang="en-US"/>
        </a:p>
      </dgm:t>
    </dgm:pt>
    <dgm:pt modelId="{0163A1A5-A1DA-4E40-B3B6-67FF233FFE81}" type="pres">
      <dgm:prSet presAssocID="{A033E934-1375-498F-8C3D-019BDC2108A0}" presName="root" presStyleCnt="0">
        <dgm:presLayoutVars>
          <dgm:dir/>
          <dgm:resizeHandles val="exact"/>
        </dgm:presLayoutVars>
      </dgm:prSet>
      <dgm:spPr/>
    </dgm:pt>
    <dgm:pt modelId="{3D4A9273-F39C-424A-8448-048E839C37D8}" type="pres">
      <dgm:prSet presAssocID="{A033E934-1375-498F-8C3D-019BDC2108A0}" presName="container" presStyleCnt="0">
        <dgm:presLayoutVars>
          <dgm:dir/>
          <dgm:resizeHandles val="exact"/>
        </dgm:presLayoutVars>
      </dgm:prSet>
      <dgm:spPr/>
    </dgm:pt>
    <dgm:pt modelId="{61AA670C-9E8D-4132-9222-F1FA67236E4F}" type="pres">
      <dgm:prSet presAssocID="{F40D28D3-9359-4066-83E9-D47F2C2A2138}" presName="compNode" presStyleCnt="0"/>
      <dgm:spPr/>
    </dgm:pt>
    <dgm:pt modelId="{4537D46A-DDAD-4555-A147-A1F8844CECE1}" type="pres">
      <dgm:prSet presAssocID="{F40D28D3-9359-4066-83E9-D47F2C2A2138}" presName="iconBgRect" presStyleLbl="bgShp" presStyleIdx="0" presStyleCnt="6"/>
      <dgm:spPr/>
    </dgm:pt>
    <dgm:pt modelId="{123C0623-FFD8-46AB-ACBE-4ACE97925FA2}" type="pres">
      <dgm:prSet presAssocID="{F40D28D3-9359-4066-83E9-D47F2C2A213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25E6A3B-2699-4E01-AEAF-FE7419346E2A}" type="pres">
      <dgm:prSet presAssocID="{F40D28D3-9359-4066-83E9-D47F2C2A2138}" presName="spaceRect" presStyleCnt="0"/>
      <dgm:spPr/>
    </dgm:pt>
    <dgm:pt modelId="{84404A67-1E18-4B7F-918A-ACBBF4195FAB}" type="pres">
      <dgm:prSet presAssocID="{F40D28D3-9359-4066-83E9-D47F2C2A2138}" presName="textRect" presStyleLbl="revTx" presStyleIdx="0" presStyleCnt="6">
        <dgm:presLayoutVars>
          <dgm:chMax val="1"/>
          <dgm:chPref val="1"/>
        </dgm:presLayoutVars>
      </dgm:prSet>
      <dgm:spPr/>
    </dgm:pt>
    <dgm:pt modelId="{506B1E2F-B109-4A2A-8903-059C80314346}" type="pres">
      <dgm:prSet presAssocID="{808E1E28-DA52-4551-98FE-0E9AB3A80742}" presName="sibTrans" presStyleLbl="sibTrans2D1" presStyleIdx="0" presStyleCnt="0"/>
      <dgm:spPr/>
    </dgm:pt>
    <dgm:pt modelId="{AE169E57-E474-4673-ABBA-9A48985F7848}" type="pres">
      <dgm:prSet presAssocID="{577F6663-2B5B-4D54-9621-372BC71BB980}" presName="compNode" presStyleCnt="0"/>
      <dgm:spPr/>
    </dgm:pt>
    <dgm:pt modelId="{45076C8B-886D-4EEB-8499-2E01011A7439}" type="pres">
      <dgm:prSet presAssocID="{577F6663-2B5B-4D54-9621-372BC71BB980}" presName="iconBgRect" presStyleLbl="bgShp" presStyleIdx="1" presStyleCnt="6"/>
      <dgm:spPr/>
    </dgm:pt>
    <dgm:pt modelId="{A223FAE7-ED1B-45F4-8BE6-633BC63C484F}" type="pres">
      <dgm:prSet presAssocID="{577F6663-2B5B-4D54-9621-372BC71BB98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EB2B8AF-255D-4716-9C5D-868A9D537409}" type="pres">
      <dgm:prSet presAssocID="{577F6663-2B5B-4D54-9621-372BC71BB980}" presName="spaceRect" presStyleCnt="0"/>
      <dgm:spPr/>
    </dgm:pt>
    <dgm:pt modelId="{8F4F1A98-F530-4FF2-A3D0-C151B115DC1E}" type="pres">
      <dgm:prSet presAssocID="{577F6663-2B5B-4D54-9621-372BC71BB980}" presName="textRect" presStyleLbl="revTx" presStyleIdx="1" presStyleCnt="6">
        <dgm:presLayoutVars>
          <dgm:chMax val="1"/>
          <dgm:chPref val="1"/>
        </dgm:presLayoutVars>
      </dgm:prSet>
      <dgm:spPr/>
    </dgm:pt>
    <dgm:pt modelId="{18FA7788-F401-4638-9B0C-B2312B4217B5}" type="pres">
      <dgm:prSet presAssocID="{9486A70C-4A68-4485-8AD4-05D810774F43}" presName="sibTrans" presStyleLbl="sibTrans2D1" presStyleIdx="0" presStyleCnt="0"/>
      <dgm:spPr/>
    </dgm:pt>
    <dgm:pt modelId="{B5DE3FEF-0B3F-4FBA-BAF5-2D538480D5B7}" type="pres">
      <dgm:prSet presAssocID="{F13FF052-8269-4307-976D-D8AFC5D49C55}" presName="compNode" presStyleCnt="0"/>
      <dgm:spPr/>
    </dgm:pt>
    <dgm:pt modelId="{ADD45EF3-A0B7-4E7A-A1EB-389174BF268E}" type="pres">
      <dgm:prSet presAssocID="{F13FF052-8269-4307-976D-D8AFC5D49C55}" presName="iconBgRect" presStyleLbl="bgShp" presStyleIdx="2" presStyleCnt="6"/>
      <dgm:spPr/>
    </dgm:pt>
    <dgm:pt modelId="{02DFF468-09C8-4C1C-952D-51D32EC28738}" type="pres">
      <dgm:prSet presAssocID="{F13FF052-8269-4307-976D-D8AFC5D49C5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ECDC67C-B25C-4859-B587-0E20678E59C2}" type="pres">
      <dgm:prSet presAssocID="{F13FF052-8269-4307-976D-D8AFC5D49C55}" presName="spaceRect" presStyleCnt="0"/>
      <dgm:spPr/>
    </dgm:pt>
    <dgm:pt modelId="{DEF5F798-7823-44D1-9033-0D83CE766222}" type="pres">
      <dgm:prSet presAssocID="{F13FF052-8269-4307-976D-D8AFC5D49C55}" presName="textRect" presStyleLbl="revTx" presStyleIdx="2" presStyleCnt="6">
        <dgm:presLayoutVars>
          <dgm:chMax val="1"/>
          <dgm:chPref val="1"/>
        </dgm:presLayoutVars>
      </dgm:prSet>
      <dgm:spPr/>
    </dgm:pt>
    <dgm:pt modelId="{F893E770-0A13-4FAD-BF18-73DD190C875B}" type="pres">
      <dgm:prSet presAssocID="{C5A0F198-0371-48E5-B443-E0C6BD83D996}" presName="sibTrans" presStyleLbl="sibTrans2D1" presStyleIdx="0" presStyleCnt="0"/>
      <dgm:spPr/>
    </dgm:pt>
    <dgm:pt modelId="{15842C11-6AC0-44D8-BB20-A911429A6FCC}" type="pres">
      <dgm:prSet presAssocID="{79ACF9A2-97F0-4A7A-A22C-85924ED1DD2E}" presName="compNode" presStyleCnt="0"/>
      <dgm:spPr/>
    </dgm:pt>
    <dgm:pt modelId="{A3F50C7F-B2C1-4160-8A1D-B24DC1155B70}" type="pres">
      <dgm:prSet presAssocID="{79ACF9A2-97F0-4A7A-A22C-85924ED1DD2E}" presName="iconBgRect" presStyleLbl="bgShp" presStyleIdx="3" presStyleCnt="6"/>
      <dgm:spPr/>
    </dgm:pt>
    <dgm:pt modelId="{176F1C51-B0A4-41E5-9073-24416C2F9552}" type="pres">
      <dgm:prSet presAssocID="{79ACF9A2-97F0-4A7A-A22C-85924ED1DD2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45E966E-7C56-4791-8198-F35BE32B785D}" type="pres">
      <dgm:prSet presAssocID="{79ACF9A2-97F0-4A7A-A22C-85924ED1DD2E}" presName="spaceRect" presStyleCnt="0"/>
      <dgm:spPr/>
    </dgm:pt>
    <dgm:pt modelId="{7D516269-8B8B-4FAA-A175-B729FE09A0F0}" type="pres">
      <dgm:prSet presAssocID="{79ACF9A2-97F0-4A7A-A22C-85924ED1DD2E}" presName="textRect" presStyleLbl="revTx" presStyleIdx="3" presStyleCnt="6">
        <dgm:presLayoutVars>
          <dgm:chMax val="1"/>
          <dgm:chPref val="1"/>
        </dgm:presLayoutVars>
      </dgm:prSet>
      <dgm:spPr/>
    </dgm:pt>
    <dgm:pt modelId="{12E47B20-9675-45E7-BBFF-DF12B763A9F8}" type="pres">
      <dgm:prSet presAssocID="{CDE70497-3929-4C5E-959E-560F18C20055}" presName="sibTrans" presStyleLbl="sibTrans2D1" presStyleIdx="0" presStyleCnt="0"/>
      <dgm:spPr/>
    </dgm:pt>
    <dgm:pt modelId="{1C20BAA9-46C4-4B63-9372-D0713199BB1E}" type="pres">
      <dgm:prSet presAssocID="{B0EC3818-2F6A-4D0F-8202-882D350C00B9}" presName="compNode" presStyleCnt="0"/>
      <dgm:spPr/>
    </dgm:pt>
    <dgm:pt modelId="{BE4192C9-E1D0-4CC0-BBFD-EE1C6E1FCB91}" type="pres">
      <dgm:prSet presAssocID="{B0EC3818-2F6A-4D0F-8202-882D350C00B9}" presName="iconBgRect" presStyleLbl="bgShp" presStyleIdx="4" presStyleCnt="6"/>
      <dgm:spPr/>
    </dgm:pt>
    <dgm:pt modelId="{15917F2C-30C7-401B-A866-115CA8ADBA23}" type="pres">
      <dgm:prSet presAssocID="{B0EC3818-2F6A-4D0F-8202-882D350C00B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149B36AD-BD36-4AF8-B5CC-8EBAFC3980CE}" type="pres">
      <dgm:prSet presAssocID="{B0EC3818-2F6A-4D0F-8202-882D350C00B9}" presName="spaceRect" presStyleCnt="0"/>
      <dgm:spPr/>
    </dgm:pt>
    <dgm:pt modelId="{3BB8B61C-9EAC-4BA2-A287-3F029594B5E5}" type="pres">
      <dgm:prSet presAssocID="{B0EC3818-2F6A-4D0F-8202-882D350C00B9}" presName="textRect" presStyleLbl="revTx" presStyleIdx="4" presStyleCnt="6">
        <dgm:presLayoutVars>
          <dgm:chMax val="1"/>
          <dgm:chPref val="1"/>
        </dgm:presLayoutVars>
      </dgm:prSet>
      <dgm:spPr/>
    </dgm:pt>
    <dgm:pt modelId="{7CEA7F4C-1F74-4EA8-BEDA-3917BED0A761}" type="pres">
      <dgm:prSet presAssocID="{677EB11D-A79E-456B-9446-CAC851162D44}" presName="sibTrans" presStyleLbl="sibTrans2D1" presStyleIdx="0" presStyleCnt="0"/>
      <dgm:spPr/>
    </dgm:pt>
    <dgm:pt modelId="{173DCF18-0D4C-4BF6-B978-E3E8BBE01E1F}" type="pres">
      <dgm:prSet presAssocID="{B9CF0C5D-386A-477F-B2A9-18146AB99BF3}" presName="compNode" presStyleCnt="0"/>
      <dgm:spPr/>
    </dgm:pt>
    <dgm:pt modelId="{CF275907-94ED-4229-A4A4-D3A724C54417}" type="pres">
      <dgm:prSet presAssocID="{B9CF0C5D-386A-477F-B2A9-18146AB99BF3}" presName="iconBgRect" presStyleLbl="bgShp" presStyleIdx="5" presStyleCnt="6"/>
      <dgm:spPr/>
    </dgm:pt>
    <dgm:pt modelId="{AD6B751C-878B-4245-9AA3-BB428311384B}" type="pres">
      <dgm:prSet presAssocID="{B9CF0C5D-386A-477F-B2A9-18146AB99BF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789D18FD-BCDC-4935-A8A5-3D5F1C1FB46D}" type="pres">
      <dgm:prSet presAssocID="{B9CF0C5D-386A-477F-B2A9-18146AB99BF3}" presName="spaceRect" presStyleCnt="0"/>
      <dgm:spPr/>
    </dgm:pt>
    <dgm:pt modelId="{105DD794-9197-4E2F-9086-46F1F70DBBFE}" type="pres">
      <dgm:prSet presAssocID="{B9CF0C5D-386A-477F-B2A9-18146AB99BF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9D32224-34F8-415F-824D-571373ABE127}" type="presOf" srcId="{F13FF052-8269-4307-976D-D8AFC5D49C55}" destId="{DEF5F798-7823-44D1-9033-0D83CE766222}" srcOrd="0" destOrd="0" presId="urn:microsoft.com/office/officeart/2018/2/layout/IconCircleList"/>
    <dgm:cxn modelId="{BAABD260-87BB-4078-A2E5-395E9C68C549}" type="presOf" srcId="{B0EC3818-2F6A-4D0F-8202-882D350C00B9}" destId="{3BB8B61C-9EAC-4BA2-A287-3F029594B5E5}" srcOrd="0" destOrd="0" presId="urn:microsoft.com/office/officeart/2018/2/layout/IconCircleList"/>
    <dgm:cxn modelId="{97BA5664-D049-41A8-9F81-45BFDB033141}" srcId="{A033E934-1375-498F-8C3D-019BDC2108A0}" destId="{B9CF0C5D-386A-477F-B2A9-18146AB99BF3}" srcOrd="5" destOrd="0" parTransId="{FB96EABF-05C2-4894-9A59-68FC2D90697C}" sibTransId="{42162C9D-0409-4DA7-86AB-FC84094E7EE7}"/>
    <dgm:cxn modelId="{6A818068-5930-45AD-BBB4-30DFC5C43EE3}" type="presOf" srcId="{C5A0F198-0371-48E5-B443-E0C6BD83D996}" destId="{F893E770-0A13-4FAD-BF18-73DD190C875B}" srcOrd="0" destOrd="0" presId="urn:microsoft.com/office/officeart/2018/2/layout/IconCircleList"/>
    <dgm:cxn modelId="{7A18096B-1AA4-46B6-850B-739DC19A7495}" type="presOf" srcId="{F40D28D3-9359-4066-83E9-D47F2C2A2138}" destId="{84404A67-1E18-4B7F-918A-ACBBF4195FAB}" srcOrd="0" destOrd="0" presId="urn:microsoft.com/office/officeart/2018/2/layout/IconCircleList"/>
    <dgm:cxn modelId="{32840470-A485-4939-A77F-4995736AB6F2}" srcId="{A033E934-1375-498F-8C3D-019BDC2108A0}" destId="{F40D28D3-9359-4066-83E9-D47F2C2A2138}" srcOrd="0" destOrd="0" parTransId="{5884606E-8544-44F5-96B4-B66D16BC844F}" sibTransId="{808E1E28-DA52-4551-98FE-0E9AB3A80742}"/>
    <dgm:cxn modelId="{9CBBF697-30B2-49CA-9ED2-A5E84F140B3A}" srcId="{A033E934-1375-498F-8C3D-019BDC2108A0}" destId="{F13FF052-8269-4307-976D-D8AFC5D49C55}" srcOrd="2" destOrd="0" parTransId="{30C809FD-3F4C-4DDF-AFBD-35F798374F05}" sibTransId="{C5A0F198-0371-48E5-B443-E0C6BD83D996}"/>
    <dgm:cxn modelId="{F84ADCA0-C0EC-4739-ACA2-6EB5A66D5099}" type="presOf" srcId="{79ACF9A2-97F0-4A7A-A22C-85924ED1DD2E}" destId="{7D516269-8B8B-4FAA-A175-B729FE09A0F0}" srcOrd="0" destOrd="0" presId="urn:microsoft.com/office/officeart/2018/2/layout/IconCircleList"/>
    <dgm:cxn modelId="{9925D0B0-4A1E-44FC-9FC6-9D0EAC03AE8D}" type="presOf" srcId="{677EB11D-A79E-456B-9446-CAC851162D44}" destId="{7CEA7F4C-1F74-4EA8-BEDA-3917BED0A761}" srcOrd="0" destOrd="0" presId="urn:microsoft.com/office/officeart/2018/2/layout/IconCircleList"/>
    <dgm:cxn modelId="{04ADA0BE-934E-4337-9452-5BECE3E491E1}" type="presOf" srcId="{808E1E28-DA52-4551-98FE-0E9AB3A80742}" destId="{506B1E2F-B109-4A2A-8903-059C80314346}" srcOrd="0" destOrd="0" presId="urn:microsoft.com/office/officeart/2018/2/layout/IconCircleList"/>
    <dgm:cxn modelId="{E8C9BCBF-D9CB-4E18-895E-FB2D1AC31023}" type="presOf" srcId="{A033E934-1375-498F-8C3D-019BDC2108A0}" destId="{0163A1A5-A1DA-4E40-B3B6-67FF233FFE81}" srcOrd="0" destOrd="0" presId="urn:microsoft.com/office/officeart/2018/2/layout/IconCircleList"/>
    <dgm:cxn modelId="{172282C3-7339-4A36-9A8C-8797061F8095}" type="presOf" srcId="{577F6663-2B5B-4D54-9621-372BC71BB980}" destId="{8F4F1A98-F530-4FF2-A3D0-C151B115DC1E}" srcOrd="0" destOrd="0" presId="urn:microsoft.com/office/officeart/2018/2/layout/IconCircleList"/>
    <dgm:cxn modelId="{3127DCC4-554D-4087-8590-E61852617111}" srcId="{A033E934-1375-498F-8C3D-019BDC2108A0}" destId="{79ACF9A2-97F0-4A7A-A22C-85924ED1DD2E}" srcOrd="3" destOrd="0" parTransId="{B60F09D9-6BD0-48C9-A36A-FCE2BDC1793D}" sibTransId="{CDE70497-3929-4C5E-959E-560F18C20055}"/>
    <dgm:cxn modelId="{F60A8ECA-DD83-4337-A195-827345E1529E}" type="presOf" srcId="{CDE70497-3929-4C5E-959E-560F18C20055}" destId="{12E47B20-9675-45E7-BBFF-DF12B763A9F8}" srcOrd="0" destOrd="0" presId="urn:microsoft.com/office/officeart/2018/2/layout/IconCircleList"/>
    <dgm:cxn modelId="{B768B2D4-1DC7-4B3B-8938-F7CC5DFF60E4}" srcId="{A033E934-1375-498F-8C3D-019BDC2108A0}" destId="{B0EC3818-2F6A-4D0F-8202-882D350C00B9}" srcOrd="4" destOrd="0" parTransId="{64D558CB-207E-47B4-ADEC-5427033DF301}" sibTransId="{677EB11D-A79E-456B-9446-CAC851162D44}"/>
    <dgm:cxn modelId="{76F77CE5-6102-4F08-803F-FA67929CAE57}" type="presOf" srcId="{B9CF0C5D-386A-477F-B2A9-18146AB99BF3}" destId="{105DD794-9197-4E2F-9086-46F1F70DBBFE}" srcOrd="0" destOrd="0" presId="urn:microsoft.com/office/officeart/2018/2/layout/IconCircleList"/>
    <dgm:cxn modelId="{C486A6E7-12CA-4511-BC46-3E858F60D777}" type="presOf" srcId="{9486A70C-4A68-4485-8AD4-05D810774F43}" destId="{18FA7788-F401-4638-9B0C-B2312B4217B5}" srcOrd="0" destOrd="0" presId="urn:microsoft.com/office/officeart/2018/2/layout/IconCircleList"/>
    <dgm:cxn modelId="{94568BFC-4199-4C69-9800-7C395027D3D0}" srcId="{A033E934-1375-498F-8C3D-019BDC2108A0}" destId="{577F6663-2B5B-4D54-9621-372BC71BB980}" srcOrd="1" destOrd="0" parTransId="{D82EB40B-01A9-4724-B7C6-D3EBA27BC2BC}" sibTransId="{9486A70C-4A68-4485-8AD4-05D810774F43}"/>
    <dgm:cxn modelId="{26EA06FF-8E51-4663-B6F2-266D1916D73A}" type="presParOf" srcId="{0163A1A5-A1DA-4E40-B3B6-67FF233FFE81}" destId="{3D4A9273-F39C-424A-8448-048E839C37D8}" srcOrd="0" destOrd="0" presId="urn:microsoft.com/office/officeart/2018/2/layout/IconCircleList"/>
    <dgm:cxn modelId="{9CC23565-9D38-4138-8099-1104D18A8DBB}" type="presParOf" srcId="{3D4A9273-F39C-424A-8448-048E839C37D8}" destId="{61AA670C-9E8D-4132-9222-F1FA67236E4F}" srcOrd="0" destOrd="0" presId="urn:microsoft.com/office/officeart/2018/2/layout/IconCircleList"/>
    <dgm:cxn modelId="{CDF3B386-E686-4675-84BB-34C2CAFD0FE8}" type="presParOf" srcId="{61AA670C-9E8D-4132-9222-F1FA67236E4F}" destId="{4537D46A-DDAD-4555-A147-A1F8844CECE1}" srcOrd="0" destOrd="0" presId="urn:microsoft.com/office/officeart/2018/2/layout/IconCircleList"/>
    <dgm:cxn modelId="{DB7332E2-7AC6-44AC-A6D5-A3034DC03318}" type="presParOf" srcId="{61AA670C-9E8D-4132-9222-F1FA67236E4F}" destId="{123C0623-FFD8-46AB-ACBE-4ACE97925FA2}" srcOrd="1" destOrd="0" presId="urn:microsoft.com/office/officeart/2018/2/layout/IconCircleList"/>
    <dgm:cxn modelId="{158F6C32-EADB-4DD9-AF25-B573FEE3A3C4}" type="presParOf" srcId="{61AA670C-9E8D-4132-9222-F1FA67236E4F}" destId="{025E6A3B-2699-4E01-AEAF-FE7419346E2A}" srcOrd="2" destOrd="0" presId="urn:microsoft.com/office/officeart/2018/2/layout/IconCircleList"/>
    <dgm:cxn modelId="{55CC2ABA-B29F-47EE-9E73-55B3F3C78BC6}" type="presParOf" srcId="{61AA670C-9E8D-4132-9222-F1FA67236E4F}" destId="{84404A67-1E18-4B7F-918A-ACBBF4195FAB}" srcOrd="3" destOrd="0" presId="urn:microsoft.com/office/officeart/2018/2/layout/IconCircleList"/>
    <dgm:cxn modelId="{363CBEA6-E8B4-4E89-8318-9345BC8E3A75}" type="presParOf" srcId="{3D4A9273-F39C-424A-8448-048E839C37D8}" destId="{506B1E2F-B109-4A2A-8903-059C80314346}" srcOrd="1" destOrd="0" presId="urn:microsoft.com/office/officeart/2018/2/layout/IconCircleList"/>
    <dgm:cxn modelId="{37DF020C-C79B-4456-A42C-B85C6CAB5E3F}" type="presParOf" srcId="{3D4A9273-F39C-424A-8448-048E839C37D8}" destId="{AE169E57-E474-4673-ABBA-9A48985F7848}" srcOrd="2" destOrd="0" presId="urn:microsoft.com/office/officeart/2018/2/layout/IconCircleList"/>
    <dgm:cxn modelId="{1EBF8D34-0F02-4702-BBBC-5FA673F4FA51}" type="presParOf" srcId="{AE169E57-E474-4673-ABBA-9A48985F7848}" destId="{45076C8B-886D-4EEB-8499-2E01011A7439}" srcOrd="0" destOrd="0" presId="urn:microsoft.com/office/officeart/2018/2/layout/IconCircleList"/>
    <dgm:cxn modelId="{54844D21-63AD-453F-8404-C19B78350776}" type="presParOf" srcId="{AE169E57-E474-4673-ABBA-9A48985F7848}" destId="{A223FAE7-ED1B-45F4-8BE6-633BC63C484F}" srcOrd="1" destOrd="0" presId="urn:microsoft.com/office/officeart/2018/2/layout/IconCircleList"/>
    <dgm:cxn modelId="{3BC39CD0-D161-4CF2-A536-8302E0F69A6D}" type="presParOf" srcId="{AE169E57-E474-4673-ABBA-9A48985F7848}" destId="{DEB2B8AF-255D-4716-9C5D-868A9D537409}" srcOrd="2" destOrd="0" presId="urn:microsoft.com/office/officeart/2018/2/layout/IconCircleList"/>
    <dgm:cxn modelId="{157D265A-8724-4F02-9199-E2A9C7273FDE}" type="presParOf" srcId="{AE169E57-E474-4673-ABBA-9A48985F7848}" destId="{8F4F1A98-F530-4FF2-A3D0-C151B115DC1E}" srcOrd="3" destOrd="0" presId="urn:microsoft.com/office/officeart/2018/2/layout/IconCircleList"/>
    <dgm:cxn modelId="{6ABD696A-7A4E-44A3-9441-50D16CCF5547}" type="presParOf" srcId="{3D4A9273-F39C-424A-8448-048E839C37D8}" destId="{18FA7788-F401-4638-9B0C-B2312B4217B5}" srcOrd="3" destOrd="0" presId="urn:microsoft.com/office/officeart/2018/2/layout/IconCircleList"/>
    <dgm:cxn modelId="{6723F3D0-1553-4632-94CD-02A698991D5F}" type="presParOf" srcId="{3D4A9273-F39C-424A-8448-048E839C37D8}" destId="{B5DE3FEF-0B3F-4FBA-BAF5-2D538480D5B7}" srcOrd="4" destOrd="0" presId="urn:microsoft.com/office/officeart/2018/2/layout/IconCircleList"/>
    <dgm:cxn modelId="{5193FBE8-B968-463B-B261-C16A0D2C950B}" type="presParOf" srcId="{B5DE3FEF-0B3F-4FBA-BAF5-2D538480D5B7}" destId="{ADD45EF3-A0B7-4E7A-A1EB-389174BF268E}" srcOrd="0" destOrd="0" presId="urn:microsoft.com/office/officeart/2018/2/layout/IconCircleList"/>
    <dgm:cxn modelId="{A65800D7-70EA-4462-AB01-74FA873E37AB}" type="presParOf" srcId="{B5DE3FEF-0B3F-4FBA-BAF5-2D538480D5B7}" destId="{02DFF468-09C8-4C1C-952D-51D32EC28738}" srcOrd="1" destOrd="0" presId="urn:microsoft.com/office/officeart/2018/2/layout/IconCircleList"/>
    <dgm:cxn modelId="{7B0109CD-EF2F-455F-8E4C-04833E833B6F}" type="presParOf" srcId="{B5DE3FEF-0B3F-4FBA-BAF5-2D538480D5B7}" destId="{4ECDC67C-B25C-4859-B587-0E20678E59C2}" srcOrd="2" destOrd="0" presId="urn:microsoft.com/office/officeart/2018/2/layout/IconCircleList"/>
    <dgm:cxn modelId="{A3D3D75A-A152-4FE6-8A85-F52D8C4F8B3D}" type="presParOf" srcId="{B5DE3FEF-0B3F-4FBA-BAF5-2D538480D5B7}" destId="{DEF5F798-7823-44D1-9033-0D83CE766222}" srcOrd="3" destOrd="0" presId="urn:microsoft.com/office/officeart/2018/2/layout/IconCircleList"/>
    <dgm:cxn modelId="{21B2991B-5259-4C54-AE65-9ED57AD0079C}" type="presParOf" srcId="{3D4A9273-F39C-424A-8448-048E839C37D8}" destId="{F893E770-0A13-4FAD-BF18-73DD190C875B}" srcOrd="5" destOrd="0" presId="urn:microsoft.com/office/officeart/2018/2/layout/IconCircleList"/>
    <dgm:cxn modelId="{E02FA3A2-4FC7-49D0-8259-EC30A45FC085}" type="presParOf" srcId="{3D4A9273-F39C-424A-8448-048E839C37D8}" destId="{15842C11-6AC0-44D8-BB20-A911429A6FCC}" srcOrd="6" destOrd="0" presId="urn:microsoft.com/office/officeart/2018/2/layout/IconCircleList"/>
    <dgm:cxn modelId="{D096608E-4E22-4F7F-B05A-36BF781FD37A}" type="presParOf" srcId="{15842C11-6AC0-44D8-BB20-A911429A6FCC}" destId="{A3F50C7F-B2C1-4160-8A1D-B24DC1155B70}" srcOrd="0" destOrd="0" presId="urn:microsoft.com/office/officeart/2018/2/layout/IconCircleList"/>
    <dgm:cxn modelId="{062A8383-6AD2-4F2E-BC4B-11E8507653D8}" type="presParOf" srcId="{15842C11-6AC0-44D8-BB20-A911429A6FCC}" destId="{176F1C51-B0A4-41E5-9073-24416C2F9552}" srcOrd="1" destOrd="0" presId="urn:microsoft.com/office/officeart/2018/2/layout/IconCircleList"/>
    <dgm:cxn modelId="{D637797A-DA8E-4EE8-A1FD-908086F8AA22}" type="presParOf" srcId="{15842C11-6AC0-44D8-BB20-A911429A6FCC}" destId="{A45E966E-7C56-4791-8198-F35BE32B785D}" srcOrd="2" destOrd="0" presId="urn:microsoft.com/office/officeart/2018/2/layout/IconCircleList"/>
    <dgm:cxn modelId="{FE409AD3-BA9F-4287-B16E-F59868D3CDB3}" type="presParOf" srcId="{15842C11-6AC0-44D8-BB20-A911429A6FCC}" destId="{7D516269-8B8B-4FAA-A175-B729FE09A0F0}" srcOrd="3" destOrd="0" presId="urn:microsoft.com/office/officeart/2018/2/layout/IconCircleList"/>
    <dgm:cxn modelId="{78254481-9584-4A09-A4DC-0D96EB3AE2FC}" type="presParOf" srcId="{3D4A9273-F39C-424A-8448-048E839C37D8}" destId="{12E47B20-9675-45E7-BBFF-DF12B763A9F8}" srcOrd="7" destOrd="0" presId="urn:microsoft.com/office/officeart/2018/2/layout/IconCircleList"/>
    <dgm:cxn modelId="{24C5B448-4C6D-4583-BF64-EE99BD104D82}" type="presParOf" srcId="{3D4A9273-F39C-424A-8448-048E839C37D8}" destId="{1C20BAA9-46C4-4B63-9372-D0713199BB1E}" srcOrd="8" destOrd="0" presId="urn:microsoft.com/office/officeart/2018/2/layout/IconCircleList"/>
    <dgm:cxn modelId="{B07BFB6F-20ED-4847-82F4-E45E4D04A031}" type="presParOf" srcId="{1C20BAA9-46C4-4B63-9372-D0713199BB1E}" destId="{BE4192C9-E1D0-4CC0-BBFD-EE1C6E1FCB91}" srcOrd="0" destOrd="0" presId="urn:microsoft.com/office/officeart/2018/2/layout/IconCircleList"/>
    <dgm:cxn modelId="{DBFD3786-546E-420E-87C4-AB4221932037}" type="presParOf" srcId="{1C20BAA9-46C4-4B63-9372-D0713199BB1E}" destId="{15917F2C-30C7-401B-A866-115CA8ADBA23}" srcOrd="1" destOrd="0" presId="urn:microsoft.com/office/officeart/2018/2/layout/IconCircleList"/>
    <dgm:cxn modelId="{3205D28F-8237-471F-B75D-5836A64AA719}" type="presParOf" srcId="{1C20BAA9-46C4-4B63-9372-D0713199BB1E}" destId="{149B36AD-BD36-4AF8-B5CC-8EBAFC3980CE}" srcOrd="2" destOrd="0" presId="urn:microsoft.com/office/officeart/2018/2/layout/IconCircleList"/>
    <dgm:cxn modelId="{FE5A8CA8-5B8B-4FED-B7E5-9999008D61D6}" type="presParOf" srcId="{1C20BAA9-46C4-4B63-9372-D0713199BB1E}" destId="{3BB8B61C-9EAC-4BA2-A287-3F029594B5E5}" srcOrd="3" destOrd="0" presId="urn:microsoft.com/office/officeart/2018/2/layout/IconCircleList"/>
    <dgm:cxn modelId="{59FE0580-5FAA-44C5-A721-EE9A465BBDC3}" type="presParOf" srcId="{3D4A9273-F39C-424A-8448-048E839C37D8}" destId="{7CEA7F4C-1F74-4EA8-BEDA-3917BED0A761}" srcOrd="9" destOrd="0" presId="urn:microsoft.com/office/officeart/2018/2/layout/IconCircleList"/>
    <dgm:cxn modelId="{E83D3622-F82D-4A98-A742-ADAF56787C1A}" type="presParOf" srcId="{3D4A9273-F39C-424A-8448-048E839C37D8}" destId="{173DCF18-0D4C-4BF6-B978-E3E8BBE01E1F}" srcOrd="10" destOrd="0" presId="urn:microsoft.com/office/officeart/2018/2/layout/IconCircleList"/>
    <dgm:cxn modelId="{241FFED6-C4FE-4262-9150-C687BE0BA52D}" type="presParOf" srcId="{173DCF18-0D4C-4BF6-B978-E3E8BBE01E1F}" destId="{CF275907-94ED-4229-A4A4-D3A724C54417}" srcOrd="0" destOrd="0" presId="urn:microsoft.com/office/officeart/2018/2/layout/IconCircleList"/>
    <dgm:cxn modelId="{3EA2E2D8-F0FB-408C-AD1F-3AF43639D4F9}" type="presParOf" srcId="{173DCF18-0D4C-4BF6-B978-E3E8BBE01E1F}" destId="{AD6B751C-878B-4245-9AA3-BB428311384B}" srcOrd="1" destOrd="0" presId="urn:microsoft.com/office/officeart/2018/2/layout/IconCircleList"/>
    <dgm:cxn modelId="{5E34F78E-664A-424B-B4C0-B60976417B3A}" type="presParOf" srcId="{173DCF18-0D4C-4BF6-B978-E3E8BBE01E1F}" destId="{789D18FD-BCDC-4935-A8A5-3D5F1C1FB46D}" srcOrd="2" destOrd="0" presId="urn:microsoft.com/office/officeart/2018/2/layout/IconCircleList"/>
    <dgm:cxn modelId="{7B59E37F-69D4-470C-B6AC-B3FB1D30D11A}" type="presParOf" srcId="{173DCF18-0D4C-4BF6-B978-E3E8BBE01E1F}" destId="{105DD794-9197-4E2F-9086-46F1F70DBBF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14375-E2CB-4069-AEF6-D03365EE7413}">
      <dsp:nvSpPr>
        <dsp:cNvPr id="0" name=""/>
        <dsp:cNvSpPr/>
      </dsp:nvSpPr>
      <dsp:spPr>
        <a:xfrm>
          <a:off x="0" y="19269"/>
          <a:ext cx="8610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Sustained</a:t>
          </a:r>
        </a:p>
      </dsp:txBody>
      <dsp:txXfrm>
        <a:off x="28100" y="47369"/>
        <a:ext cx="8554400" cy="519439"/>
      </dsp:txXfrm>
    </dsp:sp>
    <dsp:sp modelId="{681A55A0-6D81-4CE6-8346-99E826710FFE}">
      <dsp:nvSpPr>
        <dsp:cNvPr id="0" name=""/>
        <dsp:cNvSpPr/>
      </dsp:nvSpPr>
      <dsp:spPr>
        <a:xfrm>
          <a:off x="0" y="664029"/>
          <a:ext cx="8610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Strategic</a:t>
          </a:r>
        </a:p>
      </dsp:txBody>
      <dsp:txXfrm>
        <a:off x="28100" y="692129"/>
        <a:ext cx="8554400" cy="519439"/>
      </dsp:txXfrm>
    </dsp:sp>
    <dsp:sp modelId="{6971EB28-90BE-436F-A52E-FF1E92E885BA}">
      <dsp:nvSpPr>
        <dsp:cNvPr id="0" name=""/>
        <dsp:cNvSpPr/>
      </dsp:nvSpPr>
      <dsp:spPr>
        <a:xfrm>
          <a:off x="0" y="1308789"/>
          <a:ext cx="8610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Integrated</a:t>
          </a:r>
        </a:p>
      </dsp:txBody>
      <dsp:txXfrm>
        <a:off x="28100" y="1336889"/>
        <a:ext cx="8554400" cy="519439"/>
      </dsp:txXfrm>
    </dsp:sp>
    <dsp:sp modelId="{3D5E6BE6-84BD-472B-90D9-3319F02E1F19}">
      <dsp:nvSpPr>
        <dsp:cNvPr id="0" name=""/>
        <dsp:cNvSpPr/>
      </dsp:nvSpPr>
      <dsp:spPr>
        <a:xfrm>
          <a:off x="0" y="1953549"/>
          <a:ext cx="8610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Personalized</a:t>
          </a:r>
        </a:p>
      </dsp:txBody>
      <dsp:txXfrm>
        <a:off x="28100" y="1981649"/>
        <a:ext cx="8554400" cy="519439"/>
      </dsp:txXfrm>
    </dsp:sp>
    <dsp:sp modelId="{CDFE81FB-3E40-45F7-9F6F-31962A5145A6}">
      <dsp:nvSpPr>
        <dsp:cNvPr id="0" name=""/>
        <dsp:cNvSpPr/>
      </dsp:nvSpPr>
      <dsp:spPr>
        <a:xfrm>
          <a:off x="0" y="2598309"/>
          <a:ext cx="8610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Proactive </a:t>
          </a:r>
        </a:p>
      </dsp:txBody>
      <dsp:txXfrm>
        <a:off x="28100" y="2626409"/>
        <a:ext cx="8554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90C8-4A71-4CC7-B61B-4534079EA7BC}">
      <dsp:nvSpPr>
        <dsp:cNvPr id="0" name=""/>
        <dsp:cNvSpPr/>
      </dsp:nvSpPr>
      <dsp:spPr>
        <a:xfrm rot="10800000">
          <a:off x="2190975" y="354"/>
          <a:ext cx="7715808" cy="9119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14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Frequency of outreach activity </a:t>
          </a:r>
        </a:p>
      </dsp:txBody>
      <dsp:txXfrm rot="10800000">
        <a:off x="2418961" y="354"/>
        <a:ext cx="7487822" cy="911943"/>
      </dsp:txXfrm>
    </dsp:sp>
    <dsp:sp modelId="{8A93C4AB-BDDC-4442-AE8C-59B205DB5CB2}">
      <dsp:nvSpPr>
        <dsp:cNvPr id="0" name=""/>
        <dsp:cNvSpPr/>
      </dsp:nvSpPr>
      <dsp:spPr>
        <a:xfrm>
          <a:off x="629134" y="132509"/>
          <a:ext cx="990079" cy="8305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6CF69-C407-4D4C-A989-414349977037}">
      <dsp:nvSpPr>
        <dsp:cNvPr id="0" name=""/>
        <dsp:cNvSpPr/>
      </dsp:nvSpPr>
      <dsp:spPr>
        <a:xfrm rot="10800000">
          <a:off x="2171441" y="1171997"/>
          <a:ext cx="7715808" cy="9119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14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Mode of communication </a:t>
          </a:r>
        </a:p>
      </dsp:txBody>
      <dsp:txXfrm rot="10800000">
        <a:off x="2399427" y="1171997"/>
        <a:ext cx="7487822" cy="911943"/>
      </dsp:txXfrm>
    </dsp:sp>
    <dsp:sp modelId="{22FB2595-6FBB-4B22-9F24-30D6009583B4}">
      <dsp:nvSpPr>
        <dsp:cNvPr id="0" name=""/>
        <dsp:cNvSpPr/>
      </dsp:nvSpPr>
      <dsp:spPr>
        <a:xfrm>
          <a:off x="577500" y="1171997"/>
          <a:ext cx="911943" cy="9119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BA028-561E-499A-B463-3A9E25E84904}">
      <dsp:nvSpPr>
        <dsp:cNvPr id="0" name=""/>
        <dsp:cNvSpPr/>
      </dsp:nvSpPr>
      <dsp:spPr>
        <a:xfrm rot="10800000">
          <a:off x="2171441" y="2343639"/>
          <a:ext cx="7715808" cy="9119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14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Student target population per communication </a:t>
          </a:r>
        </a:p>
      </dsp:txBody>
      <dsp:txXfrm rot="10800000">
        <a:off x="2399427" y="2343639"/>
        <a:ext cx="7487822" cy="911943"/>
      </dsp:txXfrm>
    </dsp:sp>
    <dsp:sp modelId="{1C49E622-8BA1-432D-8E18-273491637EF7}">
      <dsp:nvSpPr>
        <dsp:cNvPr id="0" name=""/>
        <dsp:cNvSpPr/>
      </dsp:nvSpPr>
      <dsp:spPr>
        <a:xfrm>
          <a:off x="609610" y="2312123"/>
          <a:ext cx="911943" cy="9119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70320-B5D3-4618-A210-F78AA1455ADC}">
      <dsp:nvSpPr>
        <dsp:cNvPr id="0" name=""/>
        <dsp:cNvSpPr/>
      </dsp:nvSpPr>
      <dsp:spPr>
        <a:xfrm rot="10800000">
          <a:off x="2171441" y="3515282"/>
          <a:ext cx="7715808" cy="9119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14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Message topics</a:t>
          </a:r>
        </a:p>
      </dsp:txBody>
      <dsp:txXfrm rot="10800000">
        <a:off x="2399427" y="3515282"/>
        <a:ext cx="7487822" cy="911943"/>
      </dsp:txXfrm>
    </dsp:sp>
    <dsp:sp modelId="{6FB7D86A-4BA1-4F2E-A3D7-0B7A99D4B73A}">
      <dsp:nvSpPr>
        <dsp:cNvPr id="0" name=""/>
        <dsp:cNvSpPr/>
      </dsp:nvSpPr>
      <dsp:spPr>
        <a:xfrm>
          <a:off x="548592" y="3515282"/>
          <a:ext cx="911943" cy="9119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C9CB-B815-4785-9797-4A84C1C5A514}">
      <dsp:nvSpPr>
        <dsp:cNvPr id="0" name=""/>
        <dsp:cNvSpPr/>
      </dsp:nvSpPr>
      <dsp:spPr>
        <a:xfrm>
          <a:off x="0" y="0"/>
          <a:ext cx="4953000" cy="954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• Encourages students to participate in advising early and promotes a sense of care from advisors </a:t>
          </a:r>
          <a:endParaRPr lang="en-US" sz="1800" kern="1200"/>
        </a:p>
      </dsp:txBody>
      <dsp:txXfrm>
        <a:off x="27953" y="27953"/>
        <a:ext cx="3842515" cy="898463"/>
      </dsp:txXfrm>
    </dsp:sp>
    <dsp:sp modelId="{06DB1009-2F25-4394-B103-F8F38EFFED8D}">
      <dsp:nvSpPr>
        <dsp:cNvPr id="0" name=""/>
        <dsp:cNvSpPr/>
      </dsp:nvSpPr>
      <dsp:spPr>
        <a:xfrm>
          <a:off x="414813" y="1127891"/>
          <a:ext cx="4953000" cy="954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• Minimizes delay in creating long - term view toward students' goals </a:t>
          </a:r>
          <a:endParaRPr lang="en-US" sz="1800" kern="1200"/>
        </a:p>
      </dsp:txBody>
      <dsp:txXfrm>
        <a:off x="442766" y="1155844"/>
        <a:ext cx="3861939" cy="898463"/>
      </dsp:txXfrm>
    </dsp:sp>
    <dsp:sp modelId="{AB095B4D-CCBF-4AA5-88BB-09476DC4C953}">
      <dsp:nvSpPr>
        <dsp:cNvPr id="0" name=""/>
        <dsp:cNvSpPr/>
      </dsp:nvSpPr>
      <dsp:spPr>
        <a:xfrm>
          <a:off x="823436" y="2255783"/>
          <a:ext cx="4953000" cy="954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• Familiarity with advisor, promotes active case management </a:t>
          </a:r>
          <a:endParaRPr lang="en-US" sz="1800" kern="1200"/>
        </a:p>
      </dsp:txBody>
      <dsp:txXfrm>
        <a:off x="851389" y="2283736"/>
        <a:ext cx="3868131" cy="898463"/>
      </dsp:txXfrm>
    </dsp:sp>
    <dsp:sp modelId="{8803943A-2342-45A2-B211-EF0A39AD6C59}">
      <dsp:nvSpPr>
        <dsp:cNvPr id="0" name=""/>
        <dsp:cNvSpPr/>
      </dsp:nvSpPr>
      <dsp:spPr>
        <a:xfrm>
          <a:off x="1238249" y="3383675"/>
          <a:ext cx="4953000" cy="954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• Sense of Belonging/Relational</a:t>
          </a:r>
          <a:endParaRPr lang="en-US" sz="1800" kern="1200"/>
        </a:p>
      </dsp:txBody>
      <dsp:txXfrm>
        <a:off x="1266202" y="3411628"/>
        <a:ext cx="3861939" cy="898463"/>
      </dsp:txXfrm>
    </dsp:sp>
    <dsp:sp modelId="{ACCC1D8B-3E81-47B5-A14A-3F565238BC54}">
      <dsp:nvSpPr>
        <dsp:cNvPr id="0" name=""/>
        <dsp:cNvSpPr/>
      </dsp:nvSpPr>
      <dsp:spPr>
        <a:xfrm>
          <a:off x="4332659" y="730960"/>
          <a:ext cx="620340" cy="620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472236" y="730960"/>
        <a:ext cx="341187" cy="466806"/>
      </dsp:txXfrm>
    </dsp:sp>
    <dsp:sp modelId="{1BE74039-7434-4C71-A106-BA3DFAD476BC}">
      <dsp:nvSpPr>
        <dsp:cNvPr id="0" name=""/>
        <dsp:cNvSpPr/>
      </dsp:nvSpPr>
      <dsp:spPr>
        <a:xfrm>
          <a:off x="4747473" y="1858852"/>
          <a:ext cx="620340" cy="620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887050" y="1858852"/>
        <a:ext cx="341187" cy="466806"/>
      </dsp:txXfrm>
    </dsp:sp>
    <dsp:sp modelId="{99F798DE-8AE9-4ADF-B0F4-64A6DAA8D3E6}">
      <dsp:nvSpPr>
        <dsp:cNvPr id="0" name=""/>
        <dsp:cNvSpPr/>
      </dsp:nvSpPr>
      <dsp:spPr>
        <a:xfrm>
          <a:off x="5156095" y="2986743"/>
          <a:ext cx="620340" cy="620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295672" y="2986743"/>
        <a:ext cx="341187" cy="46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7D46A-DDAD-4555-A147-A1F8844CECE1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C0623-FFD8-46AB-ACBE-4ACE97925FA2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04A67-1E18-4B7F-918A-ACBBF4195FAB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Make the most of critical timing in your outreach points </a:t>
          </a:r>
          <a:endParaRPr lang="en-US" sz="1600" kern="1200"/>
        </a:p>
      </dsp:txBody>
      <dsp:txXfrm>
        <a:off x="1172126" y="908559"/>
        <a:ext cx="2114937" cy="897246"/>
      </dsp:txXfrm>
    </dsp:sp>
    <dsp:sp modelId="{45076C8B-886D-4EEB-8499-2E01011A7439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3FAE7-ED1B-45F4-8BE6-633BC63C484F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1A98-F530-4FF2-A3D0-C151B115DC1E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Improve internal and external communication </a:t>
          </a:r>
          <a:endParaRPr lang="en-US" sz="1600" kern="1200"/>
        </a:p>
      </dsp:txBody>
      <dsp:txXfrm>
        <a:off x="4745088" y="908559"/>
        <a:ext cx="2114937" cy="897246"/>
      </dsp:txXfrm>
    </dsp:sp>
    <dsp:sp modelId="{ADD45EF3-A0B7-4E7A-A1EB-389174BF268E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FF468-09C8-4C1C-952D-51D32EC28738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5F798-7823-44D1-9033-0D83CE766222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Use data and predictive modeling to inform practice and activities</a:t>
          </a:r>
          <a:endParaRPr lang="en-US" sz="1600" kern="1200"/>
        </a:p>
      </dsp:txBody>
      <dsp:txXfrm>
        <a:off x="8318049" y="908559"/>
        <a:ext cx="2114937" cy="897246"/>
      </dsp:txXfrm>
    </dsp:sp>
    <dsp:sp modelId="{A3F50C7F-B2C1-4160-8A1D-B24DC1155B70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F1C51-B0A4-41E5-9073-24416C2F9552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16269-8B8B-4FAA-A175-B729FE09A0F0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Engage students </a:t>
          </a:r>
          <a:endParaRPr lang="en-US" sz="1600" kern="1200"/>
        </a:p>
      </dsp:txBody>
      <dsp:txXfrm>
        <a:off x="1172126" y="2545532"/>
        <a:ext cx="2114937" cy="897246"/>
      </dsp:txXfrm>
    </dsp:sp>
    <dsp:sp modelId="{BE4192C9-E1D0-4CC0-BBFD-EE1C6E1FCB91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17F2C-30C7-401B-A866-115CA8ADBA23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B61C-9EAC-4BA2-A287-3F029594B5E5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Maximize content and delivery of content </a:t>
          </a:r>
          <a:endParaRPr lang="en-US" sz="1600" kern="1200"/>
        </a:p>
      </dsp:txBody>
      <dsp:txXfrm>
        <a:off x="4745088" y="2545532"/>
        <a:ext cx="2114937" cy="897246"/>
      </dsp:txXfrm>
    </dsp:sp>
    <dsp:sp modelId="{CF275907-94ED-4229-A4A4-D3A724C54417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B751C-878B-4245-9AA3-BB428311384B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DD794-9197-4E2F-9086-46F1F70DBBFE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(Connell, 2018)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030F3-E09C-4B1D-BB10-8E4ED41731C0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676C1-6477-4122-A950-7BD0C728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07FB-7984-1B09-0234-FC2E76FF2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4B730-C014-DCB5-3F01-2318B9A65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DC1A-8AF9-02C6-FE59-A85A1A40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449A5-51F8-AB59-62C8-B4B59CB1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76A78-8D19-3350-F6C3-6160B3FB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EF9A-1ABD-2E6D-5AB6-3E968301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E50CA-8F81-5C83-E845-A9EE6A194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650CF-FC79-DE7F-6AE3-CB52FECA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4AED1-0C8C-18E5-F99D-A3DD4FCA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67C7-1B78-59A3-696E-403F7041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D46B6-ABFD-814F-DA17-A17E5A2EA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25D57-8356-0F35-F157-7AA68FDC2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E8673-A0E8-B115-5CC0-470C8285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98F1B-B7DD-1E65-52F6-BB7522C8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63907-A2AC-FA2C-C246-04CC29FC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21CB-C6C6-4D40-8102-9975A2BE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2A84-1817-973F-F120-5F64714B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E721B-1546-EA60-722F-C228976C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2ED51-DEB9-EFC5-EF55-0C536288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7918-B5BB-00E2-F686-C6496CC9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091F-ECAE-8E93-A15A-5D0BFB5C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7ABB7-500C-231D-5622-95DDACA4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038DD-BE6F-0E0F-063E-AFFE94D7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73AF8-E966-E2F4-A3A3-43539C6C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715C-55ED-D42F-1CEF-142449DD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DBC8-5DBE-DADB-43D1-1BFEC5FD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5CE8-19BB-A9BD-65DB-28151CFA0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86089-DEB0-93B6-DA6A-4355354D0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16640-58A3-6187-0CED-330F5FD9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755ED-A7F0-46D1-916B-E9AD099F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29079-2CCA-CD4A-C8A4-59D1CFCD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5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4673-AFDD-96CA-1EF5-D8734F89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55A1-B05A-E564-4903-9CF9BF648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F4993-7C9C-0FCC-DB1D-4DC04413F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810FF-11FB-81C0-7438-FAF303F59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06907-DE5B-403C-5740-1399BB05C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DBA89-4589-1137-1DB1-088E4334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D2FB1-AA68-0B10-E14F-A9A84994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17DD1-E35B-6DB9-01CF-47E47DB9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5811-ADD7-DE20-42DF-9219525A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C4578-8390-BA3E-F40E-36DC557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78600-8892-5D77-56BE-BD5C8F21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37EA1-B738-205C-8B6B-9A487920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0495-6F0C-4E8F-3709-8152CCD9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18D69-9FAE-6E17-D064-93CAC0D6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85831-C612-0BA3-BE93-9252BBD4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202-74C1-3CBD-E4A0-39C80886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EB10-3198-F7CB-1F61-F4A821A48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F6226-91A7-C31C-15C7-0AA51189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E2386-B0D7-3E59-E98C-531A2232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6898A-0E38-3EE2-1751-11568CF9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1B9C-D508-4B3D-3C32-01157FBC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7D74-89B4-C0F5-A64B-6558AA15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DF2A8-D626-F411-3A8D-E521450DF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615A0-B520-EE80-52D5-4FF99A638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D49CD-1827-69D0-688D-FF31184D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D33F2-E289-5283-0C3E-352995E6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9E5BF-5503-6761-640B-11BE1486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710B7-7FDE-CA42-6D23-622469ED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54B29-BE01-EEF9-4F94-8F0046E6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702B-265F-BD13-CCF1-6B91648EF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1088-F8BF-40C8-90E7-74115922C74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4C633-5307-87AC-25F4-758F9EED8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33776-708D-AB95-A5C6-E3BE20FD8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ADE3-19BF-4A6A-AD91-AF3B8C4A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davidhood6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5E995-2EDA-C078-C930-F3E3FA6B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4003040"/>
            <a:ext cx="11826240" cy="258063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Dr. David S. Hood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Provost and Sr. Vice President for Academic Affairs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Minnesota State University, Mankato 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Founder and Associate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Innovative Higher Ed Solutions 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134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19825-4388-F5BD-21EA-DE77833E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848" y="1632857"/>
            <a:ext cx="7406951" cy="91200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Journey Toward Redesign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40BD7-FC6C-C529-E292-8DD7A268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872" y="3013789"/>
            <a:ext cx="9776927" cy="3704351"/>
          </a:xfrm>
        </p:spPr>
        <p:txBody>
          <a:bodyPr>
            <a:normAutofit/>
          </a:bodyPr>
          <a:lstStyle/>
          <a:p>
            <a:r>
              <a:rPr lang="en-US" b="1" dirty="0"/>
              <a:t>Bi-monthly meetings with assistant, associate deans, and directors of advising Fall 2018</a:t>
            </a:r>
          </a:p>
          <a:p>
            <a:pPr lvl="1"/>
            <a:r>
              <a:rPr lang="en-US" sz="2000" dirty="0"/>
              <a:t>Registration</a:t>
            </a:r>
          </a:p>
          <a:p>
            <a:pPr lvl="1"/>
            <a:r>
              <a:rPr lang="en-US" sz="2000" dirty="0"/>
              <a:t>Course substitutions </a:t>
            </a:r>
          </a:p>
          <a:p>
            <a:pPr lvl="1"/>
            <a:r>
              <a:rPr lang="en-US" sz="2000" dirty="0"/>
              <a:t>Distribution of PINS</a:t>
            </a:r>
          </a:p>
          <a:p>
            <a:pPr lvl="1"/>
            <a:r>
              <a:rPr lang="en-US" sz="2000" dirty="0"/>
              <a:t>“Registration clerk” mindset (Karp 2013) </a:t>
            </a:r>
          </a:p>
          <a:p>
            <a:r>
              <a:rPr lang="en-US" b="1" dirty="0"/>
              <a:t>Call of next-gen advising </a:t>
            </a:r>
          </a:p>
          <a:p>
            <a:r>
              <a:rPr lang="en-US" b="1" dirty="0"/>
              <a:t>Advising Summit Committee appointed</a:t>
            </a:r>
          </a:p>
        </p:txBody>
      </p:sp>
    </p:spTree>
    <p:extLst>
      <p:ext uri="{BB962C8B-B14F-4D97-AF65-F5344CB8AC3E}">
        <p14:creationId xmlns:p14="http://schemas.microsoft.com/office/powerpoint/2010/main" val="180838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7198-115D-0E31-DF8D-3EEA16FE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The Journey Continued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b="28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442A-7D74-4119-5413-7679E0F2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0" y="3281680"/>
            <a:ext cx="8940780" cy="357631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Advising Summit</a:t>
            </a:r>
          </a:p>
          <a:p>
            <a:pPr lvl="1"/>
            <a:r>
              <a:rPr lang="en-US" dirty="0"/>
              <a:t>college deans, faculty advisors, professional advisors, advising leads, and other advising –focused campus partners </a:t>
            </a:r>
          </a:p>
          <a:p>
            <a:pPr lvl="1"/>
            <a:r>
              <a:rPr lang="en-US" dirty="0"/>
              <a:t>SSIPP approach was introduced</a:t>
            </a:r>
          </a:p>
          <a:p>
            <a:pPr lvl="1"/>
            <a:r>
              <a:rPr lang="en-US" dirty="0"/>
              <a:t>NACADA core pillars and values were reviewed </a:t>
            </a:r>
          </a:p>
          <a:p>
            <a:pPr lvl="1"/>
            <a:r>
              <a:rPr lang="en-US" dirty="0"/>
              <a:t>Ruffalo Noel-Levitz Student Satisfaction Inventory data on advising was shared</a:t>
            </a:r>
          </a:p>
          <a:p>
            <a:pPr lvl="1"/>
            <a:r>
              <a:rPr lang="en-US" dirty="0"/>
              <a:t>Reviewed student data at the college level 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65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FFAA74-F444-B2E3-8C7D-826FA263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Summit Objectives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A69EF-5A16-9816-0F5E-FD843714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487" y="4596278"/>
            <a:ext cx="6994147" cy="1844174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Develop what a shared vision for a transformed advising experience can look like</a:t>
            </a:r>
          </a:p>
          <a:p>
            <a:r>
              <a:rPr lang="en-US" sz="1800" b="1" dirty="0"/>
              <a:t>Begin to develop a caseload advising model with campus-wide student 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281928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92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1B1C3-B55C-4D37-2262-63B35CBC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188" y="1948070"/>
            <a:ext cx="7465612" cy="879653"/>
          </a:xfrm>
        </p:spPr>
        <p:txBody>
          <a:bodyPr/>
          <a:lstStyle/>
          <a:p>
            <a:pPr algn="ctr"/>
            <a:r>
              <a:rPr lang="en-US" b="1" dirty="0"/>
              <a:t>Summit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694CA-E937-95E3-9F62-99DC0CE7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242" y="3021496"/>
            <a:ext cx="9270557" cy="3680253"/>
          </a:xfrm>
        </p:spPr>
        <p:txBody>
          <a:bodyPr/>
          <a:lstStyle/>
          <a:p>
            <a:r>
              <a:rPr lang="en-US" b="1" dirty="0"/>
              <a:t>Phase one proposals for caseload management developed</a:t>
            </a:r>
          </a:p>
          <a:p>
            <a:r>
              <a:rPr lang="en-US" b="1" dirty="0"/>
              <a:t>CHSS immediately implemented case load management </a:t>
            </a:r>
          </a:p>
          <a:p>
            <a:r>
              <a:rPr lang="en-US" b="1" dirty="0"/>
              <a:t>Advising Leadership →→ Advising Strategy Group</a:t>
            </a:r>
          </a:p>
          <a:p>
            <a:r>
              <a:rPr lang="en-US" b="1" dirty="0"/>
              <a:t>Advising Counsel </a:t>
            </a:r>
          </a:p>
          <a:p>
            <a:pPr lvl="1"/>
            <a:r>
              <a:rPr lang="en-US" dirty="0"/>
              <a:t>Block Scheduling and Enrollment </a:t>
            </a:r>
          </a:p>
          <a:p>
            <a:pPr lvl="1"/>
            <a:r>
              <a:rPr lang="en-US" dirty="0"/>
              <a:t>Advising and Analytics Platform Implementation </a:t>
            </a:r>
          </a:p>
          <a:p>
            <a:pPr lvl="1"/>
            <a:r>
              <a:rPr lang="en-US" dirty="0"/>
              <a:t>New Student Redesign Team </a:t>
            </a:r>
          </a:p>
          <a:p>
            <a:pPr lvl="1"/>
            <a:r>
              <a:rPr lang="en-US" dirty="0"/>
              <a:t>Advising Training, Recognition and Rewards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87"/>
            <a:ext cx="12185076" cy="279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5E7353-7C0B-E7A1-4AD2-500A82FC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772" y="1908314"/>
            <a:ext cx="7561028" cy="84283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SSIPP (College Research Center, 2013</a:t>
            </a:r>
            <a:r>
              <a:rPr lang="en-US" b="1" dirty="0"/>
              <a:t>)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9CD9D4B-9FD8-9B99-AC1D-A187A43083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3200" y="3275164"/>
          <a:ext cx="8610600" cy="319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72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86"/>
            <a:ext cx="12185076" cy="279400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BF29DBE-FD41-4462-3461-340093C2D091}"/>
              </a:ext>
            </a:extLst>
          </p:cNvPr>
          <p:cNvSpPr/>
          <p:nvPr/>
        </p:nvSpPr>
        <p:spPr>
          <a:xfrm>
            <a:off x="103370" y="2751151"/>
            <a:ext cx="3196424" cy="3164619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000" b="1" dirty="0"/>
              <a:t>Proactive Advising</a:t>
            </a:r>
          </a:p>
          <a:p>
            <a:pPr algn="ctr"/>
            <a:r>
              <a:rPr lang="en-US" sz="4000" b="1" dirty="0"/>
              <a:t>Defined </a:t>
            </a:r>
          </a:p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FADBD-4CFA-EEA5-C00B-CE7B151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795" y="2965836"/>
            <a:ext cx="5852160" cy="2949933"/>
          </a:xfrm>
        </p:spPr>
        <p:txBody>
          <a:bodyPr>
            <a:noAutofit/>
          </a:bodyPr>
          <a:lstStyle/>
          <a:p>
            <a:r>
              <a:rPr lang="en-US" sz="2800" b="1" dirty="0"/>
              <a:t>Proactive advising is a preemptive approach to work with students in which advisors try to anticipate and look for concerns, roadblocks, and other barriers that could potentially prevent students from being successful (Varney, 2017) </a:t>
            </a:r>
          </a:p>
        </p:txBody>
      </p:sp>
    </p:spTree>
    <p:extLst>
      <p:ext uri="{BB962C8B-B14F-4D97-AF65-F5344CB8AC3E}">
        <p14:creationId xmlns:p14="http://schemas.microsoft.com/office/powerpoint/2010/main" val="220963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65043"/>
            <a:ext cx="12185076" cy="279400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BF29DBE-FD41-4462-3461-340093C2D091}"/>
              </a:ext>
            </a:extLst>
          </p:cNvPr>
          <p:cNvSpPr/>
          <p:nvPr/>
        </p:nvSpPr>
        <p:spPr>
          <a:xfrm>
            <a:off x="103370" y="2751151"/>
            <a:ext cx="3196424" cy="31646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000" b="1" dirty="0"/>
              <a:t>Proactive Advising</a:t>
            </a:r>
          </a:p>
          <a:p>
            <a:pPr algn="ctr"/>
            <a:r>
              <a:rPr lang="en-US" sz="4000" b="1" dirty="0"/>
              <a:t>Defined </a:t>
            </a:r>
          </a:p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FADBD-4CFA-EEA5-C00B-CE7B151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795" y="2965836"/>
            <a:ext cx="5852160" cy="2949933"/>
          </a:xfrm>
        </p:spPr>
        <p:txBody>
          <a:bodyPr>
            <a:noAutofit/>
          </a:bodyPr>
          <a:lstStyle/>
          <a:p>
            <a:r>
              <a:rPr lang="en-US" sz="3200" b="1" dirty="0"/>
              <a:t>A process in which advisors address key variables of student attrition before they transpire, rather than as a reactive process. </a:t>
            </a:r>
          </a:p>
        </p:txBody>
      </p:sp>
    </p:spTree>
    <p:extLst>
      <p:ext uri="{BB962C8B-B14F-4D97-AF65-F5344CB8AC3E}">
        <p14:creationId xmlns:p14="http://schemas.microsoft.com/office/powerpoint/2010/main" val="349021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87"/>
            <a:ext cx="12185076" cy="279400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BF29DBE-FD41-4462-3461-340093C2D091}"/>
              </a:ext>
            </a:extLst>
          </p:cNvPr>
          <p:cNvSpPr/>
          <p:nvPr/>
        </p:nvSpPr>
        <p:spPr>
          <a:xfrm>
            <a:off x="103370" y="2751151"/>
            <a:ext cx="3196424" cy="3164619"/>
          </a:xfrm>
          <a:prstGeom prst="flowChartConnector">
            <a:avLst/>
          </a:prstGeom>
          <a:solidFill>
            <a:srgbClr val="79C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000" b="1" dirty="0"/>
              <a:t>Proactive Advising</a:t>
            </a:r>
          </a:p>
          <a:p>
            <a:pPr algn="ctr"/>
            <a:r>
              <a:rPr lang="en-US" sz="4000" b="1" dirty="0"/>
              <a:t>Defined </a:t>
            </a:r>
          </a:p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FADBD-4CFA-EEA5-C00B-CE7B151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795" y="2965836"/>
            <a:ext cx="5852160" cy="2949933"/>
          </a:xfrm>
        </p:spPr>
        <p:txBody>
          <a:bodyPr>
            <a:noAutofit/>
          </a:bodyPr>
          <a:lstStyle/>
          <a:p>
            <a:r>
              <a:rPr lang="en-US" sz="2800" b="1" dirty="0"/>
              <a:t>Proactive advising is a process helps students identify potential barriers early in their academic careers. Proactive advisors helps students build solid academic and social foundations that will help them progress toward their goals. </a:t>
            </a:r>
          </a:p>
        </p:txBody>
      </p:sp>
    </p:spTree>
    <p:extLst>
      <p:ext uri="{BB962C8B-B14F-4D97-AF65-F5344CB8AC3E}">
        <p14:creationId xmlns:p14="http://schemas.microsoft.com/office/powerpoint/2010/main" val="32660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94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F0498-1A05-090B-BD5B-36FC888B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74" y="1184745"/>
            <a:ext cx="7466275" cy="5673256"/>
          </a:xfrm>
        </p:spPr>
        <p:txBody>
          <a:bodyPr>
            <a:normAutofit/>
          </a:bodyPr>
          <a:lstStyle/>
          <a:p>
            <a:r>
              <a:rPr lang="en-US" sz="3200" b="1" dirty="0"/>
              <a:t>Bottom line…What are you saying?????????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• Strategic efforts to develop and advise the whole student, action oriented.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• Academically, professionally, and personally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• Addressing challenges and barriers before its too late </a:t>
            </a:r>
          </a:p>
        </p:txBody>
      </p:sp>
      <p:pic>
        <p:nvPicPr>
          <p:cNvPr id="4" name="Picture 3" descr="A picture containing text, dog, indoor, mammal&#10;&#10;Description automatically generated">
            <a:extLst>
              <a:ext uri="{FF2B5EF4-FFF2-40B4-BE49-F238E27FC236}">
                <a16:creationId xmlns:a16="http://schemas.microsoft.com/office/drawing/2014/main" id="{A7295C0D-CB8D-A930-B1CB-69E3AD57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4" y="2927350"/>
            <a:ext cx="4019550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81"/>
            <a:ext cx="12185076" cy="279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D70D5-820A-8194-EAED-A3BDB683F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222" y="239811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Holistic and Proactive Advising      IS NOT!!!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3441654-1D85-8FBD-3CF9-8BE3C5EF4B6A}"/>
              </a:ext>
            </a:extLst>
          </p:cNvPr>
          <p:cNvSpPr/>
          <p:nvPr/>
        </p:nvSpPr>
        <p:spPr>
          <a:xfrm>
            <a:off x="9109543" y="1213374"/>
            <a:ext cx="2199530" cy="1704753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registration event held once per term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D4FB4F9-0379-5CC8-DFAB-570731FAE292}"/>
              </a:ext>
            </a:extLst>
          </p:cNvPr>
          <p:cNvSpPr/>
          <p:nvPr/>
        </p:nvSpPr>
        <p:spPr>
          <a:xfrm>
            <a:off x="5417820" y="1213375"/>
            <a:ext cx="2199530" cy="1704753"/>
          </a:xfrm>
          <a:prstGeom prst="wedge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Obtaining a signature to register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4076373-C320-EAFC-D011-745D91169AB7}"/>
              </a:ext>
            </a:extLst>
          </p:cNvPr>
          <p:cNvSpPr/>
          <p:nvPr/>
        </p:nvSpPr>
        <p:spPr>
          <a:xfrm>
            <a:off x="5417820" y="3323645"/>
            <a:ext cx="2199530" cy="1550505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Focused exclusively on a student’s academic experiences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AF1B20F-193D-6C3D-DB79-FBEF98DEA7EE}"/>
              </a:ext>
            </a:extLst>
          </p:cNvPr>
          <p:cNvSpPr/>
          <p:nvPr/>
        </p:nvSpPr>
        <p:spPr>
          <a:xfrm>
            <a:off x="9109543" y="3323645"/>
            <a:ext cx="2199529" cy="1550505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Telling students what to do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8BAA9BB-CF77-D205-FF1C-9136698B0B3F}"/>
              </a:ext>
            </a:extLst>
          </p:cNvPr>
          <p:cNvSpPr/>
          <p:nvPr/>
        </p:nvSpPr>
        <p:spPr>
          <a:xfrm>
            <a:off x="9109544" y="5331945"/>
            <a:ext cx="2199528" cy="1204027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Waiting for students to visit you 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41521F4-A8F7-EF5F-0B45-19A8F3EAD022}"/>
              </a:ext>
            </a:extLst>
          </p:cNvPr>
          <p:cNvSpPr/>
          <p:nvPr/>
        </p:nvSpPr>
        <p:spPr>
          <a:xfrm>
            <a:off x="5417820" y="5331945"/>
            <a:ext cx="2199530" cy="1299443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 judgmental process</a:t>
            </a:r>
          </a:p>
        </p:txBody>
      </p:sp>
    </p:spTree>
    <p:extLst>
      <p:ext uri="{BB962C8B-B14F-4D97-AF65-F5344CB8AC3E}">
        <p14:creationId xmlns:p14="http://schemas.microsoft.com/office/powerpoint/2010/main" val="309137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81"/>
            <a:ext cx="12185076" cy="2794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79BB2D-9AB7-7E0E-1FAB-E42FB74F05B9}"/>
              </a:ext>
            </a:extLst>
          </p:cNvPr>
          <p:cNvGraphicFramePr>
            <a:graphicFrameLocks noGrp="1"/>
          </p:cNvGraphicFramePr>
          <p:nvPr/>
        </p:nvGraphicFramePr>
        <p:xfrm>
          <a:off x="2164862" y="2329632"/>
          <a:ext cx="9042394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369">
                  <a:extLst>
                    <a:ext uri="{9D8B030D-6E8A-4147-A177-3AD203B41FA5}">
                      <a16:colId xmlns:a16="http://schemas.microsoft.com/office/drawing/2014/main" val="387503373"/>
                    </a:ext>
                  </a:extLst>
                </a:gridCol>
                <a:gridCol w="2985477">
                  <a:extLst>
                    <a:ext uri="{9D8B030D-6E8A-4147-A177-3AD203B41FA5}">
                      <a16:colId xmlns:a16="http://schemas.microsoft.com/office/drawing/2014/main" val="494626429"/>
                    </a:ext>
                  </a:extLst>
                </a:gridCol>
                <a:gridCol w="3532548">
                  <a:extLst>
                    <a:ext uri="{9D8B030D-6E8A-4147-A177-3AD203B41FA5}">
                      <a16:colId xmlns:a16="http://schemas.microsoft.com/office/drawing/2014/main" val="309515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Montclair State University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Carolina Central University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4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Montclair, 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Durham, 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7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21,671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4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Institutional Designation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MSI/HIS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HBCU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31874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r>
                        <a:rPr lang="en-US" dirty="0"/>
                        <a:t>Carnegie Classification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Doctoral Research University High Research Activity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Master’s Large Programs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4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Ethnicity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Asian……….......................   6%                                       </a:t>
                      </a:r>
                    </a:p>
                    <a:p>
                      <a:r>
                        <a:rPr lang="en-US" dirty="0"/>
                        <a:t>Black/African American… 13%</a:t>
                      </a:r>
                    </a:p>
                    <a:p>
                      <a:r>
                        <a:rPr lang="en-US" dirty="0"/>
                        <a:t>Hispanic/Latino…………….. 30% </a:t>
                      </a:r>
                    </a:p>
                    <a:p>
                      <a:r>
                        <a:rPr lang="en-US" dirty="0"/>
                        <a:t>Two or More Races…………  3% </a:t>
                      </a:r>
                    </a:p>
                    <a:p>
                      <a:r>
                        <a:rPr lang="en-US" dirty="0"/>
                        <a:t>White……………………………. 43%</a:t>
                      </a:r>
                    </a:p>
                    <a:p>
                      <a:r>
                        <a:rPr lang="en-US" dirty="0"/>
                        <a:t>Unknown……………………….  3%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Asian…………………………………….    1%                                       </a:t>
                      </a:r>
                    </a:p>
                    <a:p>
                      <a:r>
                        <a:rPr lang="en-US" dirty="0"/>
                        <a:t>Black/African American…………   74%    </a:t>
                      </a:r>
                    </a:p>
                    <a:p>
                      <a:r>
                        <a:rPr lang="en-US" dirty="0"/>
                        <a:t>Hispanic/Latino…………………….   7% </a:t>
                      </a:r>
                    </a:p>
                    <a:p>
                      <a:r>
                        <a:rPr lang="en-US" dirty="0"/>
                        <a:t>Nonresident Alien…………………  </a:t>
                      </a:r>
                    </a:p>
                    <a:p>
                      <a:r>
                        <a:rPr lang="en-US" dirty="0"/>
                        <a:t>Two or More Races……………….   5%</a:t>
                      </a:r>
                    </a:p>
                    <a:p>
                      <a:r>
                        <a:rPr lang="en-US" dirty="0"/>
                        <a:t>White……………………………………   11%</a:t>
                      </a:r>
                    </a:p>
                    <a:p>
                      <a:r>
                        <a:rPr lang="en-US" dirty="0"/>
                        <a:t>Unknown………………………………    2%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0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58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8353C08-F562-F7A8-AB0D-3EAF6EAE41C0}"/>
              </a:ext>
            </a:extLst>
          </p:cNvPr>
          <p:cNvSpPr/>
          <p:nvPr/>
        </p:nvSpPr>
        <p:spPr>
          <a:xfrm>
            <a:off x="3007428" y="5019676"/>
            <a:ext cx="2647951" cy="1343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Focus is shifting from access to retention and completion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" y="-448670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DBA43-3875-914A-93CD-E8D1E755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60" y="1554480"/>
            <a:ext cx="7874000" cy="9448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Why?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678F4-CA7E-723C-E824-2AB3C227A8D8}"/>
              </a:ext>
            </a:extLst>
          </p:cNvPr>
          <p:cNvSpPr/>
          <p:nvPr/>
        </p:nvSpPr>
        <p:spPr>
          <a:xfrm>
            <a:off x="295275" y="2809876"/>
            <a:ext cx="2857499" cy="16859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Leaders are recognizing the value of enhancing advising programs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B6996-AC66-FA21-E0F8-8447BBEAE746}"/>
              </a:ext>
            </a:extLst>
          </p:cNvPr>
          <p:cNvSpPr/>
          <p:nvPr/>
        </p:nvSpPr>
        <p:spPr>
          <a:xfrm>
            <a:off x="295275" y="5019676"/>
            <a:ext cx="2257425" cy="1343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 Success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E2FB5A-C374-B31A-C4F4-74D0B1CF8F61}"/>
              </a:ext>
            </a:extLst>
          </p:cNvPr>
          <p:cNvSpPr/>
          <p:nvPr/>
        </p:nvSpPr>
        <p:spPr>
          <a:xfrm>
            <a:off x="4867274" y="2790824"/>
            <a:ext cx="2647951" cy="17240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Develops working partnership that focuses on learning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950B2C-911B-B4E6-1097-8344C4D85ED7}"/>
              </a:ext>
            </a:extLst>
          </p:cNvPr>
          <p:cNvSpPr/>
          <p:nvPr/>
        </p:nvSpPr>
        <p:spPr>
          <a:xfrm>
            <a:off x="9153525" y="2809877"/>
            <a:ext cx="2524125" cy="16859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Clearly articulates the function of advising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83C33D-0467-240A-818C-772C9654FC21}"/>
              </a:ext>
            </a:extLst>
          </p:cNvPr>
          <p:cNvSpPr/>
          <p:nvPr/>
        </p:nvSpPr>
        <p:spPr>
          <a:xfrm>
            <a:off x="9153525" y="5019676"/>
            <a:ext cx="2743200" cy="12763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Personable experience/caring atmosphere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CCD05D-6FF0-430B-7575-E2692260D25A}"/>
              </a:ext>
            </a:extLst>
          </p:cNvPr>
          <p:cNvSpPr/>
          <p:nvPr/>
        </p:nvSpPr>
        <p:spPr>
          <a:xfrm>
            <a:off x="6197247" y="5067301"/>
            <a:ext cx="2274005" cy="1343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Consistency </a:t>
            </a:r>
          </a:p>
        </p:txBody>
      </p:sp>
    </p:spTree>
    <p:extLst>
      <p:ext uri="{BB962C8B-B14F-4D97-AF65-F5344CB8AC3E}">
        <p14:creationId xmlns:p14="http://schemas.microsoft.com/office/powerpoint/2010/main" val="132710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45496"/>
            <a:ext cx="12185076" cy="279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FE8EE-7958-6D56-FB10-4A5FB7BC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7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Together with academic advisors, students examine their learning styles, habits of working, and current difficulties or barriers to success. </a:t>
            </a:r>
          </a:p>
        </p:txBody>
      </p:sp>
    </p:spTree>
    <p:extLst>
      <p:ext uri="{BB962C8B-B14F-4D97-AF65-F5344CB8AC3E}">
        <p14:creationId xmlns:p14="http://schemas.microsoft.com/office/powerpoint/2010/main" val="419758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169B-CC1E-051A-160C-B268DFCF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Research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erson reaching for a paper on a table full of paper and sticky notes">
            <a:extLst>
              <a:ext uri="{FF2B5EF4-FFF2-40B4-BE49-F238E27FC236}">
                <a16:creationId xmlns:a16="http://schemas.microsoft.com/office/drawing/2014/main" id="{57822866-4754-24FD-5F41-DCCF784D1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r="4928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BE16-4080-96F4-9429-2511033DE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564640"/>
            <a:ext cx="6095999" cy="30175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Proactive advising is effective when it involves personalized outreach that expresses individualized consideration and care </a:t>
            </a:r>
          </a:p>
          <a:p>
            <a:r>
              <a:rPr lang="en-US" sz="2000" dirty="0"/>
              <a:t>Proactive advising that involves individualized consideration and care positively impacts persistence. </a:t>
            </a:r>
          </a:p>
          <a:p>
            <a:pPr marL="0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Pipkins, 2021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7" b="1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540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169B-CC1E-051A-160C-B268DFCF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 II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06" y="320231"/>
            <a:ext cx="8221936" cy="283656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96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98E8-C149-13D8-FE5E-E4E69B6F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603809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/>
              <a:t>Recommendations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987944"/>
            <a:ext cx="4105275" cy="14163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BD60-3BB1-6164-94D3-A999AE82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218" y="1987944"/>
            <a:ext cx="6172782" cy="41385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b="1" dirty="0"/>
              <a:t>Increase Personable Student Interactions with Proactive Advisors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b="1" dirty="0"/>
              <a:t>Have personable interactions regularly </a:t>
            </a:r>
          </a:p>
          <a:p>
            <a:pPr marL="0" indent="0">
              <a:buNone/>
            </a:pPr>
            <a:r>
              <a:rPr lang="en-US" sz="800" b="1" dirty="0"/>
              <a:t>                                                     </a:t>
            </a:r>
          </a:p>
          <a:p>
            <a:r>
              <a:rPr lang="en-US" sz="1800" b="1" dirty="0"/>
              <a:t>Focus extends beyond registration campaigns  </a:t>
            </a:r>
          </a:p>
          <a:p>
            <a:pPr marL="0" indent="0">
              <a:buNone/>
            </a:pPr>
            <a:r>
              <a:rPr lang="en-US" sz="800" b="1" dirty="0"/>
              <a:t>    </a:t>
            </a:r>
          </a:p>
          <a:p>
            <a:r>
              <a:rPr lang="en-US" sz="1800" b="1" dirty="0"/>
              <a:t>Emphasis on sense of belonging and finding equitable and inclusive opportunities for students</a:t>
            </a:r>
          </a:p>
          <a:p>
            <a:pPr marL="0" indent="0">
              <a:buNone/>
            </a:pPr>
            <a:r>
              <a:rPr lang="en-US" sz="800" b="1" dirty="0"/>
              <a:t>                                                                   </a:t>
            </a:r>
          </a:p>
          <a:p>
            <a:r>
              <a:rPr lang="en-US" sz="1800" b="1" dirty="0"/>
              <a:t>Case managemen</a:t>
            </a:r>
            <a:r>
              <a:rPr lang="en-US" sz="1800" dirty="0"/>
              <a:t>t 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2000" b="1" dirty="0"/>
              <a:t>***Get students attention</a:t>
            </a:r>
          </a:p>
        </p:txBody>
      </p:sp>
    </p:spTree>
    <p:extLst>
      <p:ext uri="{BB962C8B-B14F-4D97-AF65-F5344CB8AC3E}">
        <p14:creationId xmlns:p14="http://schemas.microsoft.com/office/powerpoint/2010/main" val="199311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5021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498E8-C149-13D8-FE5E-E4E69B6F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920" y="1087120"/>
            <a:ext cx="7833360" cy="10261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Recommendations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BD60-3BB1-6164-94D3-A999AE82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338978"/>
            <a:ext cx="11602720" cy="4427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Techniques and Tools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000" dirty="0"/>
              <a:t>Self-assistance services that the advisor can provide to students </a:t>
            </a:r>
          </a:p>
          <a:p>
            <a:r>
              <a:rPr lang="en-US" sz="3000" dirty="0"/>
              <a:t>Increase structured group learning experiences </a:t>
            </a:r>
          </a:p>
          <a:p>
            <a:r>
              <a:rPr lang="en-US" sz="3000" dirty="0"/>
              <a:t>Advising Syllabus </a:t>
            </a:r>
          </a:p>
          <a:p>
            <a:r>
              <a:rPr lang="en-US" sz="3000" dirty="0"/>
              <a:t>Communication </a:t>
            </a:r>
          </a:p>
          <a:p>
            <a:r>
              <a:rPr lang="en-US" sz="3000" dirty="0"/>
              <a:t>Non-Academic Needs Assessment </a:t>
            </a:r>
          </a:p>
          <a:p>
            <a:r>
              <a:rPr lang="en-US" sz="3000" dirty="0"/>
              <a:t>A case management approach</a:t>
            </a:r>
            <a:endParaRPr lang="en-US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851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5021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498E8-C149-13D8-FE5E-E4E69B6F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920" y="1087120"/>
            <a:ext cx="7833360" cy="10261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Recommendations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190A7-9BAA-9E1E-FB64-C82157EB8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40456"/>
              </p:ext>
            </p:extLst>
          </p:nvPr>
        </p:nvGraphicFramePr>
        <p:xfrm>
          <a:off x="182880" y="2338978"/>
          <a:ext cx="11602720" cy="442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23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5021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9413B-FF98-0BF2-BCE4-9D38F94F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458929"/>
            <a:ext cx="7696200" cy="1116707"/>
          </a:xfrm>
        </p:spPr>
        <p:txBody>
          <a:bodyPr>
            <a:normAutofit fontScale="90000"/>
          </a:bodyPr>
          <a:lstStyle/>
          <a:p>
            <a:r>
              <a:rPr lang="en-US" dirty="0"/>
              <a:t>Non-Academic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4152-B645-4AB5-DD57-99C6FFD4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6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Students, specifically those that are considered at-risk are often overwhelmed with external commitments that can impact their academic success. As a result, it is recommended that students self-identify external needs with the help of an advisor. </a:t>
            </a:r>
          </a:p>
          <a:p>
            <a:pPr marL="0" indent="0" algn="ctr">
              <a:buNone/>
            </a:pPr>
            <a:r>
              <a:rPr lang="en-US" sz="4000" b="1" dirty="0"/>
              <a:t>(</a:t>
            </a:r>
            <a:r>
              <a:rPr lang="en-US" sz="4000" b="1" dirty="0" err="1"/>
              <a:t>Fusch</a:t>
            </a:r>
            <a:r>
              <a:rPr lang="en-US" sz="4000" b="1" dirty="0"/>
              <a:t>, 2012) </a:t>
            </a:r>
          </a:p>
        </p:txBody>
      </p:sp>
    </p:spTree>
    <p:extLst>
      <p:ext uri="{BB962C8B-B14F-4D97-AF65-F5344CB8AC3E}">
        <p14:creationId xmlns:p14="http://schemas.microsoft.com/office/powerpoint/2010/main" val="103819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413B-FF98-0BF2-BCE4-9D38F94F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Non-Academic Needs Assessment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b="28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4152-B645-4AB5-DD57-99C6FFD4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936240"/>
            <a:ext cx="8839180" cy="38404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Assist students with assessing external needs by providing them with a needs checklist. </a:t>
            </a:r>
          </a:p>
          <a:p>
            <a:pPr marL="0" indent="0">
              <a:buNone/>
            </a:pPr>
            <a:r>
              <a:rPr lang="en-US" sz="1800" dirty="0"/>
              <a:t>Example: </a:t>
            </a:r>
          </a:p>
          <a:p>
            <a:pPr marL="0" indent="0">
              <a:buNone/>
            </a:pPr>
            <a:r>
              <a:rPr lang="en-US" sz="1800" b="1" dirty="0"/>
              <a:t>I need assistance with: </a:t>
            </a:r>
          </a:p>
          <a:p>
            <a:r>
              <a:rPr lang="en-US" sz="1800" dirty="0"/>
              <a:t>Transportation </a:t>
            </a:r>
          </a:p>
          <a:p>
            <a:r>
              <a:rPr lang="en-US" sz="1800" dirty="0"/>
              <a:t>Childcare </a:t>
            </a:r>
          </a:p>
          <a:p>
            <a:r>
              <a:rPr lang="en-US" sz="1800" dirty="0"/>
              <a:t>Healthcare </a:t>
            </a:r>
          </a:p>
          <a:p>
            <a:r>
              <a:rPr lang="en-US" sz="1800" dirty="0"/>
              <a:t>Life skills </a:t>
            </a:r>
          </a:p>
          <a:p>
            <a:r>
              <a:rPr lang="en-US" sz="1800" dirty="0"/>
              <a:t>Balancing school and work </a:t>
            </a:r>
          </a:p>
          <a:p>
            <a:r>
              <a:rPr lang="en-US" sz="1800" dirty="0"/>
              <a:t>Housing </a:t>
            </a:r>
            <a:br>
              <a:rPr lang="en-US" sz="700" dirty="0"/>
            </a:br>
            <a:br>
              <a:rPr lang="en-US" sz="700" dirty="0"/>
            </a:b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105619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04915-3AB0-4B30-6980-65C25CFFB210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33DBC-4CAA-0745-5283-3396D3E3FDEE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Case management involves the advisor partnering with the student to attain specific goals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Create a plan that is catered to the student individual needs from a holistic perspective (developing the whole student)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*Academically, professionally, and personally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Isosceles Triangle 103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48" y="1782982"/>
            <a:ext cx="6134952" cy="2116558"/>
          </a:xfrm>
          <a:prstGeom prst="rect">
            <a:avLst/>
          </a:prstGeom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38" name="Isosceles Triangle 103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76849C-BCD7-03EF-1065-40E63710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4223051"/>
            <a:ext cx="6253212" cy="17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5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B4FA565-4AC2-5068-6054-E77A6A5F7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78508"/>
              </p:ext>
            </p:extLst>
          </p:nvPr>
        </p:nvGraphicFramePr>
        <p:xfrm>
          <a:off x="3610701" y="2879179"/>
          <a:ext cx="710418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87">
                  <a:extLst>
                    <a:ext uri="{9D8B030D-6E8A-4147-A177-3AD203B41FA5}">
                      <a16:colId xmlns:a16="http://schemas.microsoft.com/office/drawing/2014/main" val="36397735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747058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2383977"/>
                    </a:ext>
                  </a:extLst>
                </a:gridCol>
                <a:gridCol w="1999498">
                  <a:extLst>
                    <a:ext uri="{9D8B030D-6E8A-4147-A177-3AD203B41FA5}">
                      <a16:colId xmlns:a16="http://schemas.microsoft.com/office/drawing/2014/main" val="48900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FTF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FTF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Retained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10959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61486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62611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93234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86451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63228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82540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96177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90046"/>
                  </a:ext>
                </a:extLst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/>
                        <a:t>Fall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31262"/>
                  </a:ext>
                </a:extLst>
              </a:tr>
            </a:tbl>
          </a:graphicData>
        </a:graphic>
      </p:graphicFrame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505367"/>
            <a:ext cx="12185076" cy="279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6523E-7923-4152-0DC5-E584AC235442}"/>
              </a:ext>
            </a:extLst>
          </p:cNvPr>
          <p:cNvSpPr txBox="1"/>
          <p:nvPr/>
        </p:nvSpPr>
        <p:spPr>
          <a:xfrm>
            <a:off x="2845836" y="2022036"/>
            <a:ext cx="918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North Carolina Central University Catalyst for Change </a:t>
            </a:r>
          </a:p>
        </p:txBody>
      </p:sp>
    </p:spTree>
    <p:extLst>
      <p:ext uri="{BB962C8B-B14F-4D97-AF65-F5344CB8AC3E}">
        <p14:creationId xmlns:p14="http://schemas.microsoft.com/office/powerpoint/2010/main" val="177435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26AC4-D03D-2560-78D7-EA8F186D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Advising Curriculum Items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B93B-8771-055D-E70F-A7B7AF212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 dirty="0"/>
              <a:t>Educational planning </a:t>
            </a:r>
          </a:p>
          <a:p>
            <a:pPr marL="0"/>
            <a:endParaRPr lang="en-US" sz="1700" b="1" dirty="0"/>
          </a:p>
          <a:p>
            <a:r>
              <a:rPr lang="en-US" sz="1700" b="1" dirty="0"/>
              <a:t>Program of study/major </a:t>
            </a:r>
          </a:p>
          <a:p>
            <a:pPr marL="0"/>
            <a:endParaRPr lang="en-US" sz="1700" b="1" dirty="0"/>
          </a:p>
          <a:p>
            <a:r>
              <a:rPr lang="en-US" sz="1700" b="1" dirty="0"/>
              <a:t>Technology </a:t>
            </a:r>
          </a:p>
          <a:p>
            <a:pPr marL="0"/>
            <a:endParaRPr lang="en-US" sz="1700" b="1" dirty="0"/>
          </a:p>
          <a:p>
            <a:r>
              <a:rPr lang="en-US" sz="1700" b="1" dirty="0"/>
              <a:t>Prerequisites, Advisories, College Readiness </a:t>
            </a:r>
          </a:p>
          <a:p>
            <a:pPr marL="0"/>
            <a:endParaRPr lang="en-US" sz="1700" b="1" dirty="0"/>
          </a:p>
          <a:p>
            <a:r>
              <a:rPr lang="en-US" sz="1700" b="1" dirty="0"/>
              <a:t>Courses descriptions and course specific content</a:t>
            </a:r>
          </a:p>
        </p:txBody>
      </p:sp>
      <p:pic>
        <p:nvPicPr>
          <p:cNvPr id="11" name="Content Placeholder 10" descr="Woman and classmates sitting in classroom">
            <a:extLst>
              <a:ext uri="{FF2B5EF4-FFF2-40B4-BE49-F238E27FC236}">
                <a16:creationId xmlns:a16="http://schemas.microsoft.com/office/drawing/2014/main" id="{497B5867-8043-AAEC-9461-0AAF6A856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05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8535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26AC4-D03D-2560-78D7-EA8F186D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Advising Customize Curriculum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B93B-8771-055D-E70F-A7B7AF212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450" y="3067026"/>
            <a:ext cx="3058623" cy="32723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 dirty="0"/>
              <a:t>Academic map/Educational Plan </a:t>
            </a:r>
          </a:p>
          <a:p>
            <a:pPr marL="0"/>
            <a:endParaRPr lang="en-US" sz="1400" b="1" dirty="0"/>
          </a:p>
          <a:p>
            <a:r>
              <a:rPr lang="en-US" sz="1400" b="1" dirty="0"/>
              <a:t>Goal Setting/Renew &amp; Revisit goals </a:t>
            </a:r>
          </a:p>
          <a:p>
            <a:pPr marL="0"/>
            <a:endParaRPr lang="en-US" sz="1400" b="1" dirty="0"/>
          </a:p>
          <a:p>
            <a:r>
              <a:rPr lang="en-US" sz="1400" b="1" dirty="0"/>
              <a:t>Financial aid literacy </a:t>
            </a:r>
          </a:p>
          <a:p>
            <a:pPr marL="0"/>
            <a:endParaRPr lang="en-US" sz="1400" b="1" dirty="0"/>
          </a:p>
          <a:p>
            <a:r>
              <a:rPr lang="en-US" sz="1400" b="1" dirty="0"/>
              <a:t>Resources </a:t>
            </a:r>
          </a:p>
          <a:p>
            <a:pPr marL="0"/>
            <a:endParaRPr lang="en-US" sz="1400" b="1" dirty="0"/>
          </a:p>
          <a:p>
            <a:r>
              <a:rPr lang="en-US" sz="1400" b="1" dirty="0"/>
              <a:t>Career Planning </a:t>
            </a:r>
          </a:p>
          <a:p>
            <a:pPr marL="0"/>
            <a:endParaRPr lang="en-US" sz="1400" b="1" dirty="0"/>
          </a:p>
          <a:p>
            <a:r>
              <a:rPr lang="en-US" sz="1400" b="1" dirty="0"/>
              <a:t>Time management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8" b="-2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7" name="Content Placeholder 6" descr="Teacher helping student in classroom">
            <a:extLst>
              <a:ext uri="{FF2B5EF4-FFF2-40B4-BE49-F238E27FC236}">
                <a16:creationId xmlns:a16="http://schemas.microsoft.com/office/drawing/2014/main" id="{B83D622D-A539-CE76-9E00-4468EDF6E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7" r="-2" b="14385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9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5021"/>
            <a:ext cx="12185076" cy="2794000"/>
          </a:xfrm>
          <a:prstGeom prst="rect">
            <a:avLst/>
          </a:prstGeom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CC3D048A-4C2A-97E5-361B-41B77E6498C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72150" y="2338979"/>
          <a:ext cx="6191250" cy="433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Content Placeholder 10" descr="Teacher helping students in classroom">
            <a:extLst>
              <a:ext uri="{FF2B5EF4-FFF2-40B4-BE49-F238E27FC236}">
                <a16:creationId xmlns:a16="http://schemas.microsoft.com/office/drawing/2014/main" id="{579D622B-2782-CA55-34AD-6EBC6EBA4A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" y="2905125"/>
            <a:ext cx="5363766" cy="357584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1152A6-8E48-BBC6-ECF2-4CC436B31606}"/>
              </a:ext>
            </a:extLst>
          </p:cNvPr>
          <p:cNvSpPr txBox="1"/>
          <p:nvPr/>
        </p:nvSpPr>
        <p:spPr>
          <a:xfrm>
            <a:off x="4410075" y="1504950"/>
            <a:ext cx="7284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Benefits of These Intentional Approaches </a:t>
            </a:r>
          </a:p>
        </p:txBody>
      </p:sp>
    </p:spTree>
    <p:extLst>
      <p:ext uri="{BB962C8B-B14F-4D97-AF65-F5344CB8AC3E}">
        <p14:creationId xmlns:p14="http://schemas.microsoft.com/office/powerpoint/2010/main" val="1953832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5021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C71D3-7CF1-665D-7DCD-37DE2B5C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08" y="1171253"/>
            <a:ext cx="7346022" cy="11677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TIPS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4BAF727-4AB8-98DB-A8EA-07AF51B97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180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92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0E785-6733-721A-90BF-94AA75A6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LEARNED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79FB-4D9E-F744-A550-914B4961D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/>
              <a:t>Student Success Is Everyone’s Business </a:t>
            </a:r>
          </a:p>
          <a:p>
            <a:r>
              <a:rPr lang="en-US" sz="1900"/>
              <a:t>All Senior Executives Must Own Advising and The Student Success Agenda  </a:t>
            </a:r>
          </a:p>
          <a:p>
            <a:r>
              <a:rPr lang="en-US" sz="1900"/>
              <a:t>One Executive Should Manage The Work, No Distributed Management </a:t>
            </a:r>
          </a:p>
          <a:p>
            <a:r>
              <a:rPr lang="en-US" sz="1900"/>
              <a:t>Engage Faculty Early and Often </a:t>
            </a:r>
          </a:p>
          <a:p>
            <a:r>
              <a:rPr lang="en-US" sz="1900"/>
              <a:t>Administrator and Staff Evaluations, and Faculty Promotion and Tenure Guidelines Must Reflect That Student Success Is Important </a:t>
            </a:r>
          </a:p>
          <a:p>
            <a:pPr marL="0"/>
            <a:r>
              <a:rPr lang="en-US" sz="1900"/>
              <a:t>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3452955"/>
            <a:ext cx="5150277" cy="17768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5021"/>
            <a:ext cx="12185076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0E785-6733-721A-90BF-94AA75A6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051" y="1181528"/>
            <a:ext cx="8372069" cy="1157451"/>
          </a:xfrm>
        </p:spPr>
        <p:txBody>
          <a:bodyPr/>
          <a:lstStyle/>
          <a:p>
            <a:pPr algn="ctr"/>
            <a:r>
              <a:rPr lang="en-US" b="1" dirty="0"/>
              <a:t>BEYOND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79FB-4D9E-F744-A550-914B4961D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836" y="2468880"/>
            <a:ext cx="11859284" cy="4334808"/>
          </a:xfrm>
        </p:spPr>
        <p:txBody>
          <a:bodyPr>
            <a:normAutofit/>
          </a:bodyPr>
          <a:lstStyle/>
          <a:p>
            <a:r>
              <a:rPr lang="en-US" b="1" dirty="0"/>
              <a:t>First Year Seminar Redesign</a:t>
            </a:r>
          </a:p>
          <a:p>
            <a:pPr lvl="1"/>
            <a:r>
              <a:rPr lang="en-US" b="1" dirty="0" err="1"/>
              <a:t>Embeded</a:t>
            </a:r>
            <a:r>
              <a:rPr lang="en-US" b="1" dirty="0"/>
              <a:t> Peer Mentoring </a:t>
            </a:r>
          </a:p>
          <a:p>
            <a:r>
              <a:rPr lang="en-US" b="1" dirty="0"/>
              <a:t>Course Redesign for High DFW Rate Courses </a:t>
            </a:r>
          </a:p>
          <a:p>
            <a:r>
              <a:rPr lang="en-US" b="1" dirty="0"/>
              <a:t>Undergraduate Research</a:t>
            </a:r>
          </a:p>
          <a:p>
            <a:r>
              <a:rPr lang="en-US" b="1" dirty="0"/>
              <a:t>Enhance Academic Support Services</a:t>
            </a:r>
          </a:p>
          <a:p>
            <a:pPr lvl="1"/>
            <a:r>
              <a:rPr lang="en-US" b="1" dirty="0"/>
              <a:t>Tutoring </a:t>
            </a:r>
          </a:p>
          <a:p>
            <a:pPr lvl="1"/>
            <a:r>
              <a:rPr lang="en-US" b="1" dirty="0"/>
              <a:t>Supplemental Instruction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63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48"/>
            <a:ext cx="12192000" cy="27955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D90015-BBBF-7216-C93F-93C183DC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30" y="2383584"/>
            <a:ext cx="7135863" cy="42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F2F8B-CF50-4CEA-E782-C6DAF2912F97}"/>
              </a:ext>
            </a:extLst>
          </p:cNvPr>
          <p:cNvSpPr txBox="1"/>
          <p:nvPr/>
        </p:nvSpPr>
        <p:spPr>
          <a:xfrm>
            <a:off x="3750907" y="1602155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Montclair State University Catalyst for Change </a:t>
            </a:r>
          </a:p>
        </p:txBody>
      </p:sp>
    </p:spTree>
    <p:extLst>
      <p:ext uri="{BB962C8B-B14F-4D97-AF65-F5344CB8AC3E}">
        <p14:creationId xmlns:p14="http://schemas.microsoft.com/office/powerpoint/2010/main" val="363211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67965"/>
            <a:ext cx="12185076" cy="279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6CBB6-D726-689D-BBF0-1038FD4D23EB}"/>
              </a:ext>
            </a:extLst>
          </p:cNvPr>
          <p:cNvSpPr txBox="1"/>
          <p:nvPr/>
        </p:nvSpPr>
        <p:spPr>
          <a:xfrm>
            <a:off x="343877" y="3298093"/>
            <a:ext cx="1155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KEAN UNIVERSITY’S CATALYST FOR CHANGE?</a:t>
            </a:r>
          </a:p>
        </p:txBody>
      </p:sp>
    </p:spTree>
    <p:extLst>
      <p:ext uri="{BB962C8B-B14F-4D97-AF65-F5344CB8AC3E}">
        <p14:creationId xmlns:p14="http://schemas.microsoft.com/office/powerpoint/2010/main" val="7881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596"/>
            <a:ext cx="12185076" cy="279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E893C5-DA10-26CC-D7D9-95696E776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2283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b="0" i="0" dirty="0">
                <a:solidFill>
                  <a:srgbClr val="0F172A"/>
                </a:solidFill>
                <a:effectLst/>
                <a:latin typeface="Source Sans Pro" panose="020B0503030403020204" pitchFamily="34" charset="0"/>
              </a:rPr>
              <a:t>Audience can respond at </a:t>
            </a:r>
            <a:r>
              <a:rPr lang="en-US" sz="4000" b="0" i="0" u="none" strike="noStrike" dirty="0">
                <a:solidFill>
                  <a:srgbClr val="007ACC"/>
                </a:solidFill>
                <a:effectLst/>
                <a:latin typeface="Source Sans Pro" panose="020B0503030403020204" pitchFamily="34" charset="0"/>
                <a:hlinkClick r:id="rId3"/>
              </a:rPr>
              <a:t>PollEv.com/davidhood622</a:t>
            </a:r>
            <a:br>
              <a:rPr lang="en-US" sz="4000" b="0" i="0" u="none" strike="noStrike" dirty="0">
                <a:solidFill>
                  <a:srgbClr val="007ACC"/>
                </a:solidFill>
                <a:effectLst/>
                <a:latin typeface="Source Sans Pro" panose="020B0503030403020204" pitchFamily="34" charset="0"/>
              </a:rPr>
            </a:br>
            <a:r>
              <a:rPr lang="en-US" sz="4000" b="0" i="0" u="none" strike="noStrike" dirty="0">
                <a:solidFill>
                  <a:srgbClr val="007ACC"/>
                </a:solidFill>
                <a:effectLst/>
                <a:latin typeface="Source Sans Pro" panose="020B0503030403020204" pitchFamily="34" charset="0"/>
              </a:rPr>
              <a:t>or</a:t>
            </a:r>
            <a:br>
              <a:rPr lang="en-US" sz="4000" b="0" i="0" u="none" strike="noStrike" dirty="0">
                <a:solidFill>
                  <a:srgbClr val="007ACC"/>
                </a:solidFill>
                <a:effectLst/>
                <a:latin typeface="Source Sans Pro" panose="020B0503030403020204" pitchFamily="34" charset="0"/>
              </a:rPr>
            </a:br>
            <a:r>
              <a:rPr lang="en-US" sz="4000" b="0" i="0" u="none" strike="noStrike" dirty="0">
                <a:solidFill>
                  <a:srgbClr val="007ACC"/>
                </a:solidFill>
                <a:effectLst/>
                <a:latin typeface="Source Sans Pro" panose="020B0503030403020204" pitchFamily="34" charset="0"/>
              </a:rPr>
              <a:t>Text DavidHood622 to 22333 once to join, then text your response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ED34-68F8-FEA8-EC2C-A92B78DDB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90775"/>
            <a:ext cx="10591800" cy="41624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" y="-457086"/>
            <a:ext cx="12185076" cy="279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4030-1E6C-ABCE-AA6C-E94F144E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6" y="2615203"/>
            <a:ext cx="9133114" cy="410293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The University College Model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DC1FD2-4DFE-C8BF-1249-D6A841FFB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77929"/>
              </p:ext>
            </p:extLst>
          </p:nvPr>
        </p:nvGraphicFramePr>
        <p:xfrm>
          <a:off x="2824841" y="3496219"/>
          <a:ext cx="817921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052">
                  <a:extLst>
                    <a:ext uri="{9D8B030D-6E8A-4147-A177-3AD203B41FA5}">
                      <a16:colId xmlns:a16="http://schemas.microsoft.com/office/drawing/2014/main" val="1714161436"/>
                    </a:ext>
                  </a:extLst>
                </a:gridCol>
                <a:gridCol w="2680677">
                  <a:extLst>
                    <a:ext uri="{9D8B030D-6E8A-4147-A177-3AD203B41FA5}">
                      <a16:colId xmlns:a16="http://schemas.microsoft.com/office/drawing/2014/main" val="1964491301"/>
                    </a:ext>
                  </a:extLst>
                </a:gridCol>
                <a:gridCol w="3341488">
                  <a:extLst>
                    <a:ext uri="{9D8B030D-6E8A-4147-A177-3AD203B41FA5}">
                      <a16:colId xmlns:a16="http://schemas.microsoft.com/office/drawing/2014/main" val="134136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Montclair State University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Carolina Central University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3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 Served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Pre-Major Students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0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Students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2,500-3,000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 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Rolling Transition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credits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6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Advisors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Advisors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60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200-225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78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42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925"/>
            <a:ext cx="12185076" cy="279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412DB1-1241-0EE6-060F-E4C066AE2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19" y="421617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BB5E06-C826-677A-E8B2-C806BE32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6" y="3007406"/>
            <a:ext cx="10702328" cy="37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D61A0F-04E6-2E08-9FAE-420460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123" y="1690442"/>
            <a:ext cx="7989910" cy="8480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Catalyst for Advising Reform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B27EE-A76F-AE86-DAED-78AD7A109045}"/>
              </a:ext>
            </a:extLst>
          </p:cNvPr>
          <p:cNvSpPr txBox="1"/>
          <p:nvPr/>
        </p:nvSpPr>
        <p:spPr>
          <a:xfrm>
            <a:off x="1007705" y="2774461"/>
            <a:ext cx="490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Ruffalo Noel-Levitz Student Satisfaction Inventory  Results 2007-2016</a:t>
            </a:r>
          </a:p>
        </p:txBody>
      </p:sp>
    </p:spTree>
    <p:extLst>
      <p:ext uri="{BB962C8B-B14F-4D97-AF65-F5344CB8AC3E}">
        <p14:creationId xmlns:p14="http://schemas.microsoft.com/office/powerpoint/2010/main" val="296836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3890AE-FEEE-AFE4-FEB0-2B7E1A7D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US" b="1"/>
              <a:t>Catalyst for Advising Reform Continued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467EC8-46A1-BA64-BBF1-3F527E58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8" y="553454"/>
            <a:ext cx="7157332" cy="24692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CC601-1CC9-6115-EA7B-E5546811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3429000"/>
            <a:ext cx="7372821" cy="3428999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Fall 2017 First Year First Time Freshman Retention Rate 79.5% </a:t>
            </a:r>
          </a:p>
          <a:p>
            <a:r>
              <a:rPr lang="en-US" sz="1800" b="1" dirty="0"/>
              <a:t>Lack of Shared Vision </a:t>
            </a:r>
          </a:p>
          <a:p>
            <a:r>
              <a:rPr lang="en-US" sz="1800" b="1" dirty="0"/>
              <a:t>Inconsistent Strategy </a:t>
            </a:r>
          </a:p>
          <a:p>
            <a:r>
              <a:rPr lang="en-US" sz="1800" b="1" dirty="0"/>
              <a:t>Minimal Use of Early Alert/Early Warning System </a:t>
            </a:r>
          </a:p>
          <a:p>
            <a:r>
              <a:rPr lang="en-US" sz="1800" b="1" dirty="0"/>
              <a:t>Registration and Distribution of Pins Primary Focus </a:t>
            </a:r>
          </a:p>
          <a:p>
            <a:r>
              <a:rPr lang="en-US" sz="1800" b="1" dirty="0"/>
              <a:t>No Student Learning Outcomes </a:t>
            </a:r>
          </a:p>
          <a:p>
            <a:r>
              <a:rPr lang="en-US" sz="1800" b="1" dirty="0"/>
              <a:t>No communication strategy </a:t>
            </a:r>
          </a:p>
          <a:p>
            <a:r>
              <a:rPr lang="en-US" sz="1800" b="1" dirty="0"/>
              <a:t>Decreasing satisfaction with advising services</a:t>
            </a:r>
          </a:p>
          <a:p>
            <a:r>
              <a:rPr lang="en-US" sz="1800" b="1" dirty="0"/>
              <a:t>No advising syllabus for the campus</a:t>
            </a:r>
          </a:p>
        </p:txBody>
      </p:sp>
    </p:spTree>
    <p:extLst>
      <p:ext uri="{BB962C8B-B14F-4D97-AF65-F5344CB8AC3E}">
        <p14:creationId xmlns:p14="http://schemas.microsoft.com/office/powerpoint/2010/main" val="183428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1229</Words>
  <Application>Microsoft Office PowerPoint</Application>
  <PresentationFormat>Widescreen</PresentationFormat>
  <Paragraphs>269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Source Sans Pro</vt:lpstr>
      <vt:lpstr>Office Theme</vt:lpstr>
      <vt:lpstr>Dr. David S. Hood Provost and Sr. Vice President for Academic Affairs Minnesota State University, Mankato   Founder and Associate  Innovative Higher Ed Solutions  </vt:lpstr>
      <vt:lpstr>PowerPoint Presentation</vt:lpstr>
      <vt:lpstr>PowerPoint Presentation</vt:lpstr>
      <vt:lpstr>PowerPoint Presentation</vt:lpstr>
      <vt:lpstr>PowerPoint Presentation</vt:lpstr>
      <vt:lpstr>Audience can respond at PollEv.com/davidhood622 or Text DavidHood622 to 22333 once to join, then text your response</vt:lpstr>
      <vt:lpstr>PowerPoint Presentation</vt:lpstr>
      <vt:lpstr>Catalyst for Advising Reform </vt:lpstr>
      <vt:lpstr>Catalyst for Advising Reform Continued </vt:lpstr>
      <vt:lpstr>The Journey Toward Redesign </vt:lpstr>
      <vt:lpstr>The Journey Continued</vt:lpstr>
      <vt:lpstr>Summit Objectives </vt:lpstr>
      <vt:lpstr>Summit Outcomes </vt:lpstr>
      <vt:lpstr>SSIPP (College Research Center, 2013)</vt:lpstr>
      <vt:lpstr>Proactive advising is a preemptive approach to work with students in which advisors try to anticipate and look for concerns, roadblocks, and other barriers that could potentially prevent students from being successful (Varney, 2017) </vt:lpstr>
      <vt:lpstr>A process in which advisors address key variables of student attrition before they transpire, rather than as a reactive process. </vt:lpstr>
      <vt:lpstr>Proactive advising is a process helps students identify potential barriers early in their academic careers. Proactive advisors helps students build solid academic and social foundations that will help them progress toward their goals. </vt:lpstr>
      <vt:lpstr>Bottom line…What are you saying?????????   • Strategic efforts to develop and advise the whole student, action oriented.   • Academically, professionally, and personally   • Addressing challenges and barriers before its too late </vt:lpstr>
      <vt:lpstr>PowerPoint Presentation</vt:lpstr>
      <vt:lpstr>The Why?</vt:lpstr>
      <vt:lpstr>PowerPoint Presentation</vt:lpstr>
      <vt:lpstr>The Research</vt:lpstr>
      <vt:lpstr>PART II</vt:lpstr>
      <vt:lpstr>Recommendations </vt:lpstr>
      <vt:lpstr>Recommendations Continued</vt:lpstr>
      <vt:lpstr>Recommendations Continued</vt:lpstr>
      <vt:lpstr>Non-Academic Needs Assessment</vt:lpstr>
      <vt:lpstr>Non-Academic Needs Assessment</vt:lpstr>
      <vt:lpstr>PowerPoint Presentation</vt:lpstr>
      <vt:lpstr>Advising Curriculum Items </vt:lpstr>
      <vt:lpstr>Advising Customize Curriculum </vt:lpstr>
      <vt:lpstr>PowerPoint Presentation</vt:lpstr>
      <vt:lpstr>TIPS</vt:lpstr>
      <vt:lpstr>LESSONS LEARNED</vt:lpstr>
      <vt:lpstr>BEYOND ADVISING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Hood, David S</dc:creator>
  <cp:lastModifiedBy>Hood, David S</cp:lastModifiedBy>
  <cp:revision>7</cp:revision>
  <dcterms:created xsi:type="dcterms:W3CDTF">2022-11-17T03:03:58Z</dcterms:created>
  <dcterms:modified xsi:type="dcterms:W3CDTF">2022-11-21T14:25:24Z</dcterms:modified>
</cp:coreProperties>
</file>