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4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662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8DD52B-2F91-432E-B4F6-B4E9B9644BD6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B6920F-F9A2-4863-B642-9A9D569C9B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688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CA2327-FFED-4CD0-8A24-83F7C7214F43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9002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3042B-4F18-9CD5-5E9F-1EC26CFF52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ECFBE5-1076-67E2-8904-D19E6BF448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446871-6485-B535-F9DA-E827EF004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F6BE9-74A2-4B17-9B45-CA97CF3DEA2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2702F-329A-C133-C813-154DE99A6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89D26A-8879-D107-C4EA-79004B755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35D60-71F6-40E3-B4FC-443ED8CA5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385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BC361-6107-2DD1-3CD1-DB897C37C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51286-DB0D-9440-454C-B068A8493B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6C411F-81DA-F46B-E81E-48BCF3694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F6BE9-74A2-4B17-9B45-CA97CF3DEA2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67FC1E-26C2-376E-F3A3-2EC87BC6D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C36DDA-537F-3351-1CD3-B74DCD2D5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35D60-71F6-40E3-B4FC-443ED8CA5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442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B1326-8A2B-539D-42BF-116380EC2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D3B3B8-B5AD-05A9-9557-F37C57A42A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9F1078-7353-0280-65E8-95D07180B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F6BE9-74A2-4B17-9B45-CA97CF3DEA2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0DF4E7-FBD6-56B8-F2AA-8CA16B198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CC8AD0-63E3-79F4-441F-ED9556A62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35D60-71F6-40E3-B4FC-443ED8CA5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064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B9C39-BAAB-4D43-30B5-C397C0D10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1B2A7-1E64-3B02-AE8E-4F1D05BAEA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6FC9A2-FBD6-EAAC-65D3-885BFB39B8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2BB95E-D5F0-919E-2E8E-10EA6F462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F6BE9-74A2-4B17-9B45-CA97CF3DEA2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EF587A-DAA8-2F27-657B-BE412011C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D262F5-BEFB-7138-D321-4C807299F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35D60-71F6-40E3-B4FC-443ED8CA5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1051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B5BD7-3809-4EB8-036B-2784CA59DC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653C13-B3A4-B63E-7946-432654CF02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B9C28D-2C86-3839-6BDD-0939BFBED0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008237-431A-8E97-C75F-04A563AB06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D44F5D-2FED-5BF9-4525-539E307D09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8C96E8-4BD1-F754-D87F-CA675521E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F6BE9-74A2-4B17-9B45-CA97CF3DEA2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0ECD854-9C04-862C-13EA-79D3E5C15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C06742A-F22C-465F-7A46-CEA94EED5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35D60-71F6-40E3-B4FC-443ED8CA5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823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95C16-346C-157E-A8FA-039F93F61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CBFEE78-183B-C253-D78B-63567E3ED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F6BE9-74A2-4B17-9B45-CA97CF3DEA2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24CEF69-F02C-B26A-1EC7-CF297909D4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AA253A-F08F-9E32-9A68-C75301953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35D60-71F6-40E3-B4FC-443ED8CA5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471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898267-239A-0915-11CA-DAC9868EB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F6BE9-74A2-4B17-9B45-CA97CF3DEA2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BD0BC2-21FF-CD27-7C39-AD75F6002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2B053-B39D-5D01-39D6-A1970DB34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35D60-71F6-40E3-B4FC-443ED8CA5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504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E573E-D000-D291-E05F-D6EAFDDD0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5AD01E-1785-0119-08DA-1BC124384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FA6E07-DBAD-7F17-BC7B-F736786ABD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087AB0-9BD1-18F8-E928-7290898E5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F6BE9-74A2-4B17-9B45-CA97CF3DEA2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F5B4441-4942-CACE-AFAD-09EFF3F6E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5F39F0-3149-7778-F1A8-F4056CA51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35D60-71F6-40E3-B4FC-443ED8CA5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093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88E8B-1E6F-702B-20BA-9699D62A5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FB74219-3069-ECA2-C3E3-431FCC59A577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7B9487-DFD8-C62A-ED87-FCF3076714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BED42D-F13F-EA48-33A3-554DC254B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F6BE9-74A2-4B17-9B45-CA97CF3DEA2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9CDD63-E411-E8A2-0907-9ACD6C120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1B1FDD-6AAE-D0AF-F1B8-A12B4A1A2B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35D60-71F6-40E3-B4FC-443ED8CA5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266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4588E5-5D9D-89B6-FF28-49BC4DD38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632858-BEC4-887D-49D0-FB18A25C8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9AF0B-5BF7-70BE-CA46-C55138BCC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F6BE9-74A2-4B17-9B45-CA97CF3DEA2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4004F-1373-C021-58E1-7604C501C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873DA8-EF1B-23BC-0281-1847178D5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35D60-71F6-40E3-B4FC-443ED8CA5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873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B4E9D7-D3C1-8F57-2A35-D8D907B9E8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329A1A-8CBE-281B-BB20-4DCBC26CB0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88498F-80FC-1D30-6428-A959C751B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F6BE9-74A2-4B17-9B45-CA97CF3DEA2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079EE6-0618-B776-4669-D8F911A66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CCCBCA-E9C4-82A0-A6A6-9EFB1EC7F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D35D60-71F6-40E3-B4FC-443ED8CA5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080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Google Shape;190;p25"/>
          <p:cNvGrpSpPr/>
          <p:nvPr/>
        </p:nvGrpSpPr>
        <p:grpSpPr>
          <a:xfrm>
            <a:off x="-1297782" y="-6649500"/>
            <a:ext cx="18943828" cy="15586279"/>
            <a:chOff x="-973338" y="-4987125"/>
            <a:chExt cx="14207871" cy="11689709"/>
          </a:xfrm>
        </p:grpSpPr>
        <p:pic>
          <p:nvPicPr>
            <p:cNvPr id="191" name="Google Shape;191;p2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 rot="-4413556">
              <a:off x="-2906323" y="-1404313"/>
              <a:ext cx="10104493" cy="352275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92" name="Google Shape;192;p25"/>
            <p:cNvGrpSpPr/>
            <p:nvPr/>
          </p:nvGrpSpPr>
          <p:grpSpPr>
            <a:xfrm>
              <a:off x="335395" y="-2403196"/>
              <a:ext cx="12899138" cy="9105779"/>
              <a:chOff x="335395" y="-2403196"/>
              <a:chExt cx="12899138" cy="9105779"/>
            </a:xfrm>
          </p:grpSpPr>
          <p:pic>
            <p:nvPicPr>
              <p:cNvPr id="193" name="Google Shape;193;p25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 rot="-2700000">
                <a:off x="6560426" y="-1707988"/>
                <a:ext cx="4892774" cy="70650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4" name="Google Shape;194;p25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 rot="3769016">
                <a:off x="-85688" y="3919278"/>
                <a:ext cx="3904127" cy="143714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195" name="Google Shape;195;p25"/>
          <p:cNvSpPr txBox="1">
            <a:spLocks noGrp="1"/>
          </p:cNvSpPr>
          <p:nvPr>
            <p:ph type="title" hasCustomPrompt="1"/>
          </p:nvPr>
        </p:nvSpPr>
        <p:spPr>
          <a:xfrm>
            <a:off x="2706300" y="817967"/>
            <a:ext cx="4513600" cy="88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3"/>
                </a:solidFill>
                <a:latin typeface="Alexandria Light"/>
                <a:ea typeface="Alexandria Light"/>
                <a:cs typeface="Alexandria Light"/>
                <a:sym typeface="Alexandria 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196" name="Google Shape;196;p25"/>
          <p:cNvSpPr txBox="1">
            <a:spLocks noGrp="1"/>
          </p:cNvSpPr>
          <p:nvPr>
            <p:ph type="subTitle" idx="1"/>
          </p:nvPr>
        </p:nvSpPr>
        <p:spPr>
          <a:xfrm>
            <a:off x="2706300" y="1584503"/>
            <a:ext cx="4513600" cy="5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missioner"/>
                <a:ea typeface="Commissioner"/>
                <a:cs typeface="Commissioner"/>
                <a:sym typeface="Commissioner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25"/>
          <p:cNvSpPr txBox="1">
            <a:spLocks noGrp="1"/>
          </p:cNvSpPr>
          <p:nvPr>
            <p:ph type="title" idx="2" hasCustomPrompt="1"/>
          </p:nvPr>
        </p:nvSpPr>
        <p:spPr>
          <a:xfrm>
            <a:off x="4111085" y="2723201"/>
            <a:ext cx="4513600" cy="88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3"/>
                </a:solidFill>
                <a:latin typeface="Alexandria Light"/>
                <a:ea typeface="Alexandria Light"/>
                <a:cs typeface="Alexandria Light"/>
                <a:sym typeface="Alexandria 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198" name="Google Shape;198;p25"/>
          <p:cNvSpPr txBox="1">
            <a:spLocks noGrp="1"/>
          </p:cNvSpPr>
          <p:nvPr>
            <p:ph type="subTitle" idx="3"/>
          </p:nvPr>
        </p:nvSpPr>
        <p:spPr>
          <a:xfrm>
            <a:off x="4111085" y="3489737"/>
            <a:ext cx="4513600" cy="5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missioner"/>
                <a:ea typeface="Commissioner"/>
                <a:cs typeface="Commissioner"/>
                <a:sym typeface="Commissioner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25"/>
          <p:cNvSpPr txBox="1">
            <a:spLocks noGrp="1"/>
          </p:cNvSpPr>
          <p:nvPr>
            <p:ph type="title" idx="4" hasCustomPrompt="1"/>
          </p:nvPr>
        </p:nvSpPr>
        <p:spPr>
          <a:xfrm>
            <a:off x="6730449" y="4628432"/>
            <a:ext cx="4513600" cy="88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3"/>
                </a:solidFill>
                <a:latin typeface="Alexandria Light"/>
                <a:ea typeface="Alexandria Light"/>
                <a:cs typeface="Alexandria Light"/>
                <a:sym typeface="Alexandria Ligh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r>
              <a:t>xx%</a:t>
            </a:r>
          </a:p>
        </p:txBody>
      </p:sp>
      <p:sp>
        <p:nvSpPr>
          <p:cNvPr id="200" name="Google Shape;200;p25"/>
          <p:cNvSpPr txBox="1">
            <a:spLocks noGrp="1"/>
          </p:cNvSpPr>
          <p:nvPr>
            <p:ph type="subTitle" idx="5"/>
          </p:nvPr>
        </p:nvSpPr>
        <p:spPr>
          <a:xfrm>
            <a:off x="6730449" y="5394968"/>
            <a:ext cx="4513600" cy="5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Commissioner"/>
                <a:ea typeface="Commissioner"/>
                <a:cs typeface="Commissioner"/>
                <a:sym typeface="Commissioner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881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F1B1D-B075-1069-D872-4582F0057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017EA-DE06-11B6-95D1-D28D214F47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CEB84B-AD24-7DF4-547E-42CFD47F61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4F6BE9-74A2-4B17-9B45-CA97CF3DEA2D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E1B23A-4B06-DB8C-BB46-EF242345CF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036E00-2E4D-CBFB-295A-7E2F73B2B8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D35D60-71F6-40E3-B4FC-443ED8CA53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441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padlet.com/dward149/effective-questioning-8hrj64vm7kylxpnk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hyperlink" Target="https://padlet.com/dward149/instructional-strategies-dcrr1kfm4ziz99e5" TargetMode="External"/><Relationship Id="rId4" Type="http://schemas.openxmlformats.org/officeDocument/2006/relationships/hyperlink" Target="https://padlet.com/dward149/student-engagement-m6crh34uqhhzy9a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5DB1C-EE46-D0F2-7482-38D24DE2F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40" y="-589934"/>
            <a:ext cx="6973743" cy="2448092"/>
          </a:xfrm>
        </p:spPr>
        <p:txBody>
          <a:bodyPr/>
          <a:lstStyle/>
          <a:p>
            <a:pPr algn="ctr"/>
            <a:r>
              <a:rPr lang="en-US" b="1">
                <a:solidFill>
                  <a:srgbClr val="0A1633"/>
                </a:solidFill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  <a:t>Instructional Strategies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r>
              <a:rPr lang="en-US" b="1">
                <a:solidFill>
                  <a:schemeClr val="tx1"/>
                </a:solidFill>
              </a:rPr>
              <a:t>Fall 2026 Implementation</a:t>
            </a:r>
            <a:br>
              <a:rPr lang="en-US" b="1">
                <a:solidFill>
                  <a:schemeClr val="tx1"/>
                </a:solidFill>
              </a:rPr>
            </a:br>
            <a:r>
              <a:rPr lang="en-US" b="1">
                <a:solidFill>
                  <a:schemeClr val="tx1"/>
                </a:solidFill>
              </a:rPr>
              <a:t> Three New Toolkits</a:t>
            </a:r>
            <a:br>
              <a:rPr lang="en-US" b="1">
                <a:solidFill>
                  <a:schemeClr val="tx1"/>
                </a:solidFill>
              </a:rPr>
            </a:br>
            <a:endParaRPr lang="en-US" b="1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F1CD3D2-5DCA-E813-0809-2BD84FD7130C}"/>
              </a:ext>
            </a:extLst>
          </p:cNvPr>
          <p:cNvSpPr>
            <a:spLocks noGrp="1"/>
          </p:cNvSpPr>
          <p:nvPr>
            <p:ph type="title" idx="2"/>
          </p:nvPr>
        </p:nvSpPr>
        <p:spPr>
          <a:xfrm>
            <a:off x="1632156" y="1414557"/>
            <a:ext cx="5902027" cy="1201400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Effective Questioning</a:t>
            </a:r>
            <a:br>
              <a:rPr lang="en-US" b="1">
                <a:latin typeface="Source Serif 4" pitchFamily="34" charset="0"/>
                <a:ea typeface="Source Serif 4" pitchFamily="34" charset="-122"/>
                <a:cs typeface="Source Serif 4" pitchFamily="34" charset="-120"/>
              </a:rPr>
            </a:br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38C1BEC-47FA-29E3-2B0A-A65A6B5CD0B0}"/>
              </a:ext>
            </a:extLst>
          </p:cNvPr>
          <p:cNvSpPr>
            <a:spLocks noGrp="1"/>
          </p:cNvSpPr>
          <p:nvPr>
            <p:ph type="title" idx="4"/>
          </p:nvPr>
        </p:nvSpPr>
        <p:spPr>
          <a:xfrm>
            <a:off x="1720645" y="2956336"/>
            <a:ext cx="8445910" cy="884544"/>
          </a:xfrm>
        </p:spPr>
        <p:txBody>
          <a:bodyPr/>
          <a:lstStyle/>
          <a:p>
            <a:br>
              <a:rPr lang="en-US">
                <a:solidFill>
                  <a:schemeClr val="tx1"/>
                </a:solidFill>
              </a:rPr>
            </a:br>
            <a:r>
              <a:rPr lang="en-US">
                <a:solidFill>
                  <a:schemeClr val="tx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Student Engagement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18D96642-F10A-3C53-BF83-F70A3FAAB5C8}"/>
              </a:ext>
            </a:extLst>
          </p:cNvPr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r>
              <a:rPr lang="en-US" b="1"/>
              <a:t>F</a:t>
            </a:r>
            <a:endParaRPr lang="en-US"/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FB55DA18-2FDB-EF27-3945-F3E5439BB079}"/>
              </a:ext>
            </a:extLst>
          </p:cNvPr>
          <p:cNvSpPr>
            <a:spLocks noGrp="1"/>
          </p:cNvSpPr>
          <p:nvPr>
            <p:ph type="subTitle" idx="3"/>
          </p:nvPr>
        </p:nvSpPr>
        <p:spPr>
          <a:xfrm>
            <a:off x="1632155" y="2123193"/>
            <a:ext cx="8324882" cy="2448092"/>
          </a:xfrm>
        </p:spPr>
        <p:txBody>
          <a:bodyPr/>
          <a:lstStyle/>
          <a:p>
            <a:r>
              <a:rPr lang="en-US" sz="360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Instructional</a:t>
            </a:r>
            <a:r>
              <a:rPr lang="en-US" sz="3600">
                <a:solidFill>
                  <a:srgbClr val="0097A7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360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Strategies</a:t>
            </a:r>
            <a:endParaRPr lang="en-US" sz="3600"/>
          </a:p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DF9EC1F-B3E2-D271-71B7-86A5416619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7266" y="178093"/>
            <a:ext cx="3677265" cy="253607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15A3AA3-AFCA-66AF-75CC-1C9326774F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2634" y="3126011"/>
            <a:ext cx="3991897" cy="325232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D0D29A1-C53B-6D6D-AC6F-A97334DD16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59828" y="3830240"/>
            <a:ext cx="4424516" cy="286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7749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</Words>
  <Application>Microsoft Office PowerPoint</Application>
  <PresentationFormat>Widescreen</PresentationFormat>
  <Paragraphs>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Alexandria Light</vt:lpstr>
      <vt:lpstr>Aptos</vt:lpstr>
      <vt:lpstr>Aptos Display</vt:lpstr>
      <vt:lpstr>Arial</vt:lpstr>
      <vt:lpstr>Commissioner</vt:lpstr>
      <vt:lpstr>Source Serif 4</vt:lpstr>
      <vt:lpstr>Office Theme</vt:lpstr>
      <vt:lpstr>Instructional Strategies     Fall 2026 Implementation  Three New Toolkits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Daun Ward (Faculty)</dc:creator>
  <cp:lastModifiedBy>Daun Ward (Faculty)</cp:lastModifiedBy>
  <cp:revision>1</cp:revision>
  <dcterms:created xsi:type="dcterms:W3CDTF">2026-10-22T17:10:38Z</dcterms:created>
  <dcterms:modified xsi:type="dcterms:W3CDTF">2026-10-22T17:11:08Z</dcterms:modified>
</cp:coreProperties>
</file>