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74" r:id="rId3"/>
    <p:sldId id="285" r:id="rId4"/>
    <p:sldId id="286" r:id="rId5"/>
    <p:sldId id="280" r:id="rId6"/>
    <p:sldId id="290" r:id="rId7"/>
    <p:sldId id="292" r:id="rId8"/>
    <p:sldId id="291" r:id="rId9"/>
    <p:sldId id="294" r:id="rId10"/>
    <p:sldId id="296" r:id="rId11"/>
    <p:sldId id="298" r:id="rId12"/>
    <p:sldId id="300" r:id="rId13"/>
    <p:sldId id="302" r:id="rId14"/>
    <p:sldId id="287" r:id="rId1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31D37CB6-B9D3-47E7-83AE-9622A69254F1}" type="datetime1">
              <a:rPr lang="en-US" altLang="en-US"/>
              <a:pPr/>
              <a:t>5/12/2022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57D9EAA-1B66-4526-B58D-7EA0E395C61F}" type="slidenum">
              <a:rPr lang="en-US" altLang="en-US"/>
              <a:pPr/>
              <a:t>‹#›</a:t>
            </a:fld>
            <a:endParaRPr lang="en-US" altLang="en-US"/>
          </a:p>
        </p:txBody>
      </p:sp>
    </p:spTree>
    <p:extLst>
      <p:ext uri="{BB962C8B-B14F-4D97-AF65-F5344CB8AC3E}">
        <p14:creationId xmlns:p14="http://schemas.microsoft.com/office/powerpoint/2010/main" val="364098078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6850FA6-32CB-452D-84D0-E21676D14AD5}" type="slidenum">
              <a:rPr lang="en-US" altLang="en-US"/>
              <a:pPr/>
              <a:t>‹#›</a:t>
            </a:fld>
            <a:endParaRPr lang="en-US" altLang="en-US"/>
          </a:p>
        </p:txBody>
      </p:sp>
    </p:spTree>
    <p:extLst>
      <p:ext uri="{BB962C8B-B14F-4D97-AF65-F5344CB8AC3E}">
        <p14:creationId xmlns:p14="http://schemas.microsoft.com/office/powerpoint/2010/main" val="62018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E67AA04-1F67-414E-B9AE-EC5B8AC9695F}" type="slidenum">
              <a:rPr lang="en-US" altLang="en-US"/>
              <a:pPr/>
              <a:t>‹#›</a:t>
            </a:fld>
            <a:endParaRPr lang="en-US" altLang="en-US"/>
          </a:p>
        </p:txBody>
      </p:sp>
    </p:spTree>
    <p:extLst>
      <p:ext uri="{BB962C8B-B14F-4D97-AF65-F5344CB8AC3E}">
        <p14:creationId xmlns:p14="http://schemas.microsoft.com/office/powerpoint/2010/main" val="2604432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A2561ED-4C53-4FE8-A73F-A5E0DA6AFD04}" type="slidenum">
              <a:rPr lang="en-US" altLang="en-US"/>
              <a:pPr/>
              <a:t>‹#›</a:t>
            </a:fld>
            <a:endParaRPr lang="en-US" altLang="en-US"/>
          </a:p>
        </p:txBody>
      </p:sp>
    </p:spTree>
    <p:extLst>
      <p:ext uri="{BB962C8B-B14F-4D97-AF65-F5344CB8AC3E}">
        <p14:creationId xmlns:p14="http://schemas.microsoft.com/office/powerpoint/2010/main" val="3476629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A8C095D-91E5-4845-A18A-CC8DFF3BADA8}" type="slidenum">
              <a:rPr lang="en-US" altLang="en-US"/>
              <a:pPr/>
              <a:t>‹#›</a:t>
            </a:fld>
            <a:endParaRPr lang="en-US" altLang="en-US"/>
          </a:p>
        </p:txBody>
      </p:sp>
    </p:spTree>
    <p:extLst>
      <p:ext uri="{BB962C8B-B14F-4D97-AF65-F5344CB8AC3E}">
        <p14:creationId xmlns:p14="http://schemas.microsoft.com/office/powerpoint/2010/main" val="372542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50C38EB-8CB3-4C63-A47B-0AD7CC75C502}" type="slidenum">
              <a:rPr lang="en-US" altLang="en-US"/>
              <a:pPr/>
              <a:t>‹#›</a:t>
            </a:fld>
            <a:endParaRPr lang="en-US" altLang="en-US"/>
          </a:p>
        </p:txBody>
      </p:sp>
    </p:spTree>
    <p:extLst>
      <p:ext uri="{BB962C8B-B14F-4D97-AF65-F5344CB8AC3E}">
        <p14:creationId xmlns:p14="http://schemas.microsoft.com/office/powerpoint/2010/main" val="2487568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D56C158-8452-480B-8545-36276998D2A4}" type="slidenum">
              <a:rPr lang="en-US" altLang="en-US"/>
              <a:pPr/>
              <a:t>‹#›</a:t>
            </a:fld>
            <a:endParaRPr lang="en-US" altLang="en-US"/>
          </a:p>
        </p:txBody>
      </p:sp>
    </p:spTree>
    <p:extLst>
      <p:ext uri="{BB962C8B-B14F-4D97-AF65-F5344CB8AC3E}">
        <p14:creationId xmlns:p14="http://schemas.microsoft.com/office/powerpoint/2010/main" val="3215430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7045F970-8A97-43B7-8478-DB95DC81DDDC}" type="slidenum">
              <a:rPr lang="en-US" altLang="en-US"/>
              <a:pPr/>
              <a:t>‹#›</a:t>
            </a:fld>
            <a:endParaRPr lang="en-US" altLang="en-US"/>
          </a:p>
        </p:txBody>
      </p:sp>
    </p:spTree>
    <p:extLst>
      <p:ext uri="{BB962C8B-B14F-4D97-AF65-F5344CB8AC3E}">
        <p14:creationId xmlns:p14="http://schemas.microsoft.com/office/powerpoint/2010/main" val="3195365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6ECDEE31-0DF2-4502-A917-0480370026A5}" type="slidenum">
              <a:rPr lang="en-US" altLang="en-US"/>
              <a:pPr/>
              <a:t>‹#›</a:t>
            </a:fld>
            <a:endParaRPr lang="en-US" altLang="en-US"/>
          </a:p>
        </p:txBody>
      </p:sp>
    </p:spTree>
    <p:extLst>
      <p:ext uri="{BB962C8B-B14F-4D97-AF65-F5344CB8AC3E}">
        <p14:creationId xmlns:p14="http://schemas.microsoft.com/office/powerpoint/2010/main" val="4009289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559A1F0-3566-4427-846E-74675B3AF603}" type="slidenum">
              <a:rPr lang="en-US" altLang="en-US"/>
              <a:pPr/>
              <a:t>‹#›</a:t>
            </a:fld>
            <a:endParaRPr lang="en-US" altLang="en-US"/>
          </a:p>
        </p:txBody>
      </p:sp>
    </p:spTree>
    <p:extLst>
      <p:ext uri="{BB962C8B-B14F-4D97-AF65-F5344CB8AC3E}">
        <p14:creationId xmlns:p14="http://schemas.microsoft.com/office/powerpoint/2010/main" val="1619877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B25BB03-4DE3-46FC-8FE3-F3D868DB2FB6}" type="slidenum">
              <a:rPr lang="en-US" altLang="en-US"/>
              <a:pPr/>
              <a:t>‹#›</a:t>
            </a:fld>
            <a:endParaRPr lang="en-US" altLang="en-US"/>
          </a:p>
        </p:txBody>
      </p:sp>
    </p:spTree>
    <p:extLst>
      <p:ext uri="{BB962C8B-B14F-4D97-AF65-F5344CB8AC3E}">
        <p14:creationId xmlns:p14="http://schemas.microsoft.com/office/powerpoint/2010/main" val="1124115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CA708D7-3A93-4775-B576-AAC3C59B10D7}" type="slidenum">
              <a:rPr lang="en-US" altLang="en-US"/>
              <a:pPr/>
              <a:t>‹#›</a:t>
            </a:fld>
            <a:endParaRPr lang="en-US" altLang="en-US"/>
          </a:p>
        </p:txBody>
      </p:sp>
    </p:spTree>
    <p:extLst>
      <p:ext uri="{BB962C8B-B14F-4D97-AF65-F5344CB8AC3E}">
        <p14:creationId xmlns:p14="http://schemas.microsoft.com/office/powerpoint/2010/main" val="119313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ea typeface="ＭＳ Ｐゴシック"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FC002AC0-187A-4928-A418-0D63645F3D7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latin typeface="Arial" charset="-52"/>
          <a:ea typeface="MS PGothic" panose="020B0600070205080204" pitchFamily="34" charset="-128"/>
          <a:cs typeface="ＭＳ Ｐゴシック" charset="-128"/>
        </a:defRPr>
      </a:lvl2pPr>
      <a:lvl3pPr algn="ctr" rtl="0" eaLnBrk="0" fontAlgn="base" hangingPunct="0">
        <a:spcBef>
          <a:spcPct val="0"/>
        </a:spcBef>
        <a:spcAft>
          <a:spcPct val="0"/>
        </a:spcAft>
        <a:defRPr sz="4400">
          <a:solidFill>
            <a:schemeClr val="tx2"/>
          </a:solidFill>
          <a:latin typeface="Arial" charset="-52"/>
          <a:ea typeface="MS PGothic" panose="020B0600070205080204" pitchFamily="34" charset="-128"/>
          <a:cs typeface="ＭＳ Ｐゴシック" charset="-128"/>
        </a:defRPr>
      </a:lvl3pPr>
      <a:lvl4pPr algn="ctr" rtl="0" eaLnBrk="0" fontAlgn="base" hangingPunct="0">
        <a:spcBef>
          <a:spcPct val="0"/>
        </a:spcBef>
        <a:spcAft>
          <a:spcPct val="0"/>
        </a:spcAft>
        <a:defRPr sz="4400">
          <a:solidFill>
            <a:schemeClr val="tx2"/>
          </a:solidFill>
          <a:latin typeface="Arial" charset="-52"/>
          <a:ea typeface="MS PGothic" panose="020B0600070205080204" pitchFamily="34" charset="-128"/>
          <a:cs typeface="ＭＳ Ｐゴシック" charset="-128"/>
        </a:defRPr>
      </a:lvl4pPr>
      <a:lvl5pPr algn="ctr" rtl="0" eaLnBrk="0" fontAlgn="base" hangingPunct="0">
        <a:spcBef>
          <a:spcPct val="0"/>
        </a:spcBef>
        <a:spcAft>
          <a:spcPct val="0"/>
        </a:spcAft>
        <a:defRPr sz="4400">
          <a:solidFill>
            <a:schemeClr val="tx2"/>
          </a:solidFill>
          <a:latin typeface="Arial" charset="-52"/>
          <a:ea typeface="MS PGothic" panose="020B0600070205080204" pitchFamily="34" charset="-128"/>
          <a:cs typeface="ＭＳ Ｐゴシック" charset="-128"/>
        </a:defRPr>
      </a:lvl5pPr>
      <a:lvl6pPr marL="457200" algn="ctr" rtl="0" fontAlgn="base">
        <a:spcBef>
          <a:spcPct val="0"/>
        </a:spcBef>
        <a:spcAft>
          <a:spcPct val="0"/>
        </a:spcAft>
        <a:defRPr sz="4400">
          <a:solidFill>
            <a:schemeClr val="tx2"/>
          </a:solidFill>
          <a:latin typeface="Arial" charset="-52"/>
          <a:ea typeface="ＭＳ Ｐゴシック" charset="-128"/>
          <a:cs typeface="ＭＳ Ｐゴシック" charset="-128"/>
        </a:defRPr>
      </a:lvl6pPr>
      <a:lvl7pPr marL="914400" algn="ctr" rtl="0" fontAlgn="base">
        <a:spcBef>
          <a:spcPct val="0"/>
        </a:spcBef>
        <a:spcAft>
          <a:spcPct val="0"/>
        </a:spcAft>
        <a:defRPr sz="4400">
          <a:solidFill>
            <a:schemeClr val="tx2"/>
          </a:solidFill>
          <a:latin typeface="Arial" charset="-52"/>
          <a:ea typeface="ＭＳ Ｐゴシック" charset="-128"/>
          <a:cs typeface="ＭＳ Ｐゴシック" charset="-128"/>
        </a:defRPr>
      </a:lvl7pPr>
      <a:lvl8pPr marL="1371600" algn="ctr" rtl="0" fontAlgn="base">
        <a:spcBef>
          <a:spcPct val="0"/>
        </a:spcBef>
        <a:spcAft>
          <a:spcPct val="0"/>
        </a:spcAft>
        <a:defRPr sz="4400">
          <a:solidFill>
            <a:schemeClr val="tx2"/>
          </a:solidFill>
          <a:latin typeface="Arial" charset="-52"/>
          <a:ea typeface="ＭＳ Ｐゴシック" charset="-128"/>
          <a:cs typeface="ＭＳ Ｐゴシック" charset="-128"/>
        </a:defRPr>
      </a:lvl8pPr>
      <a:lvl9pPr marL="1828800" algn="ctr" rtl="0" fontAlgn="base">
        <a:spcBef>
          <a:spcPct val="0"/>
        </a:spcBef>
        <a:spcAft>
          <a:spcPct val="0"/>
        </a:spcAft>
        <a:defRPr sz="4400">
          <a:solidFill>
            <a:schemeClr val="tx2"/>
          </a:solidFill>
          <a:latin typeface="Arial" charset="-52"/>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freshmanseminars.college.harvard.edu/files/freshmanseminars/files/fsp-catalog_2019-2020.pdf" TargetMode="Externa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hyperlink" Target="https://fsp.tcnj.edu/" TargetMode="External"/><Relationship Id="rId4" Type="http://schemas.openxmlformats.org/officeDocument/2006/relationships/hyperlink" Target="https://fys.richmond.edu/"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163" y="-76200"/>
            <a:ext cx="9377363" cy="703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Expectations for Faculty</a:t>
            </a:r>
          </a:p>
        </p:txBody>
      </p:sp>
      <p:sp>
        <p:nvSpPr>
          <p:cNvPr id="3" name="Content Placeholder 2"/>
          <p:cNvSpPr>
            <a:spLocks noGrp="1"/>
          </p:cNvSpPr>
          <p:nvPr>
            <p:ph idx="1"/>
          </p:nvPr>
        </p:nvSpPr>
        <p:spPr>
          <a:xfrm>
            <a:off x="685800" y="1295400"/>
            <a:ext cx="7772400" cy="4800600"/>
          </a:xfrm>
        </p:spPr>
        <p:txBody>
          <a:bodyPr/>
          <a:lstStyle/>
          <a:p>
            <a:pPr marL="0" lvl="0" indent="0">
              <a:spcBef>
                <a:spcPts val="0"/>
              </a:spcBef>
              <a:spcAft>
                <a:spcPts val="0"/>
              </a:spcAft>
              <a:buNone/>
            </a:pPr>
            <a:r>
              <a:rPr lang="en-US" sz="2800" dirty="0">
                <a:solidFill>
                  <a:schemeClr val="bg1"/>
                </a:solidFill>
              </a:rPr>
              <a:t>Course will be In-Load for Faculty</a:t>
            </a:r>
          </a:p>
          <a:p>
            <a:pPr marL="0" lvl="0" indent="0">
              <a:spcBef>
                <a:spcPts val="1600"/>
              </a:spcBef>
              <a:spcAft>
                <a:spcPts val="0"/>
              </a:spcAft>
              <a:buNone/>
            </a:pPr>
            <a:r>
              <a:rPr lang="en-US" sz="2800" dirty="0">
                <a:solidFill>
                  <a:schemeClr val="bg1"/>
                </a:solidFill>
              </a:rPr>
              <a:t>Training -- Workshop(s) on First Year Seminar</a:t>
            </a:r>
          </a:p>
          <a:p>
            <a:pPr marL="0" lvl="0" indent="0">
              <a:spcBef>
                <a:spcPts val="1600"/>
              </a:spcBef>
              <a:spcAft>
                <a:spcPts val="0"/>
              </a:spcAft>
              <a:buNone/>
            </a:pPr>
            <a:r>
              <a:rPr lang="en-US" sz="2800" dirty="0">
                <a:solidFill>
                  <a:schemeClr val="bg1"/>
                </a:solidFill>
              </a:rPr>
              <a:t>June 22, 2020 Completed Syllabus submitted </a:t>
            </a:r>
          </a:p>
          <a:p>
            <a:pPr marL="0" lvl="0" indent="0">
              <a:spcBef>
                <a:spcPts val="1600"/>
              </a:spcBef>
              <a:spcAft>
                <a:spcPts val="0"/>
              </a:spcAft>
              <a:buNone/>
            </a:pPr>
            <a:r>
              <a:rPr lang="en-US" sz="2800" dirty="0">
                <a:solidFill>
                  <a:schemeClr val="bg1"/>
                </a:solidFill>
              </a:rPr>
              <a:t>Fall 2020 - Teaching the Course</a:t>
            </a:r>
          </a:p>
          <a:p>
            <a:pPr marL="0" lvl="0" indent="0">
              <a:spcBef>
                <a:spcPts val="1600"/>
              </a:spcBef>
              <a:spcAft>
                <a:spcPts val="0"/>
              </a:spcAft>
              <a:buNone/>
            </a:pPr>
            <a:r>
              <a:rPr lang="en-US" sz="2800" dirty="0">
                <a:solidFill>
                  <a:schemeClr val="bg1"/>
                </a:solidFill>
              </a:rPr>
              <a:t>		    Surveys of Students</a:t>
            </a:r>
          </a:p>
          <a:p>
            <a:pPr marL="0" lvl="0" indent="0">
              <a:spcBef>
                <a:spcPts val="1600"/>
              </a:spcBef>
              <a:spcAft>
                <a:spcPts val="0"/>
              </a:spcAft>
              <a:buNone/>
            </a:pPr>
            <a:r>
              <a:rPr lang="en-US" sz="2800" dirty="0">
                <a:solidFill>
                  <a:schemeClr val="bg1"/>
                </a:solidFill>
              </a:rPr>
              <a:t>October 2020 - Participants meeting on successes and challenges</a:t>
            </a:r>
          </a:p>
          <a:p>
            <a:pPr marL="0" lvl="0" indent="0">
              <a:spcBef>
                <a:spcPts val="1600"/>
              </a:spcBef>
              <a:spcAft>
                <a:spcPts val="1600"/>
              </a:spcAft>
              <a:buNone/>
            </a:pPr>
            <a:r>
              <a:rPr lang="en-US" sz="2800" dirty="0">
                <a:solidFill>
                  <a:schemeClr val="bg1"/>
                </a:solidFill>
              </a:rPr>
              <a:t>January 2021 - Participating in PDD on your experience</a:t>
            </a:r>
          </a:p>
        </p:txBody>
      </p:sp>
    </p:spTree>
    <p:extLst>
      <p:ext uri="{BB962C8B-B14F-4D97-AF65-F5344CB8AC3E}">
        <p14:creationId xmlns:p14="http://schemas.microsoft.com/office/powerpoint/2010/main" val="382725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Proposal Components</a:t>
            </a:r>
          </a:p>
        </p:txBody>
      </p:sp>
      <p:sp>
        <p:nvSpPr>
          <p:cNvPr id="3" name="Content Placeholder 2"/>
          <p:cNvSpPr>
            <a:spLocks noGrp="1"/>
          </p:cNvSpPr>
          <p:nvPr>
            <p:ph idx="1"/>
          </p:nvPr>
        </p:nvSpPr>
        <p:spPr>
          <a:xfrm>
            <a:off x="685800" y="1295400"/>
            <a:ext cx="7772400" cy="4800600"/>
          </a:xfrm>
        </p:spPr>
        <p:txBody>
          <a:bodyPr/>
          <a:lstStyle/>
          <a:p>
            <a:pPr marL="0" lvl="0" indent="0">
              <a:spcBef>
                <a:spcPts val="0"/>
              </a:spcBef>
              <a:spcAft>
                <a:spcPts val="0"/>
              </a:spcAft>
              <a:buNone/>
            </a:pPr>
            <a:r>
              <a:rPr lang="en-US" dirty="0">
                <a:solidFill>
                  <a:schemeClr val="bg1"/>
                </a:solidFill>
              </a:rPr>
              <a:t>Name/Program/Title</a:t>
            </a:r>
          </a:p>
          <a:p>
            <a:pPr marL="0" lvl="0" indent="0">
              <a:spcBef>
                <a:spcPts val="1600"/>
              </a:spcBef>
              <a:spcAft>
                <a:spcPts val="0"/>
              </a:spcAft>
              <a:buNone/>
            </a:pPr>
            <a:r>
              <a:rPr lang="en-US" dirty="0">
                <a:solidFill>
                  <a:schemeClr val="bg1"/>
                </a:solidFill>
              </a:rPr>
              <a:t>Topic and Course Title</a:t>
            </a:r>
          </a:p>
          <a:p>
            <a:pPr marL="0" lvl="0" indent="0">
              <a:spcBef>
                <a:spcPts val="1600"/>
              </a:spcBef>
              <a:spcAft>
                <a:spcPts val="0"/>
              </a:spcAft>
              <a:buNone/>
            </a:pPr>
            <a:r>
              <a:rPr lang="en-US" dirty="0">
                <a:solidFill>
                  <a:schemeClr val="bg1"/>
                </a:solidFill>
              </a:rPr>
              <a:t>Description (specify how this will be interdisciplinary)</a:t>
            </a:r>
          </a:p>
          <a:p>
            <a:pPr marL="0" lvl="0" indent="0">
              <a:spcBef>
                <a:spcPts val="1600"/>
              </a:spcBef>
              <a:spcAft>
                <a:spcPts val="0"/>
              </a:spcAft>
              <a:buNone/>
            </a:pPr>
            <a:r>
              <a:rPr lang="en-US" dirty="0">
                <a:solidFill>
                  <a:schemeClr val="bg1"/>
                </a:solidFill>
              </a:rPr>
              <a:t>Anchor Text</a:t>
            </a:r>
          </a:p>
          <a:p>
            <a:pPr marL="0" lvl="0" indent="0">
              <a:spcBef>
                <a:spcPts val="1600"/>
              </a:spcBef>
              <a:spcAft>
                <a:spcPts val="0"/>
              </a:spcAft>
              <a:buNone/>
            </a:pPr>
            <a:r>
              <a:rPr lang="en-US" dirty="0">
                <a:solidFill>
                  <a:schemeClr val="bg1"/>
                </a:solidFill>
              </a:rPr>
              <a:t>Supplemental Texts</a:t>
            </a:r>
          </a:p>
          <a:p>
            <a:pPr marL="0" lvl="0" indent="0">
              <a:spcBef>
                <a:spcPts val="1600"/>
              </a:spcBef>
              <a:spcAft>
                <a:spcPts val="1600"/>
              </a:spcAft>
              <a:buNone/>
            </a:pPr>
            <a:r>
              <a:rPr lang="en-US" dirty="0">
                <a:solidFill>
                  <a:schemeClr val="bg1"/>
                </a:solidFill>
              </a:rPr>
              <a:t>Active Learning Strategies </a:t>
            </a:r>
          </a:p>
        </p:txBody>
      </p:sp>
    </p:spTree>
    <p:extLst>
      <p:ext uri="{BB962C8B-B14F-4D97-AF65-F5344CB8AC3E}">
        <p14:creationId xmlns:p14="http://schemas.microsoft.com/office/powerpoint/2010/main" val="2609927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Review Committee</a:t>
            </a:r>
          </a:p>
        </p:txBody>
      </p:sp>
      <p:sp>
        <p:nvSpPr>
          <p:cNvPr id="3" name="Content Placeholder 2"/>
          <p:cNvSpPr>
            <a:spLocks noGrp="1"/>
          </p:cNvSpPr>
          <p:nvPr>
            <p:ph idx="1"/>
          </p:nvPr>
        </p:nvSpPr>
        <p:spPr>
          <a:xfrm>
            <a:off x="685800" y="1295400"/>
            <a:ext cx="7772400" cy="4800600"/>
          </a:xfrm>
        </p:spPr>
        <p:txBody>
          <a:bodyPr/>
          <a:lstStyle/>
          <a:p>
            <a:pPr marL="0" lvl="0" indent="0">
              <a:spcBef>
                <a:spcPts val="0"/>
              </a:spcBef>
              <a:spcAft>
                <a:spcPts val="0"/>
              </a:spcAft>
              <a:buNone/>
            </a:pPr>
            <a:r>
              <a:rPr lang="en-US" sz="4400" dirty="0">
                <a:solidFill>
                  <a:schemeClr val="bg1"/>
                </a:solidFill>
              </a:rPr>
              <a:t>Dr. Bridie Chapman</a:t>
            </a:r>
          </a:p>
          <a:p>
            <a:pPr marL="0" lvl="0" indent="0">
              <a:spcBef>
                <a:spcPts val="0"/>
              </a:spcBef>
              <a:spcAft>
                <a:spcPts val="0"/>
              </a:spcAft>
              <a:buNone/>
            </a:pPr>
            <a:r>
              <a:rPr lang="en-US" sz="4400" dirty="0">
                <a:solidFill>
                  <a:schemeClr val="bg1"/>
                </a:solidFill>
              </a:rPr>
              <a:t>Dr. Jonathan Mercantini</a:t>
            </a:r>
          </a:p>
          <a:p>
            <a:pPr marL="0" lvl="0" indent="0">
              <a:spcBef>
                <a:spcPts val="0"/>
              </a:spcBef>
              <a:spcAft>
                <a:spcPts val="0"/>
              </a:spcAft>
              <a:buNone/>
            </a:pPr>
            <a:r>
              <a:rPr lang="en-US" sz="4400" dirty="0">
                <a:solidFill>
                  <a:schemeClr val="bg1"/>
                </a:solidFill>
              </a:rPr>
              <a:t>TBD…</a:t>
            </a:r>
          </a:p>
        </p:txBody>
      </p:sp>
    </p:spTree>
    <p:extLst>
      <p:ext uri="{BB962C8B-B14F-4D97-AF65-F5344CB8AC3E}">
        <p14:creationId xmlns:p14="http://schemas.microsoft.com/office/powerpoint/2010/main" val="619307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Submission Portal</a:t>
            </a:r>
          </a:p>
        </p:txBody>
      </p:sp>
      <p:sp>
        <p:nvSpPr>
          <p:cNvPr id="3" name="Content Placeholder 2"/>
          <p:cNvSpPr>
            <a:spLocks noGrp="1"/>
          </p:cNvSpPr>
          <p:nvPr>
            <p:ph idx="1"/>
          </p:nvPr>
        </p:nvSpPr>
        <p:spPr>
          <a:xfrm>
            <a:off x="685800" y="2057400"/>
            <a:ext cx="7772400" cy="4038600"/>
          </a:xfrm>
        </p:spPr>
        <p:txBody>
          <a:bodyPr/>
          <a:lstStyle/>
          <a:p>
            <a:pPr marL="0" lvl="0" indent="0">
              <a:spcBef>
                <a:spcPts val="0"/>
              </a:spcBef>
              <a:spcAft>
                <a:spcPts val="0"/>
              </a:spcAft>
              <a:buNone/>
            </a:pPr>
            <a:r>
              <a:rPr lang="en-US" dirty="0">
                <a:solidFill>
                  <a:schemeClr val="bg1"/>
                </a:solidFill>
              </a:rPr>
              <a:t>https://forms.gle/fewqgRYYqCg6hnhb7</a:t>
            </a:r>
          </a:p>
        </p:txBody>
      </p:sp>
    </p:spTree>
    <p:extLst>
      <p:ext uri="{BB962C8B-B14F-4D97-AF65-F5344CB8AC3E}">
        <p14:creationId xmlns:p14="http://schemas.microsoft.com/office/powerpoint/2010/main" val="3364964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200" y="-22225"/>
            <a:ext cx="9377363" cy="703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533400" y="1905000"/>
            <a:ext cx="8153400" cy="1752600"/>
          </a:xfrm>
        </p:spPr>
        <p:txBody>
          <a:bodyPr/>
          <a:lstStyle/>
          <a:p>
            <a:pPr>
              <a:defRPr/>
            </a:pPr>
            <a:r>
              <a:rPr lang="en" dirty="0">
                <a:solidFill>
                  <a:schemeClr val="bg1"/>
                </a:solidFill>
              </a:rPr>
              <a:t>Piloting Kean’s New General Education Foundation Course</a:t>
            </a:r>
            <a:endParaRPr lang="en-US" b="1" dirty="0">
              <a:solidFill>
                <a:schemeClr val="bg1"/>
              </a:solidFill>
              <a:latin typeface="Helvetica"/>
              <a:ea typeface="+mj-ea"/>
              <a:cs typeface="Helvetica"/>
            </a:endParaRPr>
          </a:p>
        </p:txBody>
      </p:sp>
      <p:sp>
        <p:nvSpPr>
          <p:cNvPr id="3" name="Content Placeholder 2"/>
          <p:cNvSpPr>
            <a:spLocks noGrp="1"/>
          </p:cNvSpPr>
          <p:nvPr>
            <p:ph idx="1"/>
          </p:nvPr>
        </p:nvSpPr>
        <p:spPr>
          <a:xfrm>
            <a:off x="685800" y="4038600"/>
            <a:ext cx="7772400" cy="228600"/>
          </a:xfrm>
        </p:spPr>
        <p:txBody>
          <a:bodyPr/>
          <a:lstStyle/>
          <a:p>
            <a:pPr algn="r">
              <a:spcBef>
                <a:spcPts val="0"/>
              </a:spcBef>
              <a:spcAft>
                <a:spcPts val="0"/>
              </a:spcAft>
            </a:pPr>
            <a:r>
              <a:rPr lang="en-US" dirty="0">
                <a:solidFill>
                  <a:schemeClr val="bg1"/>
                </a:solidFill>
              </a:rPr>
              <a:t>Dr</a:t>
            </a:r>
            <a:r>
              <a:rPr lang="en-US" dirty="0"/>
              <a:t>. </a:t>
            </a:r>
            <a:r>
              <a:rPr lang="en-US" dirty="0">
                <a:solidFill>
                  <a:schemeClr val="bg1"/>
                </a:solidFill>
              </a:rPr>
              <a:t>Bridie Chapman</a:t>
            </a:r>
          </a:p>
          <a:p>
            <a:pPr algn="r">
              <a:spcBef>
                <a:spcPts val="0"/>
              </a:spcBef>
              <a:spcAft>
                <a:spcPts val="0"/>
              </a:spcAft>
            </a:pPr>
            <a:r>
              <a:rPr lang="en-US" dirty="0">
                <a:solidFill>
                  <a:schemeClr val="bg1"/>
                </a:solidFill>
              </a:rPr>
              <a:t>Dr. Jonathan Mercantini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85800" y="1066800"/>
            <a:ext cx="7772400" cy="914400"/>
          </a:xfrm>
        </p:spPr>
        <p:txBody>
          <a:bodyPr/>
          <a:lstStyle/>
          <a:p>
            <a:pPr>
              <a:defRPr/>
            </a:pPr>
            <a:r>
              <a:rPr lang="en-US" b="1" dirty="0">
                <a:solidFill>
                  <a:schemeClr val="accent3"/>
                </a:solidFill>
                <a:latin typeface="Helvetica Neue"/>
                <a:ea typeface="+mj-ea"/>
                <a:cs typeface="Helvetica Neue"/>
              </a:rPr>
              <a:t>What this Session Will Cover</a:t>
            </a:r>
            <a:br>
              <a:rPr lang="en-US" b="1" dirty="0">
                <a:solidFill>
                  <a:schemeClr val="accent3"/>
                </a:solidFill>
                <a:latin typeface="Helvetica Neue"/>
                <a:ea typeface="+mj-ea"/>
                <a:cs typeface="Helvetica Neue"/>
              </a:rPr>
            </a:br>
            <a:endParaRPr lang="en-US" b="1" dirty="0">
              <a:solidFill>
                <a:schemeClr val="accent3"/>
              </a:solidFill>
              <a:latin typeface="Helvetica Neue"/>
              <a:ea typeface="+mj-ea"/>
              <a:cs typeface="Helvetica Neue"/>
            </a:endParaRPr>
          </a:p>
        </p:txBody>
      </p:sp>
      <p:sp>
        <p:nvSpPr>
          <p:cNvPr id="3" name="Content Placeholder 2"/>
          <p:cNvSpPr>
            <a:spLocks noGrp="1"/>
          </p:cNvSpPr>
          <p:nvPr>
            <p:ph idx="1"/>
          </p:nvPr>
        </p:nvSpPr>
        <p:spPr/>
        <p:txBody>
          <a:bodyPr/>
          <a:lstStyle/>
          <a:p>
            <a:pPr marL="0" lvl="0" indent="0">
              <a:spcBef>
                <a:spcPts val="0"/>
              </a:spcBef>
              <a:spcAft>
                <a:spcPts val="0"/>
              </a:spcAft>
              <a:buNone/>
            </a:pPr>
            <a:r>
              <a:rPr lang="en-US" dirty="0">
                <a:solidFill>
                  <a:schemeClr val="bg1"/>
                </a:solidFill>
              </a:rPr>
              <a:t>ID 1500 Objectives</a:t>
            </a:r>
          </a:p>
          <a:p>
            <a:pPr marL="0" lvl="0" indent="0">
              <a:spcBef>
                <a:spcPts val="1600"/>
              </a:spcBef>
              <a:spcAft>
                <a:spcPts val="0"/>
              </a:spcAft>
              <a:buNone/>
            </a:pPr>
            <a:r>
              <a:rPr lang="en-US" dirty="0">
                <a:solidFill>
                  <a:schemeClr val="bg1"/>
                </a:solidFill>
              </a:rPr>
              <a:t>First Year Seminar (FYS) Background</a:t>
            </a:r>
          </a:p>
          <a:p>
            <a:pPr marL="0" lvl="0" indent="0">
              <a:spcBef>
                <a:spcPts val="1600"/>
              </a:spcBef>
              <a:spcAft>
                <a:spcPts val="0"/>
              </a:spcAft>
              <a:buNone/>
            </a:pPr>
            <a:r>
              <a:rPr lang="en-US" dirty="0">
                <a:solidFill>
                  <a:schemeClr val="bg1"/>
                </a:solidFill>
              </a:rPr>
              <a:t>Kean’s New FYS Pilot Course Goals</a:t>
            </a:r>
          </a:p>
          <a:p>
            <a:pPr marL="0" lvl="0" indent="0">
              <a:spcBef>
                <a:spcPts val="1600"/>
              </a:spcBef>
              <a:spcAft>
                <a:spcPts val="0"/>
              </a:spcAft>
              <a:buNone/>
            </a:pPr>
            <a:r>
              <a:rPr lang="en-US" dirty="0">
                <a:solidFill>
                  <a:schemeClr val="bg1"/>
                </a:solidFill>
              </a:rPr>
              <a:t>Timeline and Key Dates</a:t>
            </a:r>
          </a:p>
          <a:p>
            <a:pPr marL="0" lvl="0" indent="0">
              <a:spcBef>
                <a:spcPts val="1600"/>
              </a:spcBef>
              <a:spcAft>
                <a:spcPts val="1600"/>
              </a:spcAft>
              <a:buNone/>
            </a:pPr>
            <a:r>
              <a:rPr lang="en-US" dirty="0">
                <a:solidFill>
                  <a:schemeClr val="bg1"/>
                </a:solidFill>
              </a:rPr>
              <a:t>How to submit a proposal (if you are interested)</a:t>
            </a:r>
          </a:p>
          <a:p>
            <a:pPr>
              <a:defRPr/>
            </a:pPr>
            <a:endParaRPr lang="en-US" dirty="0">
              <a:solidFill>
                <a:schemeClr val="accent3"/>
              </a:solidFill>
              <a:ea typeface="+mn-ea"/>
            </a:endParaRPr>
          </a:p>
          <a:p>
            <a:pPr marL="0" indent="0">
              <a:buFontTx/>
              <a:buNone/>
              <a:defRPr/>
            </a:pPr>
            <a:endParaRPr lang="en-US" dirty="0">
              <a:solidFill>
                <a:schemeClr val="accent3"/>
              </a:solidFill>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304800"/>
            <a:ext cx="6705600" cy="838200"/>
          </a:xfrm>
        </p:spPr>
        <p:txBody>
          <a:bodyPr/>
          <a:lstStyle/>
          <a:p>
            <a:pPr>
              <a:defRPr/>
            </a:pPr>
            <a:r>
              <a:rPr lang="en-US" b="1" dirty="0">
                <a:solidFill>
                  <a:schemeClr val="accent3"/>
                </a:solidFill>
                <a:latin typeface="Helvetica"/>
                <a:ea typeface="+mj-ea"/>
                <a:cs typeface="Helvetica"/>
              </a:rPr>
              <a:t>Objectives of ID 1500</a:t>
            </a:r>
          </a:p>
        </p:txBody>
      </p:sp>
      <p:sp>
        <p:nvSpPr>
          <p:cNvPr id="3" name="Content Placeholder 2"/>
          <p:cNvSpPr>
            <a:spLocks noGrp="1"/>
          </p:cNvSpPr>
          <p:nvPr>
            <p:ph idx="1"/>
          </p:nvPr>
        </p:nvSpPr>
        <p:spPr>
          <a:xfrm>
            <a:off x="685800" y="1458686"/>
            <a:ext cx="7772400" cy="4637314"/>
          </a:xfrm>
        </p:spPr>
        <p:txBody>
          <a:bodyPr/>
          <a:lstStyle/>
          <a:p>
            <a:pPr>
              <a:spcBef>
                <a:spcPts val="0"/>
              </a:spcBef>
              <a:spcAft>
                <a:spcPts val="0"/>
              </a:spcAft>
            </a:pPr>
            <a:r>
              <a:rPr lang="en-US" sz="2400" dirty="0">
                <a:solidFill>
                  <a:schemeClr val="bg1"/>
                </a:solidFill>
              </a:rPr>
              <a:t>Encourage students to find satisfaction and enjoyment in reading and thinking critically about what they read</a:t>
            </a:r>
          </a:p>
          <a:p>
            <a:pPr>
              <a:spcBef>
                <a:spcPts val="1600"/>
              </a:spcBef>
              <a:spcAft>
                <a:spcPts val="0"/>
              </a:spcAft>
            </a:pPr>
            <a:r>
              <a:rPr lang="en-US" sz="2400" dirty="0">
                <a:solidFill>
                  <a:schemeClr val="bg1"/>
                </a:solidFill>
              </a:rPr>
              <a:t>Help students develop critical reading skills that can be transferable to various genres and texts (essays, blogs, new articles, peer reviewed articles) in order to prepare them for the various materials they will be reading in college</a:t>
            </a:r>
          </a:p>
          <a:p>
            <a:pPr>
              <a:spcBef>
                <a:spcPts val="1600"/>
              </a:spcBef>
              <a:spcAft>
                <a:spcPts val="0"/>
              </a:spcAft>
            </a:pPr>
            <a:r>
              <a:rPr lang="en-US" sz="2400" dirty="0">
                <a:solidFill>
                  <a:schemeClr val="bg1"/>
                </a:solidFill>
              </a:rPr>
              <a:t>Introduce how to find, cite, and read various source materials</a:t>
            </a:r>
          </a:p>
          <a:p>
            <a:pPr marL="0" indent="0">
              <a:spcBef>
                <a:spcPts val="1600"/>
              </a:spcBef>
              <a:spcAft>
                <a:spcPts val="1600"/>
              </a:spcAft>
              <a:buNone/>
            </a:pPr>
            <a:r>
              <a:rPr lang="en-US" sz="2400" dirty="0">
                <a:solidFill>
                  <a:schemeClr val="bg1"/>
                </a:solidFill>
              </a:rPr>
              <a:t>Counts as GE Humanities Distribution or Free Elective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 descr="background-blu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a:defRPr/>
            </a:pPr>
            <a:r>
              <a:rPr lang="en-US" b="1" dirty="0">
                <a:solidFill>
                  <a:schemeClr val="accent3"/>
                </a:solidFill>
                <a:latin typeface="Helvetica"/>
                <a:ea typeface="+mj-ea"/>
                <a:cs typeface="Helvetica"/>
              </a:rPr>
              <a:t>First Year Experience Courses</a:t>
            </a:r>
          </a:p>
        </p:txBody>
      </p:sp>
      <p:sp>
        <p:nvSpPr>
          <p:cNvPr id="3" name="Content Placeholder 2"/>
          <p:cNvSpPr>
            <a:spLocks noGrp="1"/>
          </p:cNvSpPr>
          <p:nvPr>
            <p:ph idx="1"/>
          </p:nvPr>
        </p:nvSpPr>
        <p:spPr>
          <a:xfrm>
            <a:off x="685800" y="1752600"/>
            <a:ext cx="7772400" cy="4343400"/>
          </a:xfrm>
        </p:spPr>
        <p:txBody>
          <a:bodyPr/>
          <a:lstStyle/>
          <a:p>
            <a:pPr marL="0" lvl="0" indent="0">
              <a:spcBef>
                <a:spcPts val="0"/>
              </a:spcBef>
              <a:spcAft>
                <a:spcPts val="0"/>
              </a:spcAft>
              <a:buNone/>
            </a:pPr>
            <a:r>
              <a:rPr lang="en-US" u="sng" dirty="0">
                <a:solidFill>
                  <a:schemeClr val="hlink"/>
                </a:solidFill>
                <a:hlinkClick r:id="rId3"/>
              </a:rPr>
              <a:t>Harvard</a:t>
            </a:r>
            <a:endParaRPr lang="en-US" dirty="0"/>
          </a:p>
          <a:p>
            <a:pPr marL="0" lvl="0" indent="0">
              <a:spcBef>
                <a:spcPts val="1600"/>
              </a:spcBef>
              <a:spcAft>
                <a:spcPts val="0"/>
              </a:spcAft>
              <a:buNone/>
            </a:pPr>
            <a:r>
              <a:rPr lang="en-US" u="sng" dirty="0">
                <a:solidFill>
                  <a:schemeClr val="hlink"/>
                </a:solidFill>
                <a:hlinkClick r:id="rId4"/>
              </a:rPr>
              <a:t>University of Richmond</a:t>
            </a:r>
            <a:endParaRPr lang="en-US" dirty="0"/>
          </a:p>
          <a:p>
            <a:pPr marL="0" lvl="0" indent="0">
              <a:spcBef>
                <a:spcPts val="1600"/>
              </a:spcBef>
              <a:spcAft>
                <a:spcPts val="0"/>
              </a:spcAft>
              <a:buNone/>
            </a:pPr>
            <a:r>
              <a:rPr lang="en-US" u="sng" dirty="0">
                <a:solidFill>
                  <a:schemeClr val="hlink"/>
                </a:solidFill>
                <a:hlinkClick r:id="rId5"/>
              </a:rPr>
              <a:t>The College of New Jersey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Goals of First Year Seminar</a:t>
            </a:r>
          </a:p>
        </p:txBody>
      </p:sp>
      <p:sp>
        <p:nvSpPr>
          <p:cNvPr id="3" name="Content Placeholder 2"/>
          <p:cNvSpPr>
            <a:spLocks noGrp="1"/>
          </p:cNvSpPr>
          <p:nvPr>
            <p:ph idx="1"/>
          </p:nvPr>
        </p:nvSpPr>
        <p:spPr>
          <a:xfrm>
            <a:off x="685800" y="2133600"/>
            <a:ext cx="7772400" cy="3962400"/>
          </a:xfrm>
        </p:spPr>
        <p:txBody>
          <a:bodyPr/>
          <a:lstStyle/>
          <a:p>
            <a:pPr lvl="0">
              <a:spcBef>
                <a:spcPts val="0"/>
              </a:spcBef>
              <a:spcAft>
                <a:spcPts val="0"/>
              </a:spcAft>
            </a:pPr>
            <a:r>
              <a:rPr lang="en-US" sz="2400" dirty="0">
                <a:solidFill>
                  <a:schemeClr val="bg1"/>
                </a:solidFill>
              </a:rPr>
              <a:t>Interdisciplinary Inquiry</a:t>
            </a:r>
          </a:p>
          <a:p>
            <a:pPr lvl="0">
              <a:spcBef>
                <a:spcPts val="1600"/>
              </a:spcBef>
              <a:spcAft>
                <a:spcPts val="0"/>
              </a:spcAft>
            </a:pPr>
            <a:r>
              <a:rPr lang="en-US" sz="2400" dirty="0">
                <a:solidFill>
                  <a:schemeClr val="bg1"/>
                </a:solidFill>
              </a:rPr>
              <a:t>Introduce students to college-level academic work</a:t>
            </a:r>
          </a:p>
          <a:p>
            <a:pPr lvl="0">
              <a:spcBef>
                <a:spcPts val="1600"/>
              </a:spcBef>
              <a:spcAft>
                <a:spcPts val="0"/>
              </a:spcAft>
            </a:pPr>
            <a:r>
              <a:rPr lang="en-US" sz="2400" dirty="0">
                <a:solidFill>
                  <a:schemeClr val="bg1"/>
                </a:solidFill>
              </a:rPr>
              <a:t>Prepare students for more advanced readings</a:t>
            </a:r>
          </a:p>
          <a:p>
            <a:pPr lvl="0">
              <a:spcBef>
                <a:spcPts val="1600"/>
              </a:spcBef>
              <a:spcAft>
                <a:spcPts val="0"/>
              </a:spcAft>
            </a:pPr>
            <a:r>
              <a:rPr lang="en-US" sz="2400" dirty="0">
                <a:solidFill>
                  <a:schemeClr val="bg1"/>
                </a:solidFill>
              </a:rPr>
              <a:t>Reinforce students’ awareness of different sources</a:t>
            </a:r>
          </a:p>
          <a:p>
            <a:pPr lvl="0">
              <a:spcBef>
                <a:spcPts val="1600"/>
              </a:spcBef>
              <a:spcAft>
                <a:spcPts val="1600"/>
              </a:spcAft>
            </a:pPr>
            <a:r>
              <a:rPr lang="en-US" sz="2400" dirty="0">
                <a:solidFill>
                  <a:schemeClr val="bg1"/>
                </a:solidFill>
              </a:rPr>
              <a:t>Build community through a small class experience</a:t>
            </a:r>
          </a:p>
        </p:txBody>
      </p:sp>
    </p:spTree>
    <p:extLst>
      <p:ext uri="{BB962C8B-B14F-4D97-AF65-F5344CB8AC3E}">
        <p14:creationId xmlns:p14="http://schemas.microsoft.com/office/powerpoint/2010/main" val="920537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Timeline and Key Dates</a:t>
            </a:r>
          </a:p>
        </p:txBody>
      </p:sp>
      <p:sp>
        <p:nvSpPr>
          <p:cNvPr id="3" name="Content Placeholder 2"/>
          <p:cNvSpPr>
            <a:spLocks noGrp="1"/>
          </p:cNvSpPr>
          <p:nvPr>
            <p:ph idx="1"/>
          </p:nvPr>
        </p:nvSpPr>
        <p:spPr>
          <a:xfrm>
            <a:off x="685800" y="2133600"/>
            <a:ext cx="7772400" cy="3962400"/>
          </a:xfrm>
        </p:spPr>
        <p:txBody>
          <a:bodyPr/>
          <a:lstStyle/>
          <a:p>
            <a:pPr marL="0" lvl="0" indent="0" eaLnBrk="1" fontAlgn="auto" hangingPunct="1">
              <a:lnSpc>
                <a:spcPct val="115000"/>
              </a:lnSpc>
              <a:spcBef>
                <a:spcPts val="0"/>
              </a:spcBef>
              <a:spcAft>
                <a:spcPts val="0"/>
              </a:spcAft>
              <a:buClr>
                <a:srgbClr val="595959"/>
              </a:buClr>
              <a:buSzPts val="1800"/>
              <a:buNone/>
            </a:pPr>
            <a:r>
              <a:rPr lang="en-US" sz="2800" dirty="0">
                <a:solidFill>
                  <a:schemeClr val="bg1"/>
                </a:solidFill>
                <a:cs typeface="Arial"/>
                <a:sym typeface="Arial"/>
              </a:rPr>
              <a:t>2/14/2020: Submissions of Pilot Proposals</a:t>
            </a:r>
          </a:p>
          <a:p>
            <a:pPr marL="0" lvl="0" indent="0" eaLnBrk="1" fontAlgn="auto" hangingPunct="1">
              <a:lnSpc>
                <a:spcPct val="115000"/>
              </a:lnSpc>
              <a:spcBef>
                <a:spcPts val="1600"/>
              </a:spcBef>
              <a:spcAft>
                <a:spcPts val="0"/>
              </a:spcAft>
              <a:buClr>
                <a:srgbClr val="595959"/>
              </a:buClr>
              <a:buSzPts val="1800"/>
              <a:buNone/>
            </a:pPr>
            <a:r>
              <a:rPr lang="en-US" sz="2800" dirty="0">
                <a:solidFill>
                  <a:schemeClr val="bg1"/>
                </a:solidFill>
                <a:cs typeface="Arial"/>
                <a:sym typeface="Arial"/>
              </a:rPr>
              <a:t>2/28/2020: Decision Day for Proposals</a:t>
            </a:r>
          </a:p>
          <a:p>
            <a:pPr marL="0" lvl="0" indent="0" eaLnBrk="1" fontAlgn="auto" hangingPunct="1">
              <a:lnSpc>
                <a:spcPct val="115000"/>
              </a:lnSpc>
              <a:spcBef>
                <a:spcPts val="1600"/>
              </a:spcBef>
              <a:spcAft>
                <a:spcPts val="0"/>
              </a:spcAft>
              <a:buClr>
                <a:srgbClr val="595959"/>
              </a:buClr>
              <a:buSzPts val="1800"/>
              <a:buNone/>
            </a:pPr>
            <a:r>
              <a:rPr lang="en-US" sz="2800" dirty="0">
                <a:solidFill>
                  <a:schemeClr val="bg1"/>
                </a:solidFill>
                <a:cs typeface="Arial"/>
                <a:sym typeface="Arial"/>
              </a:rPr>
              <a:t>Summer 2020: Training for FYS Pilots</a:t>
            </a:r>
          </a:p>
          <a:p>
            <a:pPr marL="0" lvl="0" indent="0" eaLnBrk="1" fontAlgn="auto" hangingPunct="1">
              <a:lnSpc>
                <a:spcPct val="115000"/>
              </a:lnSpc>
              <a:spcBef>
                <a:spcPts val="1600"/>
              </a:spcBef>
              <a:spcAft>
                <a:spcPts val="0"/>
              </a:spcAft>
              <a:buClr>
                <a:srgbClr val="595959"/>
              </a:buClr>
              <a:buSzPts val="1800"/>
              <a:buNone/>
            </a:pPr>
            <a:r>
              <a:rPr lang="en-US" sz="2800" dirty="0">
                <a:solidFill>
                  <a:schemeClr val="bg1"/>
                </a:solidFill>
                <a:cs typeface="Arial"/>
                <a:sym typeface="Arial"/>
              </a:rPr>
              <a:t>Fall 2020: Check-in for FYS Pilots</a:t>
            </a:r>
          </a:p>
          <a:p>
            <a:pPr marL="0" lvl="0" indent="0" eaLnBrk="1" fontAlgn="auto" hangingPunct="1">
              <a:lnSpc>
                <a:spcPct val="115000"/>
              </a:lnSpc>
              <a:spcBef>
                <a:spcPts val="1600"/>
              </a:spcBef>
              <a:spcAft>
                <a:spcPts val="1600"/>
              </a:spcAft>
              <a:buClr>
                <a:srgbClr val="595959"/>
              </a:buClr>
              <a:buSzPts val="1800"/>
              <a:buNone/>
            </a:pPr>
            <a:r>
              <a:rPr lang="en-US" sz="2800" dirty="0">
                <a:solidFill>
                  <a:schemeClr val="bg1"/>
                </a:solidFill>
                <a:cs typeface="Arial"/>
                <a:sym typeface="Arial"/>
              </a:rPr>
              <a:t>January 2021: PDD Presentation on the FYS</a:t>
            </a:r>
          </a:p>
        </p:txBody>
      </p:sp>
    </p:spTree>
    <p:extLst>
      <p:ext uri="{BB962C8B-B14F-4D97-AF65-F5344CB8AC3E}">
        <p14:creationId xmlns:p14="http://schemas.microsoft.com/office/powerpoint/2010/main" val="3855652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95;p19"/>
          <p:cNvPicPr preferRelativeResize="0"/>
          <p:nvPr/>
        </p:nvPicPr>
        <p:blipFill>
          <a:blip r:embed="rId2">
            <a:alphaModFix/>
          </a:blip>
          <a:stretch>
            <a:fillRect/>
          </a:stretch>
        </p:blipFill>
        <p:spPr>
          <a:xfrm>
            <a:off x="311700" y="445025"/>
            <a:ext cx="8520600" cy="3962525"/>
          </a:xfrm>
          <a:prstGeom prst="rect">
            <a:avLst/>
          </a:prstGeom>
          <a:noFill/>
          <a:ln>
            <a:noFill/>
          </a:ln>
        </p:spPr>
      </p:pic>
    </p:spTree>
    <p:extLst>
      <p:ext uri="{BB962C8B-B14F-4D97-AF65-F5344CB8AC3E}">
        <p14:creationId xmlns:p14="http://schemas.microsoft.com/office/powerpoint/2010/main" val="1432788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657" y="-10886"/>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371600" y="685800"/>
            <a:ext cx="6705600" cy="457200"/>
          </a:xfrm>
        </p:spPr>
        <p:txBody>
          <a:bodyPr/>
          <a:lstStyle/>
          <a:p>
            <a:pPr>
              <a:defRPr/>
            </a:pPr>
            <a:r>
              <a:rPr lang="en-US" b="1" dirty="0">
                <a:solidFill>
                  <a:schemeClr val="accent3"/>
                </a:solidFill>
                <a:latin typeface="Helvetica"/>
                <a:ea typeface="+mj-ea"/>
                <a:cs typeface="Helvetica"/>
              </a:rPr>
              <a:t>Course Design</a:t>
            </a:r>
          </a:p>
        </p:txBody>
      </p:sp>
      <p:sp>
        <p:nvSpPr>
          <p:cNvPr id="3" name="Content Placeholder 2"/>
          <p:cNvSpPr>
            <a:spLocks noGrp="1"/>
          </p:cNvSpPr>
          <p:nvPr>
            <p:ph idx="1"/>
          </p:nvPr>
        </p:nvSpPr>
        <p:spPr>
          <a:xfrm>
            <a:off x="685800" y="2133600"/>
            <a:ext cx="7772400" cy="3962400"/>
          </a:xfrm>
        </p:spPr>
        <p:txBody>
          <a:bodyPr/>
          <a:lstStyle/>
          <a:p>
            <a:pPr lvl="0">
              <a:spcBef>
                <a:spcPts val="0"/>
              </a:spcBef>
              <a:spcAft>
                <a:spcPts val="0"/>
              </a:spcAft>
            </a:pPr>
            <a:r>
              <a:rPr lang="en-US" sz="2800" dirty="0">
                <a:solidFill>
                  <a:schemeClr val="bg1"/>
                </a:solidFill>
              </a:rPr>
              <a:t>Small Classes (16 student Cap)</a:t>
            </a:r>
          </a:p>
          <a:p>
            <a:pPr lvl="0">
              <a:spcBef>
                <a:spcPts val="1600"/>
              </a:spcBef>
              <a:spcAft>
                <a:spcPts val="0"/>
              </a:spcAft>
            </a:pPr>
            <a:r>
              <a:rPr lang="en-US" sz="2800" dirty="0">
                <a:solidFill>
                  <a:schemeClr val="bg1"/>
                </a:solidFill>
              </a:rPr>
              <a:t>Interdisciplinary</a:t>
            </a:r>
          </a:p>
          <a:p>
            <a:pPr lvl="0">
              <a:spcBef>
                <a:spcPts val="1600"/>
              </a:spcBef>
              <a:spcAft>
                <a:spcPts val="0"/>
              </a:spcAft>
            </a:pPr>
            <a:r>
              <a:rPr lang="en-US" sz="2800" dirty="0">
                <a:solidFill>
                  <a:schemeClr val="bg1"/>
                </a:solidFill>
              </a:rPr>
              <a:t>Reading Based</a:t>
            </a:r>
          </a:p>
          <a:p>
            <a:pPr lvl="0">
              <a:spcBef>
                <a:spcPts val="1600"/>
              </a:spcBef>
              <a:spcAft>
                <a:spcPts val="0"/>
              </a:spcAft>
            </a:pPr>
            <a:r>
              <a:rPr lang="en-US" sz="2800" dirty="0">
                <a:solidFill>
                  <a:schemeClr val="bg1"/>
                </a:solidFill>
              </a:rPr>
              <a:t>	Anchor Text</a:t>
            </a:r>
          </a:p>
          <a:p>
            <a:pPr lvl="0">
              <a:spcBef>
                <a:spcPts val="1600"/>
              </a:spcBef>
              <a:spcAft>
                <a:spcPts val="0"/>
              </a:spcAft>
            </a:pPr>
            <a:r>
              <a:rPr lang="en-US" sz="2800" dirty="0">
                <a:solidFill>
                  <a:schemeClr val="bg1"/>
                </a:solidFill>
              </a:rPr>
              <a:t>	Supplemental Texts</a:t>
            </a:r>
          </a:p>
          <a:p>
            <a:pPr lvl="0">
              <a:spcBef>
                <a:spcPts val="1600"/>
              </a:spcBef>
              <a:spcAft>
                <a:spcPts val="0"/>
              </a:spcAft>
            </a:pPr>
            <a:r>
              <a:rPr lang="en-US" sz="2800" dirty="0">
                <a:solidFill>
                  <a:schemeClr val="bg1"/>
                </a:solidFill>
              </a:rPr>
              <a:t>Tenured/Tenure-Track/Lecturer/Staff Experts</a:t>
            </a:r>
          </a:p>
        </p:txBody>
      </p:sp>
    </p:spTree>
    <p:extLst>
      <p:ext uri="{BB962C8B-B14F-4D97-AF65-F5344CB8AC3E}">
        <p14:creationId xmlns:p14="http://schemas.microsoft.com/office/powerpoint/2010/main" val="2752742460"/>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52"/>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52"/>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12185</TotalTime>
  <Words>348</Words>
  <Application>Microsoft Office PowerPoint</Application>
  <PresentationFormat>On-screen Show (4:3)</PresentationFormat>
  <Paragraphs>58</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MS PGothic</vt:lpstr>
      <vt:lpstr>MS PGothic</vt:lpstr>
      <vt:lpstr>Arial</vt:lpstr>
      <vt:lpstr>Calibri</vt:lpstr>
      <vt:lpstr>Helvetica</vt:lpstr>
      <vt:lpstr>Helvetica Neue</vt:lpstr>
      <vt:lpstr>Blank Presentation</vt:lpstr>
      <vt:lpstr>PowerPoint Presentation</vt:lpstr>
      <vt:lpstr>Piloting Kean’s New General Education Foundation Course</vt:lpstr>
      <vt:lpstr>What this Session Will Cover </vt:lpstr>
      <vt:lpstr>Objectives of ID 1500</vt:lpstr>
      <vt:lpstr>First Year Experience Courses</vt:lpstr>
      <vt:lpstr>Goals of First Year Seminar</vt:lpstr>
      <vt:lpstr>Timeline and Key Dates</vt:lpstr>
      <vt:lpstr>PowerPoint Presentation</vt:lpstr>
      <vt:lpstr>Course Design</vt:lpstr>
      <vt:lpstr>Expectations for Faculty</vt:lpstr>
      <vt:lpstr>Proposal Components</vt:lpstr>
      <vt:lpstr>Review Committee</vt:lpstr>
      <vt:lpstr>Submission Portal</vt:lpstr>
      <vt:lpstr>PowerPoint Presentation</vt:lpstr>
    </vt:vector>
  </TitlesOfParts>
  <Company>Ann Lyle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Lyle</dc:creator>
  <cp:lastModifiedBy>Jacklyn Ley</cp:lastModifiedBy>
  <cp:revision>52</cp:revision>
  <dcterms:created xsi:type="dcterms:W3CDTF">2010-11-10T20:50:08Z</dcterms:created>
  <dcterms:modified xsi:type="dcterms:W3CDTF">2022-05-12T15:30:54Z</dcterms:modified>
</cp:coreProperties>
</file>