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84" r:id="rId3"/>
    <p:sldId id="283" r:id="rId4"/>
    <p:sldId id="288" r:id="rId5"/>
    <p:sldId id="286" r:id="rId6"/>
    <p:sldId id="258" r:id="rId7"/>
    <p:sldId id="265" r:id="rId8"/>
    <p:sldId id="280" r:id="rId9"/>
    <p:sldId id="282" r:id="rId10"/>
    <p:sldId id="257" r:id="rId11"/>
    <p:sldId id="259" r:id="rId12"/>
    <p:sldId id="260" r:id="rId13"/>
    <p:sldId id="264" r:id="rId14"/>
  </p:sldIdLst>
  <p:sldSz cx="9753600" cy="7315200"/>
  <p:notesSz cx="6858000" cy="9144000"/>
  <p:embeddedFontLst>
    <p:embeddedFont>
      <p:font typeface="Barlow Bold" panose="00000800000000000000" pitchFamily="2" charset="0"/>
      <p:regular r:id="rId16"/>
      <p:bold r:id="rId17"/>
    </p:embeddedFont>
    <p:embeddedFont>
      <p:font typeface="Barlow Condensed" panose="00000506000000000000" pitchFamily="2" charset="0"/>
      <p:regular r:id="rId18"/>
      <p:bold r:id="rId19"/>
      <p:italic r:id="rId20"/>
      <p:boldItalic r:id="rId21"/>
    </p:embeddedFont>
    <p:embeddedFont>
      <p:font typeface="Big Shoulders Display Bold" panose="020B0604020202020204" charset="0"/>
      <p:regular r:id="rId22"/>
    </p:embeddedFont>
    <p:embeddedFont>
      <p:font typeface="Canva Sans" panose="020B0604020202020204" charset="0"/>
      <p:regular r:id="rId23"/>
    </p:embeddedFont>
    <p:embeddedFont>
      <p:font typeface="Canva Sans Bold" panose="020B0604020202020204" charset="0"/>
      <p:regular r:id="rId24"/>
    </p:embeddedFont>
    <p:embeddedFont>
      <p:font typeface="Fredoka" panose="020B0604020202020204" charset="0"/>
      <p:regular r:id="rId25"/>
    </p:embeddedFont>
    <p:embeddedFont>
      <p:font typeface="Inter" panose="020B0604020202020204" charset="0"/>
      <p:regular r:id="rId26"/>
    </p:embeddedFont>
    <p:embeddedFont>
      <p:font typeface="Inter Bold" panose="020B0604020202020204" charset="0"/>
      <p:regular r:id="rId27"/>
    </p:embeddedFont>
    <p:embeddedFont>
      <p:font typeface="Open Sans" panose="020B0606030504020204" pitchFamily="34" charset="0"/>
      <p:regular r:id="rId28"/>
      <p:bold r:id="rId29"/>
      <p:italic r:id="rId30"/>
      <p:boldItalic r:id="rId31"/>
    </p:embeddedFont>
    <p:embeddedFont>
      <p:font typeface="Open Sans Bold" panose="020B0806030504020204" pitchFamily="34" charset="0"/>
      <p:regular r:id="rId32"/>
      <p:bold r:id="rId33"/>
    </p:embeddedFont>
    <p:embeddedFont>
      <p:font typeface="Open Sans Light" panose="020B0306030504020204" pitchFamily="34"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16C528-21C5-6CC7-3093-1D13E3E8E19B}" v="37" dt="2025-10-02T18:21:47.743"/>
    <p1510:client id="{5E56A928-A1BB-A377-BC09-17B9741984E3}" v="87" dt="2025-10-02T17:00:12.512"/>
    <p1510:client id="{6B27B2FD-EF69-FE86-1F9F-47217973BD71}" v="108" dt="2025-10-03T13:44:33.355"/>
    <p1510:client id="{D2796463-5380-350F-8B7E-F195EEE31C02}" v="169" dt="2025-10-01T21:16:57.8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ableStyles" Target="tableStyles.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82E0F-0250-4087-A78F-8207DD9A5565}" type="datetimeFigureOut">
              <a:t>10/3/2025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0E6FC-3A4F-4451-B368-E49F20B71C6A}" type="slidenum">
              <a:t>‹#›</a:t>
            </a:fld>
            <a:endParaRPr lang="en-US"/>
          </a:p>
        </p:txBody>
      </p:sp>
    </p:spTree>
    <p:extLst>
      <p:ext uri="{BB962C8B-B14F-4D97-AF65-F5344CB8AC3E}">
        <p14:creationId xmlns:p14="http://schemas.microsoft.com/office/powerpoint/2010/main" val="56942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Rachel: Thank you to Craig and all Senators for the opportunity to welcome everyone to today's Open Hearings.  I am Rachel Evans, Chair of the Dept. of Theatre and before I begin, I would be remiss if I didn't remind you that our Theatre season opens on October 10th with Dominque Morisseau's play about the race riots in Detroit in 1967.  Free tickets are available to all employees for Thursday, October 16's 5:30pm performance in partnership with Kean's Wellness at Work program.  And come early to view our Theatre Design exhibit, curated by Professors </a:t>
            </a:r>
            <a:r>
              <a:rPr lang="en-US" dirty="0" err="1">
                <a:ea typeface="Calibri"/>
                <a:cs typeface="Calibri"/>
              </a:rPr>
              <a:t>david</a:t>
            </a:r>
            <a:r>
              <a:rPr lang="en-US" dirty="0">
                <a:ea typeface="Calibri"/>
                <a:cs typeface="Calibri"/>
              </a:rPr>
              <a:t> Barber and Karen Hart, in Vaughn Eame's James Howe Gallery.  But today I appear before you in my capacity as chair of the GE Task Force.</a:t>
            </a:r>
          </a:p>
        </p:txBody>
      </p:sp>
      <p:sp>
        <p:nvSpPr>
          <p:cNvPr id="4" name="Slide Number Placeholder 3"/>
          <p:cNvSpPr>
            <a:spLocks noGrp="1"/>
          </p:cNvSpPr>
          <p:nvPr>
            <p:ph type="sldNum" sz="quarter" idx="5"/>
          </p:nvPr>
        </p:nvSpPr>
        <p:spPr/>
        <p:txBody>
          <a:bodyPr/>
          <a:lstStyle/>
          <a:p>
            <a:fld id="{C910E6FC-3A4F-4451-B368-E49F20B71C6A}" type="slidenum">
              <a:t>1</a:t>
            </a:fld>
            <a:endParaRPr lang="en-US"/>
          </a:p>
        </p:txBody>
      </p:sp>
    </p:spTree>
    <p:extLst>
      <p:ext uri="{BB962C8B-B14F-4D97-AF65-F5344CB8AC3E}">
        <p14:creationId xmlns:p14="http://schemas.microsoft.com/office/powerpoint/2010/main" val="3452397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Bridie:  Also included in the PLO-based Cougar Core would be increased attention to High-Impact Practices, giving all Cougars equitable access to research-based interventions that would aid student learning.</a:t>
            </a:r>
          </a:p>
        </p:txBody>
      </p:sp>
      <p:sp>
        <p:nvSpPr>
          <p:cNvPr id="4" name="Slide Number Placeholder 3"/>
          <p:cNvSpPr>
            <a:spLocks noGrp="1"/>
          </p:cNvSpPr>
          <p:nvPr>
            <p:ph type="sldNum" sz="quarter" idx="5"/>
          </p:nvPr>
        </p:nvSpPr>
        <p:spPr/>
        <p:txBody>
          <a:bodyPr/>
          <a:lstStyle/>
          <a:p>
            <a:fld id="{C910E6FC-3A4F-4451-B368-E49F20B71C6A}" type="slidenum">
              <a:t>13</a:t>
            </a:fld>
            <a:endParaRPr lang="en-US"/>
          </a:p>
        </p:txBody>
      </p:sp>
    </p:spTree>
    <p:extLst>
      <p:ext uri="{BB962C8B-B14F-4D97-AF65-F5344CB8AC3E}">
        <p14:creationId xmlns:p14="http://schemas.microsoft.com/office/powerpoint/2010/main" val="1011765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Rachel: When preparing for today's presentation, the Provost requested that I create a slide with the names of all the participants who have contributed to the process to revise the GE Program since the Task Force was formed in May 2022.  Dr. Birdsell:  I tried.  But as I started to design a slide, I realized that there are literally hundreds of people who have had a hand in this process—from those who travelled to Kean Skylands for a January 2023 retreat, to the Task Force members who met in the CTL to strategize for early "Bread Givers" and train iterations of the redesign—from the committee members who reviewed the Considerations document last Spring, to the hundreds of students and faculty who are part of this Fall's pilot.  There are too many to name, and I wouldn't want to leave anyone out as the contributors continue to grow.  Just this week Bridie and I met with a team of COE folx, received emails from the COMM department, and worked with Brid and Abby, Jonathan and Joy to lay the groundwork for the curricular work yet to come.  It has taken the whole village to get to this point.  So where are we?  Bridie and I are going to give as brief an overview as possible.</a:t>
            </a:r>
          </a:p>
        </p:txBody>
      </p:sp>
      <p:sp>
        <p:nvSpPr>
          <p:cNvPr id="4" name="Slide Number Placeholder 3"/>
          <p:cNvSpPr>
            <a:spLocks noGrp="1"/>
          </p:cNvSpPr>
          <p:nvPr>
            <p:ph type="sldNum" sz="quarter" idx="5"/>
          </p:nvPr>
        </p:nvSpPr>
        <p:spPr/>
        <p:txBody>
          <a:bodyPr/>
          <a:lstStyle/>
          <a:p>
            <a:fld id="{C910E6FC-3A4F-4451-B368-E49F20B71C6A}" type="slidenum">
              <a:t>2</a:t>
            </a:fld>
            <a:endParaRPr lang="en-US"/>
          </a:p>
        </p:txBody>
      </p:sp>
    </p:spTree>
    <p:extLst>
      <p:ext uri="{BB962C8B-B14F-4D97-AF65-F5344CB8AC3E}">
        <p14:creationId xmlns:p14="http://schemas.microsoft.com/office/powerpoint/2010/main" val="3536006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Bridie</a:t>
            </a:r>
          </a:p>
        </p:txBody>
      </p:sp>
      <p:sp>
        <p:nvSpPr>
          <p:cNvPr id="4" name="Slide Number Placeholder 3"/>
          <p:cNvSpPr>
            <a:spLocks noGrp="1"/>
          </p:cNvSpPr>
          <p:nvPr>
            <p:ph type="sldNum" sz="quarter" idx="5"/>
          </p:nvPr>
        </p:nvSpPr>
        <p:spPr/>
        <p:txBody>
          <a:bodyPr/>
          <a:lstStyle/>
          <a:p>
            <a:fld id="{C910E6FC-3A4F-4451-B368-E49F20B71C6A}" type="slidenum">
              <a:t>3</a:t>
            </a:fld>
            <a:endParaRPr lang="en-US"/>
          </a:p>
        </p:txBody>
      </p:sp>
    </p:spTree>
    <p:extLst>
      <p:ext uri="{BB962C8B-B14F-4D97-AF65-F5344CB8AC3E}">
        <p14:creationId xmlns:p14="http://schemas.microsoft.com/office/powerpoint/2010/main" val="285188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ea typeface="Calibri"/>
                <a:cs typeface="Calibri"/>
              </a:rPr>
              <a:t>Bridie</a:t>
            </a:r>
          </a:p>
        </p:txBody>
      </p:sp>
      <p:sp>
        <p:nvSpPr>
          <p:cNvPr id="4" name="Slide Number Placeholder 3"/>
          <p:cNvSpPr>
            <a:spLocks noGrp="1"/>
          </p:cNvSpPr>
          <p:nvPr>
            <p:ph type="sldNum" sz="quarter" idx="5"/>
          </p:nvPr>
        </p:nvSpPr>
        <p:spPr/>
        <p:txBody>
          <a:bodyPr/>
          <a:lstStyle/>
          <a:p>
            <a:fld id="{C910E6FC-3A4F-4451-B368-E49F20B71C6A}" type="slidenum">
              <a:t>4</a:t>
            </a:fld>
            <a:endParaRPr lang="en-US"/>
          </a:p>
        </p:txBody>
      </p:sp>
    </p:spTree>
    <p:extLst>
      <p:ext uri="{BB962C8B-B14F-4D97-AF65-F5344CB8AC3E}">
        <p14:creationId xmlns:p14="http://schemas.microsoft.com/office/powerpoint/2010/main" val="1544472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ea typeface="Calibri"/>
                <a:cs typeface="Calibri"/>
              </a:rPr>
              <a:t>Bridie</a:t>
            </a:r>
          </a:p>
        </p:txBody>
      </p:sp>
      <p:sp>
        <p:nvSpPr>
          <p:cNvPr id="4" name="Slide Number Placeholder 3"/>
          <p:cNvSpPr>
            <a:spLocks noGrp="1"/>
          </p:cNvSpPr>
          <p:nvPr>
            <p:ph type="sldNum" sz="quarter" idx="5"/>
          </p:nvPr>
        </p:nvSpPr>
        <p:spPr/>
        <p:txBody>
          <a:bodyPr/>
          <a:lstStyle/>
          <a:p>
            <a:fld id="{C910E6FC-3A4F-4451-B368-E49F20B71C6A}" type="slidenum">
              <a:t>5</a:t>
            </a:fld>
            <a:endParaRPr lang="en-US"/>
          </a:p>
        </p:txBody>
      </p:sp>
    </p:spTree>
    <p:extLst>
      <p:ext uri="{BB962C8B-B14F-4D97-AF65-F5344CB8AC3E}">
        <p14:creationId xmlns:p14="http://schemas.microsoft.com/office/powerpoint/2010/main" val="2851888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Rachel: In response to feedback received in Spring 2025, the Task Force's Cougar Core is now </a:t>
            </a:r>
            <a:r>
              <a:rPr lang="en-US" dirty="0">
                <a:ea typeface="Calibri"/>
                <a:cs typeface="Calibri"/>
              </a:rPr>
              <a:t>proposed to be 31 – 32 credits for all students—BA and BS alike.  Its 10 PLOs are organized into three course categories: Essential Learning, Core Competencies, and the Passion Project.  In semester 1, students would participate in learning communities created by paired courses, uniting a cohort of students with 2 faculty members who are working together to deliver a thematic-based inclusive and experiential curriculum.  It is hoped that the theme and explorations in the learning communities would inspire the students to design their Passion Project, or some other approved college-based research endeavor, during Year 2.  In the meantime, students will have the freedom to take the rest of their Cougar Core requirements as best suits their degree aspirations, knowing that once they've satisfied a PLO requirement, they can change majors without needing to retake any GE courses, with exceptions being made for licensure and accreditation purposes.</a:t>
            </a:r>
            <a:endParaRPr lang="en-US" dirty="0"/>
          </a:p>
        </p:txBody>
      </p:sp>
      <p:sp>
        <p:nvSpPr>
          <p:cNvPr id="4" name="Slide Number Placeholder 3"/>
          <p:cNvSpPr>
            <a:spLocks noGrp="1"/>
          </p:cNvSpPr>
          <p:nvPr>
            <p:ph type="sldNum" sz="quarter" idx="5"/>
          </p:nvPr>
        </p:nvSpPr>
        <p:spPr/>
        <p:txBody>
          <a:bodyPr/>
          <a:lstStyle/>
          <a:p>
            <a:fld id="{C910E6FC-3A4F-4451-B368-E49F20B71C6A}" type="slidenum">
              <a:t>6</a:t>
            </a:fld>
            <a:endParaRPr lang="en-US"/>
          </a:p>
        </p:txBody>
      </p:sp>
    </p:spTree>
    <p:extLst>
      <p:ext uri="{BB962C8B-B14F-4D97-AF65-F5344CB8AC3E}">
        <p14:creationId xmlns:p14="http://schemas.microsoft.com/office/powerpoint/2010/main" val="2840216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Rachel: So we'd go from a menu of disconnected GE experiences to thematically-paired courses in Semester 1 to create program-wide learning communities centered around faculty-identified topics in a sustainable manner.  Data from the 2024 &amp; Spring 2025 pilots indicated that students appreciated sharing the immersive experience with their peers and their paired faculty, that they intended to stay at Kean, and that their sense of belonging might support commitment to their path to graduation.</a:t>
            </a:r>
          </a:p>
        </p:txBody>
      </p:sp>
      <p:sp>
        <p:nvSpPr>
          <p:cNvPr id="4" name="Slide Number Placeholder 3"/>
          <p:cNvSpPr>
            <a:spLocks noGrp="1"/>
          </p:cNvSpPr>
          <p:nvPr>
            <p:ph type="sldNum" sz="quarter" idx="5"/>
          </p:nvPr>
        </p:nvSpPr>
        <p:spPr/>
        <p:txBody>
          <a:bodyPr/>
          <a:lstStyle/>
          <a:p>
            <a:fld id="{C910E6FC-3A4F-4451-B368-E49F20B71C6A}" type="slidenum">
              <a:t>7</a:t>
            </a:fld>
            <a:endParaRPr lang="en-US"/>
          </a:p>
        </p:txBody>
      </p:sp>
    </p:spTree>
    <p:extLst>
      <p:ext uri="{BB962C8B-B14F-4D97-AF65-F5344CB8AC3E}">
        <p14:creationId xmlns:p14="http://schemas.microsoft.com/office/powerpoint/2010/main" val="2875405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Rachel:  And that's where we are.  It's been 220 days since the UPC sent its recommendations to the Task Force, and since then we've revised the Proposal to address their feedback, as well as that of the GE Committee, the Office of Accreditation &amp; Assessment, the University Curriculum Committee, and the Senate.  </a:t>
            </a:r>
          </a:p>
        </p:txBody>
      </p:sp>
      <p:sp>
        <p:nvSpPr>
          <p:cNvPr id="4" name="Slide Number Placeholder 3"/>
          <p:cNvSpPr>
            <a:spLocks noGrp="1"/>
          </p:cNvSpPr>
          <p:nvPr>
            <p:ph type="sldNum" sz="quarter" idx="5"/>
          </p:nvPr>
        </p:nvSpPr>
        <p:spPr/>
        <p:txBody>
          <a:bodyPr/>
          <a:lstStyle/>
          <a:p>
            <a:fld id="{C910E6FC-3A4F-4451-B368-E49F20B71C6A}" type="slidenum">
              <a:t>8</a:t>
            </a:fld>
            <a:endParaRPr lang="en-US"/>
          </a:p>
        </p:txBody>
      </p:sp>
    </p:spTree>
    <p:extLst>
      <p:ext uri="{BB962C8B-B14F-4D97-AF65-F5344CB8AC3E}">
        <p14:creationId xmlns:p14="http://schemas.microsoft.com/office/powerpoint/2010/main" val="422474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Rachel: </a:t>
            </a:r>
            <a:r>
              <a:rPr lang="en-US"/>
              <a:t>We look forward to these Open Hearings and the rest of the Approval Process.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910E6FC-3A4F-4451-B368-E49F20B71C6A}" type="slidenum">
              <a:t>9</a:t>
            </a:fld>
            <a:endParaRPr lang="en-US"/>
          </a:p>
        </p:txBody>
      </p:sp>
    </p:spTree>
    <p:extLst>
      <p:ext uri="{BB962C8B-B14F-4D97-AF65-F5344CB8AC3E}">
        <p14:creationId xmlns:p14="http://schemas.microsoft.com/office/powerpoint/2010/main" val="1161038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BEAFF"/>
        </a:solidFill>
        <a:effectLst/>
      </p:bgPr>
    </p:bg>
    <p:spTree>
      <p:nvGrpSpPr>
        <p:cNvPr id="1" name=""/>
        <p:cNvGrpSpPr/>
        <p:nvPr/>
      </p:nvGrpSpPr>
      <p:grpSpPr>
        <a:xfrm>
          <a:off x="0" y="0"/>
          <a:ext cx="0" cy="0"/>
          <a:chOff x="0" y="0"/>
          <a:chExt cx="0" cy="0"/>
        </a:xfrm>
      </p:grpSpPr>
      <p:sp>
        <p:nvSpPr>
          <p:cNvPr id="2" name="TextBox 2"/>
          <p:cNvSpPr txBox="1"/>
          <p:nvPr/>
        </p:nvSpPr>
        <p:spPr>
          <a:xfrm>
            <a:off x="1238755" y="143984"/>
            <a:ext cx="7274421" cy="7011022"/>
          </a:xfrm>
          <a:prstGeom prst="rect">
            <a:avLst/>
          </a:prstGeom>
        </p:spPr>
        <p:txBody>
          <a:bodyPr lIns="0" tIns="0" rIns="0" bIns="0" rtlCol="0" anchor="t">
            <a:spAutoFit/>
          </a:bodyPr>
          <a:lstStyle/>
          <a:p>
            <a:pPr algn="ctr">
              <a:lnSpc>
                <a:spcPts val="6300"/>
              </a:lnSpc>
            </a:pPr>
            <a:r>
              <a:rPr lang="en-US" sz="4500" b="1" dirty="0">
                <a:solidFill>
                  <a:srgbClr val="000000"/>
                </a:solidFill>
                <a:latin typeface="Canva Sans Bold"/>
                <a:ea typeface="Canva Sans Bold"/>
                <a:cs typeface="Canva Sans Bold"/>
                <a:sym typeface="Canva Sans Bold"/>
              </a:rPr>
              <a:t>Proposal to</a:t>
            </a:r>
          </a:p>
          <a:p>
            <a:pPr algn="ctr">
              <a:lnSpc>
                <a:spcPts val="6300"/>
              </a:lnSpc>
            </a:pPr>
            <a:r>
              <a:rPr lang="en-US" sz="4500" b="1" dirty="0">
                <a:solidFill>
                  <a:srgbClr val="000000"/>
                </a:solidFill>
                <a:latin typeface="Canva Sans Bold"/>
                <a:ea typeface="Canva Sans Bold"/>
                <a:cs typeface="Canva Sans Bold"/>
                <a:sym typeface="Canva Sans Bold"/>
              </a:rPr>
              <a:t>Revise General Education </a:t>
            </a:r>
            <a:endParaRPr lang="en-US" sz="4500" b="1" dirty="0">
              <a:solidFill>
                <a:srgbClr val="000000"/>
              </a:solidFill>
              <a:latin typeface="Canva Sans Bold"/>
              <a:ea typeface="Canva Sans Bold"/>
              <a:cs typeface="Canva Sans Bold"/>
            </a:endParaRPr>
          </a:p>
          <a:p>
            <a:pPr algn="ctr">
              <a:lnSpc>
                <a:spcPts val="6300"/>
              </a:lnSpc>
            </a:pPr>
            <a:r>
              <a:rPr lang="en-US" sz="4500" b="1" dirty="0">
                <a:solidFill>
                  <a:srgbClr val="000000"/>
                </a:solidFill>
                <a:latin typeface="Canva Sans Bold"/>
                <a:ea typeface="Canva Sans Bold"/>
                <a:cs typeface="Canva Sans Bold"/>
                <a:sym typeface="Canva Sans Bold"/>
              </a:rPr>
              <a:t>at Kean University</a:t>
            </a:r>
            <a:endParaRPr lang="en-US" sz="4500" b="1" dirty="0">
              <a:solidFill>
                <a:srgbClr val="000000"/>
              </a:solidFill>
              <a:latin typeface="Canva Sans Bold"/>
              <a:ea typeface="Canva Sans Bold"/>
              <a:cs typeface="Canva Sans Bold"/>
            </a:endParaRPr>
          </a:p>
          <a:p>
            <a:pPr algn="ctr">
              <a:lnSpc>
                <a:spcPts val="6300"/>
              </a:lnSpc>
            </a:pPr>
            <a:r>
              <a:rPr lang="en-US" sz="4500" b="1" dirty="0">
                <a:solidFill>
                  <a:srgbClr val="000000"/>
                </a:solidFill>
                <a:latin typeface="Canva Sans Bold"/>
                <a:ea typeface="Canva Sans Bold"/>
                <a:cs typeface="Canva Sans Bold"/>
              </a:rPr>
              <a:t>by the GE Task Force</a:t>
            </a:r>
          </a:p>
          <a:p>
            <a:pPr algn="ctr">
              <a:lnSpc>
                <a:spcPts val="6300"/>
              </a:lnSpc>
            </a:pPr>
            <a:endParaRPr lang="en-US" sz="4500" b="1" dirty="0">
              <a:solidFill>
                <a:srgbClr val="000000"/>
              </a:solidFill>
              <a:latin typeface="Canva Sans Bold"/>
              <a:ea typeface="Canva Sans Bold"/>
              <a:cs typeface="Canva Sans Bold"/>
            </a:endParaRPr>
          </a:p>
          <a:p>
            <a:pPr algn="ctr">
              <a:lnSpc>
                <a:spcPts val="6300"/>
              </a:lnSpc>
            </a:pPr>
            <a:r>
              <a:rPr lang="en-US" sz="4500" b="1" dirty="0">
                <a:solidFill>
                  <a:srgbClr val="000000"/>
                </a:solidFill>
                <a:latin typeface="Canva Sans Bold"/>
                <a:ea typeface="Canva Sans Bold"/>
                <a:cs typeface="Canva Sans Bold"/>
              </a:rPr>
              <a:t>University Senate </a:t>
            </a:r>
          </a:p>
          <a:p>
            <a:pPr algn="ctr">
              <a:lnSpc>
                <a:spcPts val="6300"/>
              </a:lnSpc>
            </a:pPr>
            <a:r>
              <a:rPr lang="en-US" sz="4500" b="1" dirty="0">
                <a:solidFill>
                  <a:srgbClr val="000000"/>
                </a:solidFill>
                <a:latin typeface="Canva Sans Bold"/>
                <a:ea typeface="Canva Sans Bold"/>
                <a:cs typeface="Canva Sans Bold"/>
              </a:rPr>
              <a:t>Open Hearings</a:t>
            </a:r>
            <a:endParaRPr lang="en-US"/>
          </a:p>
          <a:p>
            <a:pPr algn="ctr">
              <a:lnSpc>
                <a:spcPts val="3640"/>
              </a:lnSpc>
            </a:pPr>
            <a:r>
              <a:rPr lang="en-US" sz="2600" b="1" dirty="0">
                <a:solidFill>
                  <a:srgbClr val="000000"/>
                </a:solidFill>
                <a:latin typeface="Canva Sans Bold"/>
                <a:ea typeface="Canva Sans Bold"/>
                <a:cs typeface="Canva Sans Bold"/>
                <a:sym typeface="Canva Sans Bold"/>
              </a:rPr>
              <a:t>October 2, 2025</a:t>
            </a:r>
          </a:p>
          <a:p>
            <a:pPr algn="ctr">
              <a:lnSpc>
                <a:spcPts val="3640"/>
              </a:lnSpc>
            </a:pPr>
            <a:r>
              <a:rPr lang="en-US" sz="2600" b="1" dirty="0">
                <a:solidFill>
                  <a:srgbClr val="000000"/>
                </a:solidFill>
                <a:latin typeface="Canva Sans Bold"/>
                <a:ea typeface="Canva Sans Bold"/>
                <a:cs typeface="Canva Sans Bold"/>
              </a:rPr>
              <a:t>October 3, 2025</a:t>
            </a:r>
          </a:p>
          <a:p>
            <a:pPr algn="ctr">
              <a:lnSpc>
                <a:spcPts val="3640"/>
              </a:lnSpc>
            </a:pPr>
            <a:r>
              <a:rPr lang="en-US" sz="2600" b="1" dirty="0">
                <a:solidFill>
                  <a:srgbClr val="000000"/>
                </a:solidFill>
                <a:latin typeface="Canva Sans Bold"/>
                <a:ea typeface="Canva Sans Bold"/>
                <a:cs typeface="Canva Sans Bold"/>
              </a:rPr>
              <a:t>October 9,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BEAFF"/>
        </a:solidFill>
        <a:effectLst/>
      </p:bgPr>
    </p:bg>
    <p:spTree>
      <p:nvGrpSpPr>
        <p:cNvPr id="1" name=""/>
        <p:cNvGrpSpPr/>
        <p:nvPr/>
      </p:nvGrpSpPr>
      <p:grpSpPr>
        <a:xfrm>
          <a:off x="0" y="0"/>
          <a:ext cx="0" cy="0"/>
          <a:chOff x="0" y="0"/>
          <a:chExt cx="0" cy="0"/>
        </a:xfrm>
      </p:grpSpPr>
      <p:grpSp>
        <p:nvGrpSpPr>
          <p:cNvPr id="2" name="Group 2"/>
          <p:cNvGrpSpPr/>
          <p:nvPr/>
        </p:nvGrpSpPr>
        <p:grpSpPr>
          <a:xfrm>
            <a:off x="257568" y="785108"/>
            <a:ext cx="4627806" cy="6397371"/>
            <a:chOff x="0" y="0"/>
            <a:chExt cx="1881698" cy="2614442"/>
          </a:xfrm>
        </p:grpSpPr>
        <p:sp>
          <p:nvSpPr>
            <p:cNvPr id="3" name="Freeform 3"/>
            <p:cNvSpPr/>
            <p:nvPr/>
          </p:nvSpPr>
          <p:spPr>
            <a:xfrm>
              <a:off x="0" y="0"/>
              <a:ext cx="1881698" cy="2614442"/>
            </a:xfrm>
            <a:custGeom>
              <a:avLst/>
              <a:gdLst/>
              <a:ahLst/>
              <a:cxnLst/>
              <a:rect l="l" t="t" r="r" b="b"/>
              <a:pathLst>
                <a:path w="1881698" h="2614442">
                  <a:moveTo>
                    <a:pt x="24648" y="0"/>
                  </a:moveTo>
                  <a:lnTo>
                    <a:pt x="1857050" y="0"/>
                  </a:lnTo>
                  <a:cubicBezTo>
                    <a:pt x="1870663" y="0"/>
                    <a:pt x="1881698" y="11035"/>
                    <a:pt x="1881698" y="24648"/>
                  </a:cubicBezTo>
                  <a:lnTo>
                    <a:pt x="1881698" y="2589795"/>
                  </a:lnTo>
                  <a:cubicBezTo>
                    <a:pt x="1881698" y="2603407"/>
                    <a:pt x="1870663" y="2614442"/>
                    <a:pt x="1857050" y="2614442"/>
                  </a:cubicBezTo>
                  <a:lnTo>
                    <a:pt x="24648" y="2614442"/>
                  </a:lnTo>
                  <a:cubicBezTo>
                    <a:pt x="11035" y="2614442"/>
                    <a:pt x="0" y="2603407"/>
                    <a:pt x="0" y="2589795"/>
                  </a:cubicBezTo>
                  <a:lnTo>
                    <a:pt x="0" y="24648"/>
                  </a:lnTo>
                  <a:cubicBezTo>
                    <a:pt x="0" y="11035"/>
                    <a:pt x="11035" y="0"/>
                    <a:pt x="24648" y="0"/>
                  </a:cubicBezTo>
                  <a:close/>
                </a:path>
              </a:pathLst>
            </a:custGeom>
            <a:solidFill>
              <a:srgbClr val="FFFFFF"/>
            </a:solidFill>
          </p:spPr>
        </p:sp>
        <p:sp>
          <p:nvSpPr>
            <p:cNvPr id="4" name="TextBox 4"/>
            <p:cNvSpPr txBox="1"/>
            <p:nvPr/>
          </p:nvSpPr>
          <p:spPr>
            <a:xfrm>
              <a:off x="0" y="-28575"/>
              <a:ext cx="1881698" cy="2643017"/>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400530" y="938005"/>
            <a:ext cx="3612984" cy="625791"/>
            <a:chOff x="0" y="0"/>
            <a:chExt cx="1575014" cy="272802"/>
          </a:xfrm>
        </p:grpSpPr>
        <p:sp>
          <p:nvSpPr>
            <p:cNvPr id="6" name="Freeform 6"/>
            <p:cNvSpPr/>
            <p:nvPr/>
          </p:nvSpPr>
          <p:spPr>
            <a:xfrm>
              <a:off x="0" y="0"/>
              <a:ext cx="1575014" cy="272802"/>
            </a:xfrm>
            <a:custGeom>
              <a:avLst/>
              <a:gdLst/>
              <a:ahLst/>
              <a:cxnLst/>
              <a:rect l="l" t="t" r="r" b="b"/>
              <a:pathLst>
                <a:path w="1575014" h="272802">
                  <a:moveTo>
                    <a:pt x="21428" y="0"/>
                  </a:moveTo>
                  <a:lnTo>
                    <a:pt x="1553586" y="0"/>
                  </a:lnTo>
                  <a:cubicBezTo>
                    <a:pt x="1565420" y="0"/>
                    <a:pt x="1575014" y="9594"/>
                    <a:pt x="1575014" y="21428"/>
                  </a:cubicBezTo>
                  <a:lnTo>
                    <a:pt x="1575014" y="251374"/>
                  </a:lnTo>
                  <a:cubicBezTo>
                    <a:pt x="1575014" y="263208"/>
                    <a:pt x="1565420" y="272802"/>
                    <a:pt x="1553586" y="272802"/>
                  </a:cubicBezTo>
                  <a:lnTo>
                    <a:pt x="21428" y="272802"/>
                  </a:lnTo>
                  <a:cubicBezTo>
                    <a:pt x="9594" y="272802"/>
                    <a:pt x="0" y="263208"/>
                    <a:pt x="0" y="251374"/>
                  </a:cubicBezTo>
                  <a:lnTo>
                    <a:pt x="0" y="21428"/>
                  </a:lnTo>
                  <a:cubicBezTo>
                    <a:pt x="0" y="9594"/>
                    <a:pt x="9594" y="0"/>
                    <a:pt x="21428" y="0"/>
                  </a:cubicBezTo>
                  <a:close/>
                </a:path>
              </a:pathLst>
            </a:custGeom>
            <a:solidFill>
              <a:srgbClr val="021E45"/>
            </a:solidFill>
            <a:ln cap="sq">
              <a:noFill/>
              <a:prstDash val="solid"/>
              <a:miter/>
            </a:ln>
          </p:spPr>
        </p:sp>
        <p:sp>
          <p:nvSpPr>
            <p:cNvPr id="7" name="TextBox 7"/>
            <p:cNvSpPr txBox="1"/>
            <p:nvPr/>
          </p:nvSpPr>
          <p:spPr>
            <a:xfrm>
              <a:off x="0" y="-28575"/>
              <a:ext cx="1575014" cy="301377"/>
            </a:xfrm>
            <a:prstGeom prst="rect">
              <a:avLst/>
            </a:prstGeom>
          </p:spPr>
          <p:txBody>
            <a:bodyPr lIns="50800" tIns="50800" rIns="50800" bIns="50800" rtlCol="0" anchor="ctr"/>
            <a:lstStyle/>
            <a:p>
              <a:pPr algn="ctr">
                <a:lnSpc>
                  <a:spcPts val="2099"/>
                </a:lnSpc>
              </a:pPr>
              <a:endParaRPr/>
            </a:p>
          </p:txBody>
        </p:sp>
      </p:grpSp>
      <p:grpSp>
        <p:nvGrpSpPr>
          <p:cNvPr id="8" name="Group 8"/>
          <p:cNvGrpSpPr/>
          <p:nvPr/>
        </p:nvGrpSpPr>
        <p:grpSpPr>
          <a:xfrm>
            <a:off x="5234618" y="812799"/>
            <a:ext cx="4312449" cy="6408052"/>
            <a:chOff x="0" y="0"/>
            <a:chExt cx="1722298" cy="2559237"/>
          </a:xfrm>
        </p:grpSpPr>
        <p:sp>
          <p:nvSpPr>
            <p:cNvPr id="9" name="Freeform 9"/>
            <p:cNvSpPr/>
            <p:nvPr/>
          </p:nvSpPr>
          <p:spPr>
            <a:xfrm>
              <a:off x="0" y="0"/>
              <a:ext cx="1722299" cy="2559237"/>
            </a:xfrm>
            <a:custGeom>
              <a:avLst/>
              <a:gdLst/>
              <a:ahLst/>
              <a:cxnLst/>
              <a:rect l="l" t="t" r="r" b="b"/>
              <a:pathLst>
                <a:path w="1722299" h="2559237">
                  <a:moveTo>
                    <a:pt x="26929" y="0"/>
                  </a:moveTo>
                  <a:lnTo>
                    <a:pt x="1695370" y="0"/>
                  </a:lnTo>
                  <a:cubicBezTo>
                    <a:pt x="1702512" y="0"/>
                    <a:pt x="1709361" y="2837"/>
                    <a:pt x="1714411" y="7887"/>
                  </a:cubicBezTo>
                  <a:cubicBezTo>
                    <a:pt x="1719462" y="12937"/>
                    <a:pt x="1722299" y="19787"/>
                    <a:pt x="1722299" y="26929"/>
                  </a:cubicBezTo>
                  <a:lnTo>
                    <a:pt x="1722299" y="2532308"/>
                  </a:lnTo>
                  <a:cubicBezTo>
                    <a:pt x="1722299" y="2547181"/>
                    <a:pt x="1710242" y="2559237"/>
                    <a:pt x="1695370" y="2559237"/>
                  </a:cubicBezTo>
                  <a:lnTo>
                    <a:pt x="26929" y="2559237"/>
                  </a:lnTo>
                  <a:cubicBezTo>
                    <a:pt x="19787" y="2559237"/>
                    <a:pt x="12937" y="2556400"/>
                    <a:pt x="7887" y="2551350"/>
                  </a:cubicBezTo>
                  <a:cubicBezTo>
                    <a:pt x="2837" y="2546300"/>
                    <a:pt x="0" y="2539450"/>
                    <a:pt x="0" y="2532308"/>
                  </a:cubicBezTo>
                  <a:lnTo>
                    <a:pt x="0" y="26929"/>
                  </a:lnTo>
                  <a:cubicBezTo>
                    <a:pt x="0" y="19787"/>
                    <a:pt x="2837" y="12937"/>
                    <a:pt x="7887" y="7887"/>
                  </a:cubicBezTo>
                  <a:cubicBezTo>
                    <a:pt x="12937" y="2837"/>
                    <a:pt x="19787" y="0"/>
                    <a:pt x="26929" y="0"/>
                  </a:cubicBezTo>
                  <a:close/>
                </a:path>
              </a:pathLst>
            </a:custGeom>
            <a:solidFill>
              <a:srgbClr val="FFFFFF"/>
            </a:solidFill>
          </p:spPr>
        </p:sp>
        <p:sp>
          <p:nvSpPr>
            <p:cNvPr id="10" name="TextBox 10"/>
            <p:cNvSpPr txBox="1"/>
            <p:nvPr/>
          </p:nvSpPr>
          <p:spPr>
            <a:xfrm>
              <a:off x="0" y="-28575"/>
              <a:ext cx="1722298" cy="2587812"/>
            </a:xfrm>
            <a:prstGeom prst="rect">
              <a:avLst/>
            </a:prstGeom>
          </p:spPr>
          <p:txBody>
            <a:bodyPr lIns="50800" tIns="50800" rIns="50800" bIns="50800" rtlCol="0" anchor="ctr"/>
            <a:lstStyle/>
            <a:p>
              <a:pPr algn="ctr">
                <a:lnSpc>
                  <a:spcPts val="1960"/>
                </a:lnSpc>
                <a:spcBef>
                  <a:spcPct val="0"/>
                </a:spcBef>
              </a:pPr>
              <a:endParaRPr/>
            </a:p>
          </p:txBody>
        </p:sp>
      </p:grpSp>
      <p:grpSp>
        <p:nvGrpSpPr>
          <p:cNvPr id="11" name="Group 11"/>
          <p:cNvGrpSpPr/>
          <p:nvPr/>
        </p:nvGrpSpPr>
        <p:grpSpPr>
          <a:xfrm>
            <a:off x="5361850" y="905552"/>
            <a:ext cx="3612984" cy="620144"/>
            <a:chOff x="0" y="0"/>
            <a:chExt cx="1575014" cy="270340"/>
          </a:xfrm>
        </p:grpSpPr>
        <p:sp>
          <p:nvSpPr>
            <p:cNvPr id="12" name="Freeform 12"/>
            <p:cNvSpPr/>
            <p:nvPr/>
          </p:nvSpPr>
          <p:spPr>
            <a:xfrm>
              <a:off x="0" y="0"/>
              <a:ext cx="1575014" cy="270340"/>
            </a:xfrm>
            <a:custGeom>
              <a:avLst/>
              <a:gdLst/>
              <a:ahLst/>
              <a:cxnLst/>
              <a:rect l="l" t="t" r="r" b="b"/>
              <a:pathLst>
                <a:path w="1575014" h="270340">
                  <a:moveTo>
                    <a:pt x="21428" y="0"/>
                  </a:moveTo>
                  <a:lnTo>
                    <a:pt x="1553586" y="0"/>
                  </a:lnTo>
                  <a:cubicBezTo>
                    <a:pt x="1565420" y="0"/>
                    <a:pt x="1575014" y="9594"/>
                    <a:pt x="1575014" y="21428"/>
                  </a:cubicBezTo>
                  <a:lnTo>
                    <a:pt x="1575014" y="248912"/>
                  </a:lnTo>
                  <a:cubicBezTo>
                    <a:pt x="1575014" y="260747"/>
                    <a:pt x="1565420" y="270340"/>
                    <a:pt x="1553586" y="270340"/>
                  </a:cubicBezTo>
                  <a:lnTo>
                    <a:pt x="21428" y="270340"/>
                  </a:lnTo>
                  <a:cubicBezTo>
                    <a:pt x="9594" y="270340"/>
                    <a:pt x="0" y="260747"/>
                    <a:pt x="0" y="248912"/>
                  </a:cubicBezTo>
                  <a:lnTo>
                    <a:pt x="0" y="21428"/>
                  </a:lnTo>
                  <a:cubicBezTo>
                    <a:pt x="0" y="9594"/>
                    <a:pt x="9594" y="0"/>
                    <a:pt x="21428" y="0"/>
                  </a:cubicBezTo>
                  <a:close/>
                </a:path>
              </a:pathLst>
            </a:custGeom>
            <a:solidFill>
              <a:srgbClr val="021E45"/>
            </a:solidFill>
            <a:ln cap="sq">
              <a:noFill/>
              <a:prstDash val="solid"/>
              <a:miter/>
            </a:ln>
          </p:spPr>
        </p:sp>
        <p:sp>
          <p:nvSpPr>
            <p:cNvPr id="13" name="TextBox 13"/>
            <p:cNvSpPr txBox="1"/>
            <p:nvPr/>
          </p:nvSpPr>
          <p:spPr>
            <a:xfrm>
              <a:off x="0" y="-28575"/>
              <a:ext cx="1575014" cy="298915"/>
            </a:xfrm>
            <a:prstGeom prst="rect">
              <a:avLst/>
            </a:prstGeom>
          </p:spPr>
          <p:txBody>
            <a:bodyPr lIns="50800" tIns="50800" rIns="50800" bIns="50800" rtlCol="0" anchor="ctr"/>
            <a:lstStyle/>
            <a:p>
              <a:pPr algn="ctr">
                <a:lnSpc>
                  <a:spcPts val="2099"/>
                </a:lnSpc>
              </a:pPr>
              <a:endParaRPr/>
            </a:p>
          </p:txBody>
        </p:sp>
      </p:grpSp>
      <p:sp>
        <p:nvSpPr>
          <p:cNvPr id="14" name="TextBox 14"/>
          <p:cNvSpPr txBox="1"/>
          <p:nvPr/>
        </p:nvSpPr>
        <p:spPr>
          <a:xfrm>
            <a:off x="457291" y="1649521"/>
            <a:ext cx="3037217"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Transdisciplinarity</a:t>
            </a:r>
          </a:p>
        </p:txBody>
      </p:sp>
      <p:sp>
        <p:nvSpPr>
          <p:cNvPr id="15" name="TextBox 15"/>
          <p:cNvSpPr txBox="1"/>
          <p:nvPr/>
        </p:nvSpPr>
        <p:spPr>
          <a:xfrm>
            <a:off x="457291" y="2000743"/>
            <a:ext cx="3037217"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Critical Thinking</a:t>
            </a:r>
          </a:p>
        </p:txBody>
      </p:sp>
      <p:sp>
        <p:nvSpPr>
          <p:cNvPr id="16" name="TextBox 16"/>
          <p:cNvSpPr txBox="1"/>
          <p:nvPr/>
        </p:nvSpPr>
        <p:spPr>
          <a:xfrm>
            <a:off x="457291" y="2389141"/>
            <a:ext cx="3037217"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Quantitative Literacy</a:t>
            </a:r>
          </a:p>
        </p:txBody>
      </p:sp>
      <p:sp>
        <p:nvSpPr>
          <p:cNvPr id="17" name="TextBox 17"/>
          <p:cNvSpPr txBox="1"/>
          <p:nvPr/>
        </p:nvSpPr>
        <p:spPr>
          <a:xfrm>
            <a:off x="457291" y="2765061"/>
            <a:ext cx="3672205" cy="880745"/>
          </a:xfrm>
          <a:prstGeom prst="rect">
            <a:avLst/>
          </a:prstGeom>
        </p:spPr>
        <p:txBody>
          <a:bodyPr lIns="0" tIns="0" rIns="0" bIns="0" rtlCol="0" anchor="t">
            <a:spAutoFit/>
          </a:bodyPr>
          <a:lstStyle/>
          <a:p>
            <a:pPr algn="l">
              <a:lnSpc>
                <a:spcPts val="2380"/>
              </a:lnSpc>
            </a:pPr>
            <a:r>
              <a:rPr lang="en-US" sz="1700">
                <a:solidFill>
                  <a:srgbClr val="545454"/>
                </a:solidFill>
                <a:latin typeface="Inter"/>
                <a:ea typeface="Inter"/>
                <a:cs typeface="Inter"/>
                <a:sym typeface="Inter"/>
              </a:rPr>
              <a:t>Communication Literacies: </a:t>
            </a:r>
          </a:p>
          <a:p>
            <a:pPr algn="l">
              <a:lnSpc>
                <a:spcPts val="2380"/>
              </a:lnSpc>
            </a:pPr>
            <a:r>
              <a:rPr lang="en-US" sz="1700">
                <a:solidFill>
                  <a:srgbClr val="545454"/>
                </a:solidFill>
                <a:latin typeface="Inter"/>
                <a:ea typeface="Inter"/>
                <a:cs typeface="Inter"/>
                <a:sym typeface="Inter"/>
              </a:rPr>
              <a:t>Written and Speech Communication</a:t>
            </a:r>
          </a:p>
          <a:p>
            <a:pPr algn="l">
              <a:lnSpc>
                <a:spcPts val="2380"/>
              </a:lnSpc>
              <a:spcBef>
                <a:spcPct val="0"/>
              </a:spcBef>
            </a:pPr>
            <a:endParaRPr lang="en-US" sz="1700">
              <a:solidFill>
                <a:srgbClr val="545454"/>
              </a:solidFill>
              <a:latin typeface="Inter"/>
              <a:ea typeface="Inter"/>
              <a:cs typeface="Inter"/>
              <a:sym typeface="Inter"/>
            </a:endParaRPr>
          </a:p>
        </p:txBody>
      </p:sp>
      <p:sp>
        <p:nvSpPr>
          <p:cNvPr id="18" name="TextBox 18"/>
          <p:cNvSpPr txBox="1"/>
          <p:nvPr/>
        </p:nvSpPr>
        <p:spPr>
          <a:xfrm>
            <a:off x="407853" y="4885452"/>
            <a:ext cx="3645943"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Information &amp; Technology Literacy</a:t>
            </a:r>
          </a:p>
        </p:txBody>
      </p:sp>
      <p:sp>
        <p:nvSpPr>
          <p:cNvPr id="19" name="AutoShape 19"/>
          <p:cNvSpPr/>
          <p:nvPr/>
        </p:nvSpPr>
        <p:spPr>
          <a:xfrm flipV="1">
            <a:off x="2878671" y="1820971"/>
            <a:ext cx="2322058" cy="0"/>
          </a:xfrm>
          <a:prstGeom prst="line">
            <a:avLst/>
          </a:prstGeom>
          <a:ln w="38100" cap="flat">
            <a:solidFill>
              <a:srgbClr val="000000"/>
            </a:solidFill>
            <a:prstDash val="solid"/>
            <a:headEnd type="none" w="sm" len="sm"/>
            <a:tailEnd type="arrow" w="med" len="sm"/>
          </a:ln>
        </p:spPr>
      </p:sp>
      <p:sp>
        <p:nvSpPr>
          <p:cNvPr id="20" name="AutoShape 20"/>
          <p:cNvSpPr/>
          <p:nvPr/>
        </p:nvSpPr>
        <p:spPr>
          <a:xfrm flipV="1">
            <a:off x="2878304" y="2175434"/>
            <a:ext cx="2322058" cy="0"/>
          </a:xfrm>
          <a:prstGeom prst="line">
            <a:avLst/>
          </a:prstGeom>
          <a:ln w="38100" cap="flat">
            <a:solidFill>
              <a:srgbClr val="000000"/>
            </a:solidFill>
            <a:prstDash val="solid"/>
            <a:headEnd type="none" w="sm" len="sm"/>
            <a:tailEnd type="arrow" w="med" len="sm"/>
          </a:ln>
        </p:spPr>
      </p:sp>
      <p:sp>
        <p:nvSpPr>
          <p:cNvPr id="21" name="AutoShape 21"/>
          <p:cNvSpPr/>
          <p:nvPr/>
        </p:nvSpPr>
        <p:spPr>
          <a:xfrm>
            <a:off x="3778226" y="2934289"/>
            <a:ext cx="1422080" cy="4253"/>
          </a:xfrm>
          <a:prstGeom prst="line">
            <a:avLst/>
          </a:prstGeom>
          <a:ln w="38100" cap="flat">
            <a:solidFill>
              <a:srgbClr val="000000"/>
            </a:solidFill>
            <a:prstDash val="solid"/>
            <a:headEnd type="none" w="sm" len="sm"/>
            <a:tailEnd type="arrow" w="med" len="sm"/>
          </a:ln>
        </p:spPr>
      </p:sp>
      <p:sp>
        <p:nvSpPr>
          <p:cNvPr id="22" name="TextBox 22"/>
          <p:cNvSpPr txBox="1"/>
          <p:nvPr/>
        </p:nvSpPr>
        <p:spPr>
          <a:xfrm>
            <a:off x="400530" y="4500007"/>
            <a:ext cx="3541655"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Active Citizenship</a:t>
            </a:r>
          </a:p>
        </p:txBody>
      </p:sp>
      <p:sp>
        <p:nvSpPr>
          <p:cNvPr id="23" name="AutoShape 23"/>
          <p:cNvSpPr/>
          <p:nvPr/>
        </p:nvSpPr>
        <p:spPr>
          <a:xfrm>
            <a:off x="4086815" y="3781916"/>
            <a:ext cx="1086322" cy="3463"/>
          </a:xfrm>
          <a:prstGeom prst="line">
            <a:avLst/>
          </a:prstGeom>
          <a:ln w="38100" cap="flat">
            <a:solidFill>
              <a:srgbClr val="000000"/>
            </a:solidFill>
            <a:prstDash val="solid"/>
            <a:headEnd type="none" w="sm" len="sm"/>
            <a:tailEnd type="arrow" w="med" len="sm"/>
          </a:ln>
        </p:spPr>
      </p:sp>
      <p:sp>
        <p:nvSpPr>
          <p:cNvPr id="24" name="TextBox 24"/>
          <p:cNvSpPr txBox="1"/>
          <p:nvPr/>
        </p:nvSpPr>
        <p:spPr>
          <a:xfrm>
            <a:off x="400530" y="4000262"/>
            <a:ext cx="3612984"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Diversity</a:t>
            </a:r>
          </a:p>
        </p:txBody>
      </p:sp>
      <p:sp>
        <p:nvSpPr>
          <p:cNvPr id="25" name="AutoShape 25"/>
          <p:cNvSpPr/>
          <p:nvPr/>
        </p:nvSpPr>
        <p:spPr>
          <a:xfrm>
            <a:off x="2371727" y="4183458"/>
            <a:ext cx="2828810" cy="28593"/>
          </a:xfrm>
          <a:prstGeom prst="line">
            <a:avLst/>
          </a:prstGeom>
          <a:ln w="38100" cap="flat">
            <a:solidFill>
              <a:srgbClr val="000000"/>
            </a:solidFill>
            <a:prstDash val="solid"/>
            <a:headEnd type="none" w="sm" len="sm"/>
            <a:tailEnd type="arrow" w="med" len="sm"/>
          </a:ln>
        </p:spPr>
      </p:sp>
      <p:sp>
        <p:nvSpPr>
          <p:cNvPr id="26" name="AutoShape 26"/>
          <p:cNvSpPr/>
          <p:nvPr/>
        </p:nvSpPr>
        <p:spPr>
          <a:xfrm flipV="1">
            <a:off x="2887168" y="2553289"/>
            <a:ext cx="2322058" cy="0"/>
          </a:xfrm>
          <a:prstGeom prst="line">
            <a:avLst/>
          </a:prstGeom>
          <a:ln w="38100" cap="flat">
            <a:solidFill>
              <a:srgbClr val="000000"/>
            </a:solidFill>
            <a:prstDash val="solid"/>
            <a:headEnd type="none" w="sm" len="sm"/>
            <a:tailEnd type="arrow" w="med" len="sm"/>
          </a:ln>
        </p:spPr>
      </p:sp>
      <p:sp>
        <p:nvSpPr>
          <p:cNvPr id="27" name="Freeform 27"/>
          <p:cNvSpPr/>
          <p:nvPr/>
        </p:nvSpPr>
        <p:spPr>
          <a:xfrm>
            <a:off x="4955679" y="4664154"/>
            <a:ext cx="274070" cy="279146"/>
          </a:xfrm>
          <a:custGeom>
            <a:avLst/>
            <a:gdLst/>
            <a:ahLst/>
            <a:cxnLst/>
            <a:rect l="l" t="t" r="r" b="b"/>
            <a:pathLst>
              <a:path w="274070" h="279146">
                <a:moveTo>
                  <a:pt x="0" y="0"/>
                </a:moveTo>
                <a:lnTo>
                  <a:pt x="274070" y="0"/>
                </a:lnTo>
                <a:lnTo>
                  <a:pt x="274070" y="279146"/>
                </a:lnTo>
                <a:lnTo>
                  <a:pt x="0" y="2791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TextBox 28"/>
          <p:cNvSpPr txBox="1"/>
          <p:nvPr/>
        </p:nvSpPr>
        <p:spPr>
          <a:xfrm>
            <a:off x="457291" y="990153"/>
            <a:ext cx="3429645" cy="464345"/>
          </a:xfrm>
          <a:prstGeom prst="rect">
            <a:avLst/>
          </a:prstGeom>
        </p:spPr>
        <p:txBody>
          <a:bodyPr lIns="0" tIns="0" rIns="0" bIns="0" rtlCol="0" anchor="t">
            <a:spAutoFit/>
          </a:bodyPr>
          <a:lstStyle/>
          <a:p>
            <a:pPr algn="just">
              <a:lnSpc>
                <a:spcPts val="3806"/>
              </a:lnSpc>
              <a:spcBef>
                <a:spcPct val="0"/>
              </a:spcBef>
            </a:pPr>
            <a:r>
              <a:rPr lang="en-US" sz="2718">
                <a:solidFill>
                  <a:srgbClr val="FFFFFF"/>
                </a:solidFill>
                <a:latin typeface="Fredoka"/>
                <a:ea typeface="Fredoka"/>
                <a:cs typeface="Fredoka"/>
                <a:sym typeface="Fredoka"/>
              </a:rPr>
              <a:t>Existing GE SLOs</a:t>
            </a:r>
          </a:p>
        </p:txBody>
      </p:sp>
      <p:sp>
        <p:nvSpPr>
          <p:cNvPr id="29" name="TextBox 29"/>
          <p:cNvSpPr txBox="1"/>
          <p:nvPr/>
        </p:nvSpPr>
        <p:spPr>
          <a:xfrm>
            <a:off x="5262676" y="972970"/>
            <a:ext cx="3521186" cy="464345"/>
          </a:xfrm>
          <a:prstGeom prst="rect">
            <a:avLst/>
          </a:prstGeom>
        </p:spPr>
        <p:txBody>
          <a:bodyPr lIns="0" tIns="0" rIns="0" bIns="0" rtlCol="0" anchor="t">
            <a:spAutoFit/>
          </a:bodyPr>
          <a:lstStyle/>
          <a:p>
            <a:pPr algn="ctr">
              <a:lnSpc>
                <a:spcPts val="3806"/>
              </a:lnSpc>
              <a:spcBef>
                <a:spcPct val="0"/>
              </a:spcBef>
            </a:pPr>
            <a:r>
              <a:rPr lang="en-US" sz="2718">
                <a:solidFill>
                  <a:srgbClr val="FFFFFF"/>
                </a:solidFill>
                <a:latin typeface="Fredoka"/>
                <a:ea typeface="Fredoka"/>
                <a:cs typeface="Fredoka"/>
                <a:sym typeface="Fredoka"/>
              </a:rPr>
              <a:t>Proposed GE PLOs</a:t>
            </a:r>
          </a:p>
        </p:txBody>
      </p:sp>
      <p:sp>
        <p:nvSpPr>
          <p:cNvPr id="30" name="TextBox 30"/>
          <p:cNvSpPr txBox="1"/>
          <p:nvPr/>
        </p:nvSpPr>
        <p:spPr>
          <a:xfrm>
            <a:off x="5374622" y="1649521"/>
            <a:ext cx="3027849"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Integrated Learning</a:t>
            </a:r>
          </a:p>
        </p:txBody>
      </p:sp>
      <p:sp>
        <p:nvSpPr>
          <p:cNvPr id="31" name="TextBox 31"/>
          <p:cNvSpPr txBox="1"/>
          <p:nvPr/>
        </p:nvSpPr>
        <p:spPr>
          <a:xfrm>
            <a:off x="5336498" y="2037639"/>
            <a:ext cx="3027849"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Critical &amp; Creative Thinking</a:t>
            </a:r>
          </a:p>
        </p:txBody>
      </p:sp>
      <p:sp>
        <p:nvSpPr>
          <p:cNvPr id="32" name="TextBox 32"/>
          <p:cNvSpPr txBox="1"/>
          <p:nvPr/>
        </p:nvSpPr>
        <p:spPr>
          <a:xfrm>
            <a:off x="5374622" y="2418321"/>
            <a:ext cx="3859850"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Quantitative &amp; Scientific Reasoning</a:t>
            </a:r>
          </a:p>
        </p:txBody>
      </p:sp>
      <p:sp>
        <p:nvSpPr>
          <p:cNvPr id="33" name="TextBox 33"/>
          <p:cNvSpPr txBox="1"/>
          <p:nvPr/>
        </p:nvSpPr>
        <p:spPr>
          <a:xfrm>
            <a:off x="5374622" y="2799004"/>
            <a:ext cx="3027849"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Written Communication</a:t>
            </a:r>
          </a:p>
        </p:txBody>
      </p:sp>
      <p:sp>
        <p:nvSpPr>
          <p:cNvPr id="34" name="TextBox 34"/>
          <p:cNvSpPr txBox="1"/>
          <p:nvPr/>
        </p:nvSpPr>
        <p:spPr>
          <a:xfrm>
            <a:off x="5361850" y="3213024"/>
            <a:ext cx="3027849"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Speech Communication</a:t>
            </a:r>
          </a:p>
        </p:txBody>
      </p:sp>
      <p:sp>
        <p:nvSpPr>
          <p:cNvPr id="35" name="TextBox 35"/>
          <p:cNvSpPr txBox="1"/>
          <p:nvPr/>
        </p:nvSpPr>
        <p:spPr>
          <a:xfrm>
            <a:off x="904968" y="-57150"/>
            <a:ext cx="7908745" cy="869949"/>
          </a:xfrm>
          <a:prstGeom prst="rect">
            <a:avLst/>
          </a:prstGeom>
        </p:spPr>
        <p:txBody>
          <a:bodyPr lIns="0" tIns="0" rIns="0" bIns="0" rtlCol="0" anchor="t">
            <a:spAutoFit/>
          </a:bodyPr>
          <a:lstStyle/>
          <a:p>
            <a:pPr algn="ctr">
              <a:lnSpc>
                <a:spcPts val="3500"/>
              </a:lnSpc>
            </a:pPr>
            <a:r>
              <a:rPr lang="en-US" sz="2500">
                <a:solidFill>
                  <a:srgbClr val="301906"/>
                </a:solidFill>
                <a:latin typeface="Fredoka"/>
                <a:ea typeface="Fredoka"/>
                <a:cs typeface="Fredoka"/>
                <a:sym typeface="Fredoka"/>
              </a:rPr>
              <a:t>Realignment of existing GE SLOs </a:t>
            </a:r>
          </a:p>
          <a:p>
            <a:pPr algn="ctr">
              <a:lnSpc>
                <a:spcPts val="3500"/>
              </a:lnSpc>
              <a:spcBef>
                <a:spcPct val="0"/>
              </a:spcBef>
            </a:pPr>
            <a:r>
              <a:rPr lang="en-US" sz="2500">
                <a:solidFill>
                  <a:srgbClr val="301906"/>
                </a:solidFill>
                <a:latin typeface="Fredoka"/>
                <a:ea typeface="Fredoka"/>
                <a:cs typeface="Fredoka"/>
                <a:sym typeface="Fredoka"/>
              </a:rPr>
              <a:t>with proposed GE PLOs</a:t>
            </a:r>
          </a:p>
        </p:txBody>
      </p:sp>
      <p:sp>
        <p:nvSpPr>
          <p:cNvPr id="36" name="TextBox 36"/>
          <p:cNvSpPr txBox="1"/>
          <p:nvPr/>
        </p:nvSpPr>
        <p:spPr>
          <a:xfrm>
            <a:off x="5292140" y="5608716"/>
            <a:ext cx="4087932"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Critical Reading</a:t>
            </a:r>
          </a:p>
        </p:txBody>
      </p:sp>
      <p:sp>
        <p:nvSpPr>
          <p:cNvPr id="37" name="TextBox 37"/>
          <p:cNvSpPr txBox="1"/>
          <p:nvPr/>
        </p:nvSpPr>
        <p:spPr>
          <a:xfrm>
            <a:off x="440812" y="3548142"/>
            <a:ext cx="3612984"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Ethical Judgement &amp; Integrity</a:t>
            </a:r>
          </a:p>
        </p:txBody>
      </p:sp>
      <p:sp>
        <p:nvSpPr>
          <p:cNvPr id="38" name="TextBox 38"/>
          <p:cNvSpPr txBox="1"/>
          <p:nvPr/>
        </p:nvSpPr>
        <p:spPr>
          <a:xfrm>
            <a:off x="5336498" y="3619500"/>
            <a:ext cx="4087932"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Ethical Reasoning</a:t>
            </a:r>
          </a:p>
        </p:txBody>
      </p:sp>
      <p:sp>
        <p:nvSpPr>
          <p:cNvPr id="39" name="TextBox 39"/>
          <p:cNvSpPr txBox="1"/>
          <p:nvPr/>
        </p:nvSpPr>
        <p:spPr>
          <a:xfrm>
            <a:off x="5292140" y="4066051"/>
            <a:ext cx="4210432"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Intercultural Knowledge &amp; Understanding  </a:t>
            </a:r>
          </a:p>
        </p:txBody>
      </p:sp>
      <p:sp>
        <p:nvSpPr>
          <p:cNvPr id="40" name="TextBox 40"/>
          <p:cNvSpPr txBox="1"/>
          <p:nvPr/>
        </p:nvSpPr>
        <p:spPr>
          <a:xfrm>
            <a:off x="5292140" y="4653105"/>
            <a:ext cx="4210432"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Wellness</a:t>
            </a:r>
          </a:p>
        </p:txBody>
      </p:sp>
      <p:sp>
        <p:nvSpPr>
          <p:cNvPr id="41" name="Freeform 41"/>
          <p:cNvSpPr/>
          <p:nvPr/>
        </p:nvSpPr>
        <p:spPr>
          <a:xfrm>
            <a:off x="4962614" y="5175647"/>
            <a:ext cx="260200" cy="265019"/>
          </a:xfrm>
          <a:custGeom>
            <a:avLst/>
            <a:gdLst/>
            <a:ahLst/>
            <a:cxnLst/>
            <a:rect l="l" t="t" r="r" b="b"/>
            <a:pathLst>
              <a:path w="260200" h="265019">
                <a:moveTo>
                  <a:pt x="0" y="0"/>
                </a:moveTo>
                <a:lnTo>
                  <a:pt x="260200" y="0"/>
                </a:lnTo>
                <a:lnTo>
                  <a:pt x="260200" y="265018"/>
                </a:lnTo>
                <a:lnTo>
                  <a:pt x="0" y="2650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2" name="TextBox 42"/>
          <p:cNvSpPr txBox="1"/>
          <p:nvPr/>
        </p:nvSpPr>
        <p:spPr>
          <a:xfrm>
            <a:off x="5275248" y="5137547"/>
            <a:ext cx="4210432" cy="290195"/>
          </a:xfrm>
          <a:prstGeom prst="rect">
            <a:avLst/>
          </a:prstGeom>
        </p:spPr>
        <p:txBody>
          <a:bodyPr lIns="0" tIns="0" rIns="0" bIns="0" rtlCol="0" anchor="t">
            <a:spAutoFit/>
          </a:bodyPr>
          <a:lstStyle/>
          <a:p>
            <a:pPr algn="l">
              <a:lnSpc>
                <a:spcPts val="2380"/>
              </a:lnSpc>
              <a:spcBef>
                <a:spcPct val="0"/>
              </a:spcBef>
            </a:pPr>
            <a:r>
              <a:rPr lang="en-US" sz="1700">
                <a:solidFill>
                  <a:srgbClr val="545454"/>
                </a:solidFill>
                <a:latin typeface="Inter"/>
                <a:ea typeface="Inter"/>
                <a:cs typeface="Inter"/>
                <a:sym typeface="Inter"/>
              </a:rPr>
              <a:t>Inquiry &amp; Analysis</a:t>
            </a:r>
          </a:p>
        </p:txBody>
      </p:sp>
      <p:sp>
        <p:nvSpPr>
          <p:cNvPr id="43" name="Freeform 43"/>
          <p:cNvSpPr/>
          <p:nvPr/>
        </p:nvSpPr>
        <p:spPr>
          <a:xfrm>
            <a:off x="4962614" y="5669265"/>
            <a:ext cx="260200" cy="265019"/>
          </a:xfrm>
          <a:custGeom>
            <a:avLst/>
            <a:gdLst/>
            <a:ahLst/>
            <a:cxnLst/>
            <a:rect l="l" t="t" r="r" b="b"/>
            <a:pathLst>
              <a:path w="260200" h="265019">
                <a:moveTo>
                  <a:pt x="0" y="0"/>
                </a:moveTo>
                <a:lnTo>
                  <a:pt x="260200" y="0"/>
                </a:lnTo>
                <a:lnTo>
                  <a:pt x="260200" y="265019"/>
                </a:lnTo>
                <a:lnTo>
                  <a:pt x="0" y="2650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4" name="TextBox 44"/>
          <p:cNvSpPr txBox="1"/>
          <p:nvPr/>
        </p:nvSpPr>
        <p:spPr>
          <a:xfrm>
            <a:off x="5346132" y="6746636"/>
            <a:ext cx="4102447" cy="381635"/>
          </a:xfrm>
          <a:prstGeom prst="rect">
            <a:avLst/>
          </a:prstGeom>
        </p:spPr>
        <p:txBody>
          <a:bodyPr lIns="0" tIns="0" rIns="0" bIns="0" rtlCol="0" anchor="t">
            <a:spAutoFit/>
          </a:bodyPr>
          <a:lstStyle/>
          <a:p>
            <a:pPr algn="ctr">
              <a:lnSpc>
                <a:spcPts val="1540"/>
              </a:lnSpc>
            </a:pPr>
            <a:r>
              <a:rPr lang="en-US" sz="1100">
                <a:solidFill>
                  <a:srgbClr val="000000"/>
                </a:solidFill>
                <a:latin typeface="Inter"/>
                <a:ea typeface="Inter"/>
                <a:cs typeface="Inter"/>
                <a:sym typeface="Inter"/>
              </a:rPr>
              <a:t>Information &amp; Technology Literacy, Including ethical use of AI, </a:t>
            </a:r>
          </a:p>
          <a:p>
            <a:pPr algn="ctr">
              <a:lnSpc>
                <a:spcPts val="1540"/>
              </a:lnSpc>
              <a:spcBef>
                <a:spcPct val="0"/>
              </a:spcBef>
            </a:pPr>
            <a:r>
              <a:rPr lang="en-US" sz="1100">
                <a:solidFill>
                  <a:srgbClr val="000000"/>
                </a:solidFill>
                <a:latin typeface="Inter"/>
                <a:ea typeface="Inter"/>
                <a:cs typeface="Inter"/>
                <a:sym typeface="Inter"/>
              </a:rPr>
              <a:t>will be embedded in multiple PLOs &amp; major-facing courses.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455332698"/>
              </p:ext>
            </p:extLst>
          </p:nvPr>
        </p:nvGraphicFramePr>
        <p:xfrm>
          <a:off x="735242" y="753856"/>
          <a:ext cx="8826292" cy="6466887"/>
        </p:xfrm>
        <a:graphic>
          <a:graphicData uri="http://schemas.openxmlformats.org/drawingml/2006/table">
            <a:tbl>
              <a:tblPr/>
              <a:tblGrid>
                <a:gridCol w="2117855">
                  <a:extLst>
                    <a:ext uri="{9D8B030D-6E8A-4147-A177-3AD203B41FA5}">
                      <a16:colId xmlns:a16="http://schemas.microsoft.com/office/drawing/2014/main" val="20000"/>
                    </a:ext>
                  </a:extLst>
                </a:gridCol>
                <a:gridCol w="3692045">
                  <a:extLst>
                    <a:ext uri="{9D8B030D-6E8A-4147-A177-3AD203B41FA5}">
                      <a16:colId xmlns:a16="http://schemas.microsoft.com/office/drawing/2014/main" val="20001"/>
                    </a:ext>
                  </a:extLst>
                </a:gridCol>
                <a:gridCol w="3016392">
                  <a:extLst>
                    <a:ext uri="{9D8B030D-6E8A-4147-A177-3AD203B41FA5}">
                      <a16:colId xmlns:a16="http://schemas.microsoft.com/office/drawing/2014/main" val="20002"/>
                    </a:ext>
                  </a:extLst>
                </a:gridCol>
              </a:tblGrid>
              <a:tr h="741065">
                <a:tc>
                  <a:txBody>
                    <a:bodyPr/>
                    <a:lstStyle/>
                    <a:p>
                      <a:pPr algn="ctr">
                        <a:lnSpc>
                          <a:spcPts val="3219"/>
                        </a:lnSpc>
                        <a:defRPr/>
                      </a:pPr>
                      <a:r>
                        <a:rPr lang="en-US" sz="2250" b="1" dirty="0">
                          <a:solidFill>
                            <a:srgbClr val="FFFFFF"/>
                          </a:solidFill>
                          <a:latin typeface="Big Shoulders Display Bold"/>
                          <a:ea typeface="Big Shoulders Display Bold"/>
                          <a:cs typeface="Big Shoulders Display Bold"/>
                          <a:sym typeface="Big Shoulders Display Bold"/>
                        </a:rPr>
                        <a:t>Semester</a:t>
                      </a:r>
                      <a:endParaRPr lang="en-US" sz="2250" dirty="0"/>
                    </a:p>
                  </a:txBody>
                  <a:tcPr marL="123825" marR="123825" marT="123825" marB="1238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1E45"/>
                    </a:solidFill>
                  </a:tcPr>
                </a:tc>
                <a:tc>
                  <a:txBody>
                    <a:bodyPr/>
                    <a:lstStyle/>
                    <a:p>
                      <a:pPr algn="ctr">
                        <a:lnSpc>
                          <a:spcPts val="3219"/>
                        </a:lnSpc>
                        <a:defRPr/>
                      </a:pPr>
                      <a:r>
                        <a:rPr lang="en-US" sz="2250" b="1" dirty="0">
                          <a:solidFill>
                            <a:srgbClr val="FFFFFF"/>
                          </a:solidFill>
                          <a:latin typeface="Big Shoulders Display Bold"/>
                          <a:ea typeface="Big Shoulders Display Bold"/>
                          <a:cs typeface="Big Shoulders Display Bold"/>
                          <a:sym typeface="Big Shoulders Display Bold"/>
                        </a:rPr>
                        <a:t>GE Requirements</a:t>
                      </a:r>
                      <a:endParaRPr lang="en-US" sz="2250" dirty="0"/>
                    </a:p>
                  </a:txBody>
                  <a:tcPr marL="123825" marR="123825" marT="123825" marB="1238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1E45"/>
                    </a:solidFill>
                  </a:tcPr>
                </a:tc>
                <a:tc>
                  <a:txBody>
                    <a:bodyPr/>
                    <a:lstStyle/>
                    <a:p>
                      <a:pPr algn="ctr">
                        <a:lnSpc>
                          <a:spcPts val="3219"/>
                        </a:lnSpc>
                        <a:defRPr/>
                      </a:pPr>
                      <a:r>
                        <a:rPr lang="en-US" sz="2250" b="1" dirty="0">
                          <a:solidFill>
                            <a:srgbClr val="FFFFFF"/>
                          </a:solidFill>
                          <a:latin typeface="Big Shoulders Display Bold"/>
                          <a:ea typeface="Big Shoulders Display Bold"/>
                          <a:cs typeface="Big Shoulders Display Bold"/>
                          <a:sym typeface="Big Shoulders Display Bold"/>
                        </a:rPr>
                        <a:t>Additional Courses</a:t>
                      </a:r>
                      <a:endParaRPr lang="en-US" sz="2250" dirty="0"/>
                    </a:p>
                  </a:txBody>
                  <a:tcPr marL="123825" marR="123825" marT="123825" marB="1238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1E45"/>
                    </a:solidFill>
                  </a:tcPr>
                </a:tc>
                <a:extLst>
                  <a:ext uri="{0D108BD9-81ED-4DB2-BD59-A6C34878D82A}">
                    <a16:rowId xmlns:a16="http://schemas.microsoft.com/office/drawing/2014/main" val="10000"/>
                  </a:ext>
                </a:extLst>
              </a:tr>
              <a:tr h="1589977">
                <a:tc>
                  <a:txBody>
                    <a:bodyPr/>
                    <a:lstStyle/>
                    <a:p>
                      <a:pPr algn="ctr">
                        <a:lnSpc>
                          <a:spcPts val="1819"/>
                        </a:lnSpc>
                        <a:defRPr/>
                      </a:pPr>
                      <a:r>
                        <a:rPr lang="en-US" sz="1250" b="1" dirty="0">
                          <a:solidFill>
                            <a:srgbClr val="000000"/>
                          </a:solidFill>
                          <a:latin typeface="Barlow Bold"/>
                          <a:ea typeface="Barlow Bold"/>
                          <a:cs typeface="Barlow Bold"/>
                          <a:sym typeface="Barlow Bold"/>
                        </a:rPr>
                        <a:t>Semester 1</a:t>
                      </a:r>
                      <a:endParaRPr lang="en-US" sz="1250" dirty="0"/>
                    </a:p>
                  </a:txBody>
                  <a:tcPr marL="123825" marR="123825" marT="123825" marB="1238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AFF"/>
                    </a:solidFill>
                  </a:tcPr>
                </a:tc>
                <a:tc>
                  <a:txBody>
                    <a:bodyPr/>
                    <a:lstStyle/>
                    <a:p>
                      <a:pPr algn="ctr">
                        <a:lnSpc>
                          <a:spcPts val="1540"/>
                        </a:lnSpc>
                        <a:defRPr/>
                      </a:pPr>
                      <a:r>
                        <a:rPr lang="en-US" sz="1100" u="sng" dirty="0">
                          <a:solidFill>
                            <a:srgbClr val="000000"/>
                          </a:solidFill>
                          <a:latin typeface="Barlow Condensed"/>
                          <a:ea typeface="Barlow Condensed"/>
                          <a:cs typeface="Barlow Condensed"/>
                          <a:sym typeface="Barlow Condensed"/>
                        </a:rPr>
                        <a:t>Academic Skills (1cr)</a:t>
                      </a:r>
                      <a:endParaRPr lang="en-US" sz="1100" dirty="0"/>
                    </a:p>
                    <a:p>
                      <a:pPr algn="ctr">
                        <a:lnSpc>
                          <a:spcPts val="1540"/>
                        </a:lnSpc>
                      </a:pPr>
                      <a:r>
                        <a:rPr lang="en-US" sz="1100" u="sng" dirty="0">
                          <a:solidFill>
                            <a:srgbClr val="000000"/>
                          </a:solidFill>
                          <a:latin typeface="Barlow Condensed"/>
                          <a:ea typeface="Barlow Condensed"/>
                          <a:cs typeface="Barlow Condensed"/>
                          <a:sym typeface="Barlow Condensed"/>
                        </a:rPr>
                        <a:t>Two Courses Linked Thematically in a Learning Community</a:t>
                      </a:r>
                    </a:p>
                    <a:p>
                      <a:pPr algn="ctr">
                        <a:lnSpc>
                          <a:spcPts val="1540"/>
                        </a:lnSpc>
                      </a:pPr>
                      <a:r>
                        <a:rPr lang="en-US" sz="1100" u="sng" dirty="0">
                          <a:solidFill>
                            <a:srgbClr val="000000"/>
                          </a:solidFill>
                          <a:latin typeface="Barlow Condensed"/>
                          <a:ea typeface="Barlow Condensed"/>
                          <a:cs typeface="Barlow Condensed"/>
                          <a:sym typeface="Barlow Condensed"/>
                        </a:rPr>
                        <a:t>(6-7cr)</a:t>
                      </a:r>
                    </a:p>
                    <a:p>
                      <a:pPr algn="ctr">
                        <a:lnSpc>
                          <a:spcPts val="1540"/>
                        </a:lnSpc>
                      </a:pPr>
                      <a:r>
                        <a:rPr lang="en-US" sz="1100" dirty="0">
                          <a:solidFill>
                            <a:srgbClr val="000000"/>
                          </a:solidFill>
                          <a:latin typeface="Barlow Condensed"/>
                          <a:ea typeface="Barlow Condensed"/>
                          <a:cs typeface="Barlow Condensed"/>
                          <a:sym typeface="Barlow Condensed"/>
                        </a:rPr>
                        <a:t>Essential Learning Course (3cr) + Essential Learning Course (3-4cr)</a:t>
                      </a:r>
                    </a:p>
                    <a:p>
                      <a:pPr algn="ctr">
                        <a:lnSpc>
                          <a:spcPts val="1540"/>
                        </a:lnSpc>
                      </a:pPr>
                      <a:r>
                        <a:rPr lang="en-US" sz="1100" dirty="0">
                          <a:solidFill>
                            <a:srgbClr val="000000"/>
                          </a:solidFill>
                          <a:latin typeface="Barlow Condensed"/>
                          <a:ea typeface="Barlow Condensed"/>
                          <a:cs typeface="Barlow Condensed"/>
                          <a:sym typeface="Barlow Condensed"/>
                        </a:rPr>
                        <a:t>OR</a:t>
                      </a:r>
                    </a:p>
                    <a:p>
                      <a:pPr algn="ctr">
                        <a:lnSpc>
                          <a:spcPts val="1540"/>
                        </a:lnSpc>
                      </a:pPr>
                      <a:r>
                        <a:rPr lang="en-US" sz="1100" dirty="0">
                          <a:solidFill>
                            <a:srgbClr val="000000"/>
                          </a:solidFill>
                          <a:latin typeface="Barlow Condensed"/>
                          <a:ea typeface="Barlow Condensed"/>
                          <a:cs typeface="Barlow Condensed"/>
                          <a:sym typeface="Barlow Condensed"/>
                        </a:rPr>
                        <a:t>Essential Learning Course  (3-4cr) + Core Competency Course (3cr)</a:t>
                      </a:r>
                    </a:p>
                  </a:txBody>
                  <a:tcPr marL="123825" marR="123825" marT="123825" marB="1238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AFF"/>
                    </a:solidFill>
                  </a:tcPr>
                </a:tc>
                <a:tc>
                  <a:txBody>
                    <a:bodyPr/>
                    <a:lstStyle/>
                    <a:p>
                      <a:pPr algn="l">
                        <a:lnSpc>
                          <a:spcPts val="1959"/>
                        </a:lnSpc>
                        <a:defRPr/>
                      </a:pPr>
                      <a:r>
                        <a:rPr lang="en-US" sz="1350" dirty="0">
                          <a:solidFill>
                            <a:srgbClr val="000000"/>
                          </a:solidFill>
                          <a:latin typeface="Barlow Condensed"/>
                          <a:ea typeface="Barlow Condensed"/>
                          <a:cs typeface="Barlow Condensed"/>
                          <a:sym typeface="Barlow Condensed"/>
                        </a:rPr>
                        <a:t>Combination of:</a:t>
                      </a:r>
                      <a:endParaRPr lang="en-US" sz="1350" dirty="0"/>
                    </a:p>
                    <a:p>
                      <a:pPr marL="301625" lvl="1" indent="-150495" algn="l">
                        <a:lnSpc>
                          <a:spcPts val="1959"/>
                        </a:lnSpc>
                        <a:buFont typeface="Arial"/>
                        <a:buChar char="•"/>
                      </a:pPr>
                      <a:r>
                        <a:rPr lang="en-US" sz="1350" dirty="0">
                          <a:solidFill>
                            <a:srgbClr val="000000"/>
                          </a:solidFill>
                          <a:latin typeface="Barlow Condensed"/>
                          <a:ea typeface="Barlow Condensed"/>
                          <a:cs typeface="Barlow Condensed"/>
                          <a:sym typeface="Barlow Condensed"/>
                        </a:rPr>
                        <a:t>Essential Learning Courses</a:t>
                      </a:r>
                    </a:p>
                    <a:p>
                      <a:pPr marL="301625" lvl="1" indent="-150495" algn="l">
                        <a:lnSpc>
                          <a:spcPts val="1959"/>
                        </a:lnSpc>
                        <a:buFont typeface="Arial"/>
                        <a:buChar char="•"/>
                      </a:pPr>
                      <a:r>
                        <a:rPr lang="en-US" sz="1350" dirty="0">
                          <a:solidFill>
                            <a:srgbClr val="000000"/>
                          </a:solidFill>
                          <a:latin typeface="Barlow Condensed"/>
                          <a:ea typeface="Barlow Condensed"/>
                          <a:cs typeface="Barlow Condensed"/>
                          <a:sym typeface="Barlow Condensed"/>
                        </a:rPr>
                        <a:t>Core Competency Courses</a:t>
                      </a:r>
                    </a:p>
                    <a:p>
                      <a:pPr marL="301625" lvl="1" indent="-150495" algn="l">
                        <a:lnSpc>
                          <a:spcPts val="1959"/>
                        </a:lnSpc>
                        <a:buFont typeface="Arial"/>
                        <a:buChar char="•"/>
                      </a:pPr>
                      <a:r>
                        <a:rPr lang="en-US" sz="1350" dirty="0">
                          <a:solidFill>
                            <a:srgbClr val="000000"/>
                          </a:solidFill>
                          <a:latin typeface="Barlow Condensed"/>
                          <a:ea typeface="Barlow Condensed"/>
                          <a:cs typeface="Barlow Condensed"/>
                          <a:sym typeface="Barlow Condensed"/>
                        </a:rPr>
                        <a:t>Major-Facing Courses</a:t>
                      </a:r>
                    </a:p>
                  </a:txBody>
                  <a:tcPr marL="123825" marR="123825" marT="123825" marB="1238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AFF"/>
                    </a:solidFill>
                  </a:tcPr>
                </a:tc>
                <a:extLst>
                  <a:ext uri="{0D108BD9-81ED-4DB2-BD59-A6C34878D82A}">
                    <a16:rowId xmlns:a16="http://schemas.microsoft.com/office/drawing/2014/main" val="10001"/>
                  </a:ext>
                </a:extLst>
              </a:tr>
              <a:tr h="1243483">
                <a:tc>
                  <a:txBody>
                    <a:bodyPr/>
                    <a:lstStyle/>
                    <a:p>
                      <a:pPr algn="ctr">
                        <a:lnSpc>
                          <a:spcPts val="1819"/>
                        </a:lnSpc>
                        <a:defRPr/>
                      </a:pPr>
                      <a:r>
                        <a:rPr lang="en-US" sz="1250" b="1" dirty="0">
                          <a:solidFill>
                            <a:srgbClr val="000000"/>
                          </a:solidFill>
                          <a:latin typeface="Barlow Bold"/>
                          <a:ea typeface="Barlow Bold"/>
                          <a:cs typeface="Barlow Bold"/>
                          <a:sym typeface="Barlow Bold"/>
                        </a:rPr>
                        <a:t>Semester 2</a:t>
                      </a:r>
                      <a:endParaRPr lang="en-US" sz="1250" dirty="0"/>
                    </a:p>
                  </a:txBody>
                  <a:tcPr marL="123825" marR="123825" marT="123825" marB="1238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AFF"/>
                    </a:solidFill>
                  </a:tcPr>
                </a:tc>
                <a:tc>
                  <a:txBody>
                    <a:bodyPr/>
                    <a:lstStyle/>
                    <a:p>
                      <a:pPr algn="ctr">
                        <a:lnSpc>
                          <a:spcPts val="1819"/>
                        </a:lnSpc>
                        <a:defRPr/>
                      </a:pPr>
                      <a:r>
                        <a:rPr lang="en-US" sz="1250" dirty="0">
                          <a:solidFill>
                            <a:srgbClr val="000000"/>
                          </a:solidFill>
                          <a:latin typeface="Barlow Condensed"/>
                          <a:ea typeface="Barlow Condensed"/>
                          <a:cs typeface="Barlow Condensed"/>
                          <a:sym typeface="Barlow Condensed"/>
                        </a:rPr>
                        <a:t>Writing-Emphasis Course from Core Competency Courses (3cr)</a:t>
                      </a:r>
                      <a:endParaRPr lang="en-US" sz="1250" dirty="0"/>
                    </a:p>
                  </a:txBody>
                  <a:tcPr marL="123825" marR="123825" marT="123825" marB="1238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AFF"/>
                    </a:solidFill>
                  </a:tcPr>
                </a:tc>
                <a:tc>
                  <a:txBody>
                    <a:bodyPr/>
                    <a:lstStyle/>
                    <a:p>
                      <a:pPr algn="l">
                        <a:lnSpc>
                          <a:spcPts val="1959"/>
                        </a:lnSpc>
                        <a:defRPr/>
                      </a:pPr>
                      <a:r>
                        <a:rPr lang="en-US" sz="1350" dirty="0">
                          <a:solidFill>
                            <a:srgbClr val="000000"/>
                          </a:solidFill>
                          <a:latin typeface="Barlow Condensed"/>
                          <a:ea typeface="Barlow Condensed"/>
                          <a:cs typeface="Barlow Condensed"/>
                          <a:sym typeface="Barlow Condensed"/>
                        </a:rPr>
                        <a:t>Combination of:</a:t>
                      </a:r>
                      <a:endParaRPr lang="en-US" sz="1350" dirty="0"/>
                    </a:p>
                    <a:p>
                      <a:pPr marL="301625" lvl="1" indent="-150495" algn="l">
                        <a:lnSpc>
                          <a:spcPts val="1959"/>
                        </a:lnSpc>
                        <a:buFont typeface="Arial"/>
                        <a:buChar char="•"/>
                      </a:pPr>
                      <a:r>
                        <a:rPr lang="en-US" sz="1350" dirty="0">
                          <a:solidFill>
                            <a:srgbClr val="000000"/>
                          </a:solidFill>
                          <a:latin typeface="Barlow Condensed"/>
                          <a:ea typeface="Barlow Condensed"/>
                          <a:cs typeface="Barlow Condensed"/>
                          <a:sym typeface="Barlow Condensed"/>
                        </a:rPr>
                        <a:t>Essential Learning Courses</a:t>
                      </a:r>
                    </a:p>
                    <a:p>
                      <a:pPr marL="301625" lvl="1" indent="-150495" algn="l">
                        <a:lnSpc>
                          <a:spcPts val="1959"/>
                        </a:lnSpc>
                        <a:buFont typeface="Arial"/>
                        <a:buChar char="•"/>
                      </a:pPr>
                      <a:r>
                        <a:rPr lang="en-US" sz="1350" dirty="0">
                          <a:solidFill>
                            <a:srgbClr val="000000"/>
                          </a:solidFill>
                          <a:latin typeface="Barlow Condensed"/>
                          <a:ea typeface="Barlow Condensed"/>
                          <a:cs typeface="Barlow Condensed"/>
                          <a:sym typeface="Barlow Condensed"/>
                        </a:rPr>
                        <a:t>Core Competency Courses</a:t>
                      </a:r>
                    </a:p>
                    <a:p>
                      <a:pPr marL="301625" lvl="1" indent="-150495" algn="l">
                        <a:lnSpc>
                          <a:spcPts val="1959"/>
                        </a:lnSpc>
                        <a:buFont typeface="Arial"/>
                        <a:buChar char="•"/>
                      </a:pPr>
                      <a:r>
                        <a:rPr lang="en-US" sz="1350" dirty="0">
                          <a:solidFill>
                            <a:srgbClr val="000000"/>
                          </a:solidFill>
                          <a:latin typeface="Barlow Condensed"/>
                          <a:ea typeface="Barlow Condensed"/>
                          <a:cs typeface="Barlow Condensed"/>
                          <a:sym typeface="Barlow Condensed"/>
                        </a:rPr>
                        <a:t>Major-Facing Courses</a:t>
                      </a:r>
                    </a:p>
                  </a:txBody>
                  <a:tcPr marL="123825" marR="123825" marT="123825" marB="1238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AFF"/>
                    </a:solidFill>
                  </a:tcPr>
                </a:tc>
                <a:extLst>
                  <a:ext uri="{0D108BD9-81ED-4DB2-BD59-A6C34878D82A}">
                    <a16:rowId xmlns:a16="http://schemas.microsoft.com/office/drawing/2014/main" val="10002"/>
                  </a:ext>
                </a:extLst>
              </a:tr>
              <a:tr h="1243483">
                <a:tc>
                  <a:txBody>
                    <a:bodyPr/>
                    <a:lstStyle/>
                    <a:p>
                      <a:pPr algn="ctr">
                        <a:lnSpc>
                          <a:spcPts val="1819"/>
                        </a:lnSpc>
                        <a:defRPr/>
                      </a:pPr>
                      <a:r>
                        <a:rPr lang="en-US" sz="1250" b="1" dirty="0">
                          <a:solidFill>
                            <a:srgbClr val="000000"/>
                          </a:solidFill>
                          <a:latin typeface="Barlow Bold"/>
                          <a:ea typeface="Barlow Bold"/>
                          <a:cs typeface="Barlow Bold"/>
                          <a:sym typeface="Barlow Bold"/>
                        </a:rPr>
                        <a:t>Semester 3 or 4</a:t>
                      </a:r>
                      <a:endParaRPr lang="en-US" sz="1250" dirty="0"/>
                    </a:p>
                  </a:txBody>
                  <a:tcPr marL="123825" marR="123825" marT="123825" marB="1238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AFF"/>
                    </a:solidFill>
                  </a:tcPr>
                </a:tc>
                <a:tc>
                  <a:txBody>
                    <a:bodyPr/>
                    <a:lstStyle/>
                    <a:p>
                      <a:pPr algn="ctr">
                        <a:lnSpc>
                          <a:spcPts val="1819"/>
                        </a:lnSpc>
                        <a:defRPr/>
                      </a:pPr>
                      <a:r>
                        <a:rPr lang="en-US" sz="1250" u="sng" dirty="0">
                          <a:solidFill>
                            <a:srgbClr val="000000"/>
                          </a:solidFill>
                          <a:latin typeface="Barlow Condensed"/>
                          <a:ea typeface="Barlow Condensed"/>
                          <a:cs typeface="Barlow Condensed"/>
                          <a:sym typeface="Barlow Condensed"/>
                        </a:rPr>
                        <a:t>The Passion Project (3cr)</a:t>
                      </a:r>
                      <a:endParaRPr lang="en-US" sz="1250" dirty="0"/>
                    </a:p>
                    <a:p>
                      <a:pPr algn="ctr">
                        <a:lnSpc>
                          <a:spcPts val="1819"/>
                        </a:lnSpc>
                      </a:pPr>
                      <a:r>
                        <a:rPr lang="en-US" sz="1250" dirty="0">
                          <a:solidFill>
                            <a:srgbClr val="000000"/>
                          </a:solidFill>
                          <a:latin typeface="Barlow Condensed"/>
                          <a:ea typeface="Barlow Condensed"/>
                          <a:cs typeface="Barlow Condensed"/>
                          <a:sym typeface="Barlow Condensed"/>
                        </a:rPr>
                        <a:t>A major-facing, writing -intensive research methods course focused on Integrative Learning and </a:t>
                      </a:r>
                    </a:p>
                    <a:p>
                      <a:pPr algn="ctr">
                        <a:lnSpc>
                          <a:spcPts val="1819"/>
                        </a:lnSpc>
                      </a:pPr>
                      <a:r>
                        <a:rPr lang="en-US" sz="1250" dirty="0">
                          <a:solidFill>
                            <a:srgbClr val="000000"/>
                          </a:solidFill>
                          <a:latin typeface="Barlow Condensed"/>
                          <a:ea typeface="Barlow Condensed"/>
                          <a:cs typeface="Barlow Condensed"/>
                          <a:sym typeface="Barlow Condensed"/>
                        </a:rPr>
                        <a:t>Inquiry &amp; Analysis</a:t>
                      </a:r>
                    </a:p>
                  </a:txBody>
                  <a:tcPr marL="123825" marR="123825" marT="123825" marB="1238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AFF"/>
                    </a:solidFill>
                  </a:tcPr>
                </a:tc>
                <a:tc>
                  <a:txBody>
                    <a:bodyPr/>
                    <a:lstStyle/>
                    <a:p>
                      <a:pPr algn="l">
                        <a:lnSpc>
                          <a:spcPts val="1959"/>
                        </a:lnSpc>
                        <a:defRPr/>
                      </a:pPr>
                      <a:r>
                        <a:rPr lang="en-US" sz="1350" dirty="0">
                          <a:solidFill>
                            <a:srgbClr val="000000"/>
                          </a:solidFill>
                          <a:latin typeface="Barlow Condensed"/>
                          <a:ea typeface="Barlow Condensed"/>
                          <a:cs typeface="Barlow Condensed"/>
                          <a:sym typeface="Barlow Condensed"/>
                        </a:rPr>
                        <a:t>Combination of:</a:t>
                      </a:r>
                      <a:endParaRPr lang="en-US" sz="1350" dirty="0"/>
                    </a:p>
                    <a:p>
                      <a:pPr marL="301625" lvl="1" indent="-150495" algn="l">
                        <a:lnSpc>
                          <a:spcPts val="1959"/>
                        </a:lnSpc>
                        <a:buFont typeface="Arial"/>
                        <a:buChar char="•"/>
                      </a:pPr>
                      <a:r>
                        <a:rPr lang="en-US" sz="1350" dirty="0">
                          <a:solidFill>
                            <a:srgbClr val="000000"/>
                          </a:solidFill>
                          <a:latin typeface="Barlow Condensed"/>
                          <a:ea typeface="Barlow Condensed"/>
                          <a:cs typeface="Barlow Condensed"/>
                          <a:sym typeface="Barlow Condensed"/>
                        </a:rPr>
                        <a:t>Essential Learning Courses</a:t>
                      </a:r>
                    </a:p>
                    <a:p>
                      <a:pPr marL="301625" lvl="1" indent="-150495" algn="l">
                        <a:lnSpc>
                          <a:spcPts val="1959"/>
                        </a:lnSpc>
                        <a:buFont typeface="Arial"/>
                        <a:buChar char="•"/>
                      </a:pPr>
                      <a:r>
                        <a:rPr lang="en-US" sz="1350" dirty="0">
                          <a:solidFill>
                            <a:srgbClr val="000000"/>
                          </a:solidFill>
                          <a:latin typeface="Barlow Condensed"/>
                          <a:ea typeface="Barlow Condensed"/>
                          <a:cs typeface="Barlow Condensed"/>
                          <a:sym typeface="Barlow Condensed"/>
                        </a:rPr>
                        <a:t>Core Competency Courses</a:t>
                      </a:r>
                    </a:p>
                    <a:p>
                      <a:pPr marL="301625" lvl="1" indent="-150495" algn="l">
                        <a:lnSpc>
                          <a:spcPts val="1959"/>
                        </a:lnSpc>
                        <a:buFont typeface="Arial"/>
                        <a:buChar char="•"/>
                      </a:pPr>
                      <a:r>
                        <a:rPr lang="en-US" sz="1350" dirty="0">
                          <a:solidFill>
                            <a:srgbClr val="000000"/>
                          </a:solidFill>
                          <a:latin typeface="Barlow Condensed"/>
                          <a:ea typeface="Barlow Condensed"/>
                          <a:cs typeface="Barlow Condensed"/>
                          <a:sym typeface="Barlow Condensed"/>
                        </a:rPr>
                        <a:t>Major-Facing Courses</a:t>
                      </a:r>
                    </a:p>
                  </a:txBody>
                  <a:tcPr marL="123825" marR="123825" marT="123825" marB="1238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AFF"/>
                    </a:solidFill>
                  </a:tcPr>
                </a:tc>
                <a:extLst>
                  <a:ext uri="{0D108BD9-81ED-4DB2-BD59-A6C34878D82A}">
                    <a16:rowId xmlns:a16="http://schemas.microsoft.com/office/drawing/2014/main" val="10003"/>
                  </a:ext>
                </a:extLst>
              </a:tr>
              <a:tr h="502417">
                <a:tc>
                  <a:txBody>
                    <a:bodyPr/>
                    <a:lstStyle/>
                    <a:p>
                      <a:pPr lvl="0" algn="ctr">
                        <a:lnSpc>
                          <a:spcPts val="1819"/>
                        </a:lnSpc>
                        <a:buNone/>
                        <a:defRPr/>
                      </a:pPr>
                      <a:endParaRPr lang="en-US" sz="1250" b="1" dirty="0">
                        <a:solidFill>
                          <a:srgbClr val="000000"/>
                        </a:solidFill>
                        <a:latin typeface="Barlow Bold"/>
                      </a:endParaRPr>
                    </a:p>
                  </a:txBody>
                  <a:tcPr marL="123824" marR="123824" marT="123824" marB="123824" anchor="ctr">
                    <a:lnL w="12700">
                      <a:solidFill>
                        <a:schemeClr val="tx1"/>
                      </a:solidFill>
                    </a:lnL>
                    <a:lnR w="12700">
                      <a:solidFill>
                        <a:schemeClr val="tx1"/>
                      </a:solidFill>
                    </a:lnR>
                    <a:lnT w="12700">
                      <a:solidFill>
                        <a:schemeClr val="tx1"/>
                      </a:solidFill>
                    </a:lnT>
                    <a:lnB w="12700">
                      <a:solidFill>
                        <a:schemeClr val="tx1"/>
                      </a:solidFill>
                    </a:lnB>
                    <a:solidFill>
                      <a:srgbClr val="DBEAFF"/>
                    </a:solidFill>
                  </a:tcPr>
                </a:tc>
                <a:tc>
                  <a:txBody>
                    <a:bodyPr/>
                    <a:lstStyle/>
                    <a:p>
                      <a:pPr lvl="0" algn="l">
                        <a:lnSpc>
                          <a:spcPts val="1819"/>
                        </a:lnSpc>
                        <a:buNone/>
                      </a:pPr>
                      <a:endParaRPr lang="en-US" sz="1100" dirty="0"/>
                    </a:p>
                  </a:txBody>
                  <a:tcPr marL="123824" marR="123824" marT="123824" marB="123824" anchor="ctr">
                    <a:lnL w="12700">
                      <a:solidFill>
                        <a:schemeClr val="tx1"/>
                      </a:solidFill>
                    </a:lnL>
                    <a:lnR w="12700">
                      <a:solidFill>
                        <a:schemeClr val="tx1"/>
                      </a:solidFill>
                    </a:lnR>
                    <a:lnT w="12700">
                      <a:solidFill>
                        <a:schemeClr val="tx1"/>
                      </a:solidFill>
                    </a:lnT>
                    <a:lnB w="12700">
                      <a:solidFill>
                        <a:schemeClr val="tx1"/>
                      </a:solidFill>
                    </a:lnB>
                    <a:solidFill>
                      <a:srgbClr val="DBEAFF"/>
                    </a:solidFill>
                  </a:tcPr>
                </a:tc>
                <a:tc>
                  <a:txBody>
                    <a:bodyPr/>
                    <a:lstStyle/>
                    <a:p>
                      <a:pPr marL="436880" lvl="1" indent="-285750" algn="l">
                        <a:lnSpc>
                          <a:spcPts val="1959"/>
                        </a:lnSpc>
                        <a:buFont typeface="Arial"/>
                        <a:buChar char="•"/>
                      </a:pPr>
                      <a:endParaRPr lang="en-US" sz="1350" dirty="0">
                        <a:solidFill>
                          <a:srgbClr val="000000"/>
                        </a:solidFill>
                        <a:latin typeface="Barlow Condensed"/>
                        <a:ea typeface="Barlow Condensed"/>
                        <a:cs typeface="Barlow Condensed"/>
                        <a:sym typeface="Barlow Condensed"/>
                      </a:endParaRPr>
                    </a:p>
                  </a:txBody>
                  <a:tcPr marL="123824" marR="123824" marT="123824" marB="123824" anchor="ctr">
                    <a:lnL w="12700">
                      <a:solidFill>
                        <a:schemeClr val="tx1"/>
                      </a:solidFill>
                    </a:lnL>
                    <a:lnR w="12700">
                      <a:solidFill>
                        <a:schemeClr val="tx1"/>
                      </a:solidFill>
                    </a:lnR>
                    <a:lnT w="12700">
                      <a:solidFill>
                        <a:schemeClr val="tx1"/>
                      </a:solidFill>
                    </a:lnT>
                    <a:lnB w="12700">
                      <a:solidFill>
                        <a:schemeClr val="tx1"/>
                      </a:solidFill>
                    </a:lnB>
                    <a:solidFill>
                      <a:srgbClr val="DBEAFF"/>
                    </a:solidFill>
                  </a:tcPr>
                </a:tc>
                <a:extLst>
                  <a:ext uri="{0D108BD9-81ED-4DB2-BD59-A6C34878D82A}">
                    <a16:rowId xmlns:a16="http://schemas.microsoft.com/office/drawing/2014/main" val="3122570913"/>
                  </a:ext>
                </a:extLst>
              </a:tr>
              <a:tr h="1146462">
                <a:tc>
                  <a:txBody>
                    <a:bodyPr/>
                    <a:lstStyle/>
                    <a:p>
                      <a:pPr algn="ctr">
                        <a:lnSpc>
                          <a:spcPts val="1819"/>
                        </a:lnSpc>
                        <a:defRPr/>
                      </a:pPr>
                      <a:r>
                        <a:rPr lang="en-US" sz="1250" b="1" dirty="0">
                          <a:solidFill>
                            <a:srgbClr val="000000"/>
                          </a:solidFill>
                          <a:latin typeface="Barlow Bold"/>
                          <a:ea typeface="Barlow Bold"/>
                          <a:cs typeface="Barlow Bold"/>
                          <a:sym typeface="Barlow Bold"/>
                        </a:rPr>
                        <a:t>Semester 7 or 8</a:t>
                      </a:r>
                      <a:endParaRPr lang="en-US" sz="1250" dirty="0"/>
                    </a:p>
                  </a:txBody>
                  <a:tcPr marL="123825" marR="123825" marT="123825" marB="1238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AFF"/>
                    </a:solidFill>
                  </a:tcPr>
                </a:tc>
                <a:tc>
                  <a:txBody>
                    <a:bodyPr/>
                    <a:lstStyle/>
                    <a:p>
                      <a:pPr algn="ctr">
                        <a:lnSpc>
                          <a:spcPts val="1819"/>
                        </a:lnSpc>
                        <a:defRPr/>
                      </a:pPr>
                      <a:r>
                        <a:rPr lang="en-US" sz="1250" dirty="0">
                          <a:solidFill>
                            <a:srgbClr val="000000"/>
                          </a:solidFill>
                          <a:latin typeface="Barlow Condensed"/>
                          <a:ea typeface="Barlow Condensed"/>
                          <a:cs typeface="Barlow Condensed"/>
                          <a:sym typeface="Barlow Condensed"/>
                        </a:rPr>
                        <a:t>The Capstone Course (3cr)</a:t>
                      </a:r>
                      <a:endParaRPr lang="en-US" sz="1250" dirty="0"/>
                    </a:p>
                    <a:p>
                      <a:pPr algn="l">
                        <a:lnSpc>
                          <a:spcPts val="1819"/>
                        </a:lnSpc>
                      </a:pPr>
                      <a:endParaRPr lang="en-US" sz="1100"/>
                    </a:p>
                  </a:txBody>
                  <a:tcPr marL="123825" marR="123825" marT="123825" marB="1238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AFF"/>
                    </a:solidFill>
                  </a:tcPr>
                </a:tc>
                <a:tc>
                  <a:txBody>
                    <a:bodyPr/>
                    <a:lstStyle/>
                    <a:p>
                      <a:pPr algn="l">
                        <a:lnSpc>
                          <a:spcPts val="1959"/>
                        </a:lnSpc>
                        <a:defRPr/>
                      </a:pPr>
                      <a:r>
                        <a:rPr lang="en-US" sz="1350" dirty="0">
                          <a:solidFill>
                            <a:srgbClr val="000000"/>
                          </a:solidFill>
                          <a:latin typeface="Barlow Condensed"/>
                          <a:ea typeface="Barlow Condensed"/>
                          <a:cs typeface="Barlow Condensed"/>
                          <a:sym typeface="Barlow Condensed"/>
                        </a:rPr>
                        <a:t>Combination of:</a:t>
                      </a:r>
                      <a:endParaRPr lang="en-US" sz="1350" dirty="0"/>
                    </a:p>
                    <a:p>
                      <a:pPr marL="301625" lvl="1" indent="-150495" algn="l">
                        <a:lnSpc>
                          <a:spcPts val="1959"/>
                        </a:lnSpc>
                        <a:buFont typeface="Arial"/>
                        <a:buChar char="•"/>
                      </a:pPr>
                      <a:r>
                        <a:rPr lang="en-US" sz="1350" dirty="0">
                          <a:solidFill>
                            <a:srgbClr val="000000"/>
                          </a:solidFill>
                          <a:latin typeface="Barlow Condensed"/>
                          <a:ea typeface="Barlow Condensed"/>
                          <a:cs typeface="Barlow Condensed"/>
                          <a:sym typeface="Barlow Condensed"/>
                        </a:rPr>
                        <a:t>Core Competency Courses</a:t>
                      </a:r>
                    </a:p>
                    <a:p>
                      <a:pPr marL="301625" lvl="1" indent="-150495" algn="l">
                        <a:lnSpc>
                          <a:spcPts val="1959"/>
                        </a:lnSpc>
                        <a:buFont typeface="Arial"/>
                        <a:buChar char="•"/>
                      </a:pPr>
                      <a:r>
                        <a:rPr lang="en-US" sz="1350" dirty="0">
                          <a:solidFill>
                            <a:srgbClr val="000000"/>
                          </a:solidFill>
                          <a:latin typeface="Barlow Condensed"/>
                          <a:ea typeface="Barlow Condensed"/>
                          <a:cs typeface="Barlow Condensed"/>
                          <a:sym typeface="Barlow Condensed"/>
                        </a:rPr>
                        <a:t>Major-Facing Courses</a:t>
                      </a:r>
                    </a:p>
                  </a:txBody>
                  <a:tcPr marL="123825" marR="123825" marT="123825" marB="1238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AFF"/>
                    </a:solidFill>
                  </a:tcPr>
                </a:tc>
                <a:extLst>
                  <a:ext uri="{0D108BD9-81ED-4DB2-BD59-A6C34878D82A}">
                    <a16:rowId xmlns:a16="http://schemas.microsoft.com/office/drawing/2014/main" val="10004"/>
                  </a:ext>
                </a:extLst>
              </a:tr>
            </a:tbl>
          </a:graphicData>
        </a:graphic>
      </p:graphicFrame>
      <p:sp>
        <p:nvSpPr>
          <p:cNvPr id="3" name="TextBox 3"/>
          <p:cNvSpPr txBox="1"/>
          <p:nvPr/>
        </p:nvSpPr>
        <p:spPr>
          <a:xfrm>
            <a:off x="779832" y="121000"/>
            <a:ext cx="8193936" cy="722873"/>
          </a:xfrm>
          <a:prstGeom prst="rect">
            <a:avLst/>
          </a:prstGeom>
        </p:spPr>
        <p:txBody>
          <a:bodyPr lIns="0" tIns="0" rIns="0" bIns="0" rtlCol="0" anchor="t">
            <a:spAutoFit/>
          </a:bodyPr>
          <a:lstStyle/>
          <a:p>
            <a:pPr algn="ctr">
              <a:lnSpc>
                <a:spcPts val="5831"/>
              </a:lnSpc>
            </a:pPr>
            <a:r>
              <a:rPr lang="en-US" sz="4165" b="1">
                <a:solidFill>
                  <a:srgbClr val="021E45"/>
                </a:solidFill>
                <a:latin typeface="Big Shoulders Display Bold"/>
                <a:ea typeface="Big Shoulders Display Bold"/>
                <a:cs typeface="Big Shoulders Display Bold"/>
                <a:sym typeface="Big Shoulders Display Bold"/>
              </a:rPr>
              <a:t>THE COUGAR CORE GRADUATION MAP</a:t>
            </a:r>
          </a:p>
        </p:txBody>
      </p:sp>
      <p:sp>
        <p:nvSpPr>
          <p:cNvPr id="4" name="TextBox 4"/>
          <p:cNvSpPr txBox="1"/>
          <p:nvPr/>
        </p:nvSpPr>
        <p:spPr>
          <a:xfrm>
            <a:off x="852177" y="5678185"/>
            <a:ext cx="8596526" cy="240665"/>
          </a:xfrm>
          <a:prstGeom prst="rect">
            <a:avLst/>
          </a:prstGeom>
        </p:spPr>
        <p:txBody>
          <a:bodyPr lIns="0" tIns="0" rIns="0" bIns="0" rtlCol="0" anchor="t">
            <a:spAutoFit/>
          </a:bodyPr>
          <a:lstStyle/>
          <a:p>
            <a:pPr algn="ctr">
              <a:lnSpc>
                <a:spcPts val="1960"/>
              </a:lnSpc>
            </a:pPr>
            <a:r>
              <a:rPr lang="en-US" sz="1400" dirty="0">
                <a:latin typeface="Canva Sans"/>
                <a:ea typeface="Canva Sans"/>
                <a:cs typeface="Canva Sans"/>
                <a:sym typeface="Canva Sans"/>
              </a:rPr>
              <a:t>Additional Core Competency Courses and Major-Facing Courses are included in Semesters 5 &amp; 6</a:t>
            </a:r>
            <a:endParaRPr lang="en-US" sz="1400" dirty="0">
              <a:latin typeface="Canva Sans"/>
              <a:ea typeface="Canva Sans"/>
              <a:cs typeface="Canv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049750852"/>
              </p:ext>
            </p:extLst>
          </p:nvPr>
        </p:nvGraphicFramePr>
        <p:xfrm>
          <a:off x="731520" y="357401"/>
          <a:ext cx="8657542" cy="6550702"/>
        </p:xfrm>
        <a:graphic>
          <a:graphicData uri="http://schemas.openxmlformats.org/drawingml/2006/table">
            <a:tbl>
              <a:tblPr/>
              <a:tblGrid>
                <a:gridCol w="1835068">
                  <a:extLst>
                    <a:ext uri="{9D8B030D-6E8A-4147-A177-3AD203B41FA5}">
                      <a16:colId xmlns:a16="http://schemas.microsoft.com/office/drawing/2014/main" val="20000"/>
                    </a:ext>
                  </a:extLst>
                </a:gridCol>
                <a:gridCol w="2511310">
                  <a:extLst>
                    <a:ext uri="{9D8B030D-6E8A-4147-A177-3AD203B41FA5}">
                      <a16:colId xmlns:a16="http://schemas.microsoft.com/office/drawing/2014/main" val="20001"/>
                    </a:ext>
                  </a:extLst>
                </a:gridCol>
                <a:gridCol w="1755026">
                  <a:extLst>
                    <a:ext uri="{9D8B030D-6E8A-4147-A177-3AD203B41FA5}">
                      <a16:colId xmlns:a16="http://schemas.microsoft.com/office/drawing/2014/main" val="20002"/>
                    </a:ext>
                  </a:extLst>
                </a:gridCol>
                <a:gridCol w="2556138">
                  <a:extLst>
                    <a:ext uri="{9D8B030D-6E8A-4147-A177-3AD203B41FA5}">
                      <a16:colId xmlns:a16="http://schemas.microsoft.com/office/drawing/2014/main" val="20003"/>
                    </a:ext>
                  </a:extLst>
                </a:gridCol>
              </a:tblGrid>
              <a:tr h="839425">
                <a:tc>
                  <a:txBody>
                    <a:bodyPr/>
                    <a:lstStyle/>
                    <a:p>
                      <a:pPr algn="l">
                        <a:lnSpc>
                          <a:spcPts val="1260"/>
                        </a:lnSpc>
                        <a:defRPr/>
                      </a:pPr>
                      <a:r>
                        <a:rPr lang="en-US" sz="900">
                          <a:solidFill>
                            <a:srgbClr val="000000"/>
                          </a:solidFill>
                          <a:latin typeface="Open Sans"/>
                          <a:ea typeface="Open Sans"/>
                          <a:cs typeface="Open Sans"/>
                          <a:sym typeface="Open Sans"/>
                        </a:rPr>
                        <a:t>New GE PLOs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1820"/>
                        </a:lnSpc>
                        <a:defRPr/>
                      </a:pPr>
                      <a:r>
                        <a:rPr lang="en-US" sz="1300" b="1">
                          <a:solidFill>
                            <a:srgbClr val="000000"/>
                          </a:solidFill>
                          <a:latin typeface="Open Sans Bold"/>
                          <a:ea typeface="Open Sans Bold"/>
                          <a:cs typeface="Open Sans Bold"/>
                          <a:sym typeface="Open Sans Bold"/>
                        </a:rPr>
                        <a:t>GESM </a:t>
                      </a:r>
                      <a:endParaRPr lang="en-US" sz="1100"/>
                    </a:p>
                    <a:p>
                      <a:pPr algn="ctr">
                        <a:lnSpc>
                          <a:spcPts val="1820"/>
                        </a:lnSpc>
                      </a:pPr>
                      <a:r>
                        <a:rPr lang="en-US" sz="1300" b="1">
                          <a:solidFill>
                            <a:srgbClr val="000000"/>
                          </a:solidFill>
                          <a:latin typeface="Open Sans Bold"/>
                          <a:ea typeface="Open Sans Bold"/>
                          <a:cs typeface="Open Sans Bold"/>
                          <a:sym typeface="Open Sans Bold"/>
                        </a:rPr>
                        <a:t>Distribution Courses</a:t>
                      </a:r>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BEAFF"/>
                    </a:solidFill>
                  </a:tcPr>
                </a:tc>
                <a:tc>
                  <a:txBody>
                    <a:bodyPr/>
                    <a:lstStyle/>
                    <a:p>
                      <a:pPr algn="ctr">
                        <a:lnSpc>
                          <a:spcPts val="1820"/>
                        </a:lnSpc>
                        <a:defRPr/>
                      </a:pPr>
                      <a:r>
                        <a:rPr lang="en-US" sz="1300" b="1">
                          <a:solidFill>
                            <a:srgbClr val="000000"/>
                          </a:solidFill>
                          <a:latin typeface="Open Sans Bold"/>
                          <a:ea typeface="Open Sans Bold"/>
                          <a:cs typeface="Open Sans Bold"/>
                          <a:sym typeface="Open Sans Bold"/>
                        </a:rPr>
                        <a:t>GEHUM </a:t>
                      </a:r>
                      <a:endParaRPr lang="en-US" sz="1100"/>
                    </a:p>
                    <a:p>
                      <a:pPr algn="ctr">
                        <a:lnSpc>
                          <a:spcPts val="1820"/>
                        </a:lnSpc>
                      </a:pPr>
                      <a:r>
                        <a:rPr lang="en-US" sz="1300" b="1">
                          <a:solidFill>
                            <a:srgbClr val="000000"/>
                          </a:solidFill>
                          <a:latin typeface="Open Sans Bold"/>
                          <a:ea typeface="Open Sans Bold"/>
                          <a:cs typeface="Open Sans Bold"/>
                          <a:sym typeface="Open Sans Bold"/>
                        </a:rPr>
                        <a:t>Distribution Courses</a:t>
                      </a:r>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BEAFF"/>
                    </a:solidFill>
                  </a:tcPr>
                </a:tc>
                <a:tc>
                  <a:txBody>
                    <a:bodyPr/>
                    <a:lstStyle/>
                    <a:p>
                      <a:pPr algn="ctr">
                        <a:lnSpc>
                          <a:spcPts val="1820"/>
                        </a:lnSpc>
                        <a:defRPr/>
                      </a:pPr>
                      <a:r>
                        <a:rPr lang="en-US" sz="1300" b="1">
                          <a:solidFill>
                            <a:srgbClr val="000000"/>
                          </a:solidFill>
                          <a:latin typeface="Open Sans Bold"/>
                          <a:ea typeface="Open Sans Bold"/>
                          <a:cs typeface="Open Sans Bold"/>
                          <a:sym typeface="Open Sans Bold"/>
                        </a:rPr>
                        <a:t>GESS</a:t>
                      </a:r>
                      <a:endParaRPr lang="en-US" sz="1100"/>
                    </a:p>
                    <a:p>
                      <a:pPr algn="ctr">
                        <a:lnSpc>
                          <a:spcPts val="1820"/>
                        </a:lnSpc>
                      </a:pPr>
                      <a:r>
                        <a:rPr lang="en-US" sz="1300" b="1">
                          <a:solidFill>
                            <a:srgbClr val="000000"/>
                          </a:solidFill>
                          <a:latin typeface="Open Sans Bold"/>
                          <a:ea typeface="Open Sans Bold"/>
                          <a:cs typeface="Open Sans Bold"/>
                          <a:sym typeface="Open Sans Bold"/>
                        </a:rPr>
                        <a:t>Distribution Courses </a:t>
                      </a:r>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BEAFF"/>
                    </a:solidFill>
                  </a:tcPr>
                </a:tc>
                <a:extLst>
                  <a:ext uri="{0D108BD9-81ED-4DB2-BD59-A6C34878D82A}">
                    <a16:rowId xmlns:a16="http://schemas.microsoft.com/office/drawing/2014/main" val="10000"/>
                  </a:ext>
                </a:extLst>
              </a:tr>
              <a:tr h="744036">
                <a:tc>
                  <a:txBody>
                    <a:bodyPr/>
                    <a:lstStyle/>
                    <a:p>
                      <a:pPr algn="l">
                        <a:lnSpc>
                          <a:spcPts val="1539"/>
                        </a:lnSpc>
                        <a:defRPr/>
                      </a:pPr>
                      <a:r>
                        <a:rPr lang="en-US" sz="1050" b="1" dirty="0">
                          <a:solidFill>
                            <a:srgbClr val="000000"/>
                          </a:solidFill>
                          <a:latin typeface="Open Sans Bold"/>
                          <a:ea typeface="Open Sans Bold"/>
                          <a:cs typeface="Open Sans Bold"/>
                          <a:sym typeface="Open Sans Bold"/>
                        </a:rPr>
                        <a:t>Integrative Learning </a:t>
                      </a:r>
                      <a:endParaRPr lang="en-US" sz="105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BEAFF"/>
                    </a:solidFill>
                  </a:tcPr>
                </a:tc>
                <a:tc>
                  <a:txBody>
                    <a:bodyPr/>
                    <a:lstStyle/>
                    <a:p>
                      <a:pPr algn="l">
                        <a:lnSpc>
                          <a:spcPts val="1260"/>
                        </a:lnSpc>
                        <a:defRPr/>
                      </a:pPr>
                      <a:r>
                        <a:rPr lang="en-US" sz="900">
                          <a:solidFill>
                            <a:srgbClr val="000000"/>
                          </a:solidFill>
                          <a:latin typeface="Open Sans"/>
                          <a:ea typeface="Open Sans"/>
                          <a:cs typeface="Open Sans"/>
                          <a:sym typeface="Open Sans"/>
                        </a:rPr>
                        <a:t>SUST 1000, ENV 1000, ENV 1100; College-Facing Second Year Research Course /Passion Project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r>
                        <a:rPr lang="en-US" sz="900">
                          <a:solidFill>
                            <a:srgbClr val="000000"/>
                          </a:solidFill>
                          <a:latin typeface="Open Sans"/>
                          <a:ea typeface="Open Sans"/>
                          <a:cs typeface="Open Sans"/>
                          <a:sym typeface="Open Sans"/>
                        </a:rPr>
                        <a:t>HIST 1062, GE 1855, MUS 2220, College-Facing Second Year Research Course /Passion Project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r>
                        <a:rPr lang="en-US" sz="900">
                          <a:solidFill>
                            <a:srgbClr val="000000"/>
                          </a:solidFill>
                          <a:latin typeface="Open Sans"/>
                          <a:ea typeface="Open Sans"/>
                          <a:cs typeface="Open Sans"/>
                          <a:sym typeface="Open Sans"/>
                        </a:rPr>
                        <a:t>GS 2500, ANTH 2805, College-Facing Second Year Research Course /Passion Project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1413">
                <a:tc>
                  <a:txBody>
                    <a:bodyPr/>
                    <a:lstStyle/>
                    <a:p>
                      <a:pPr algn="l">
                        <a:lnSpc>
                          <a:spcPts val="1539"/>
                        </a:lnSpc>
                        <a:defRPr/>
                      </a:pPr>
                      <a:r>
                        <a:rPr lang="en-US" sz="1050" b="1" dirty="0">
                          <a:solidFill>
                            <a:srgbClr val="000000"/>
                          </a:solidFill>
                          <a:latin typeface="Open Sans Bold"/>
                          <a:ea typeface="Open Sans Bold"/>
                          <a:cs typeface="Open Sans Bold"/>
                          <a:sym typeface="Open Sans Bold"/>
                        </a:rPr>
                        <a:t>Critical &amp; Creative Thinking </a:t>
                      </a:r>
                      <a:endParaRPr lang="en-US" sz="105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BEAFF"/>
                    </a:solidFill>
                  </a:tcPr>
                </a:tc>
                <a:tc>
                  <a:txBody>
                    <a:bodyPr/>
                    <a:lstStyle/>
                    <a:p>
                      <a:pPr algn="l">
                        <a:lnSpc>
                          <a:spcPts val="1260"/>
                        </a:lnSpc>
                        <a:defRPr/>
                      </a:pPr>
                      <a:r>
                        <a:rPr lang="en-US" sz="900">
                          <a:solidFill>
                            <a:srgbClr val="000000"/>
                          </a:solidFill>
                          <a:latin typeface="Open Sans"/>
                          <a:ea typeface="Open Sans"/>
                          <a:cs typeface="Open Sans"/>
                          <a:sym typeface="Open Sans"/>
                        </a:rPr>
                        <a:t>BIO 1000, BIO 1200, BIO 1300, BIO 2402, ENV 1000, ENV 1100, SUST1000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r>
                        <a:rPr lang="en-US" sz="900">
                          <a:solidFill>
                            <a:srgbClr val="000000"/>
                          </a:solidFill>
                          <a:latin typeface="Open Sans"/>
                          <a:ea typeface="Open Sans"/>
                          <a:cs typeface="Open Sans"/>
                          <a:sym typeface="Open Sans"/>
                        </a:rPr>
                        <a:t>FA1000, MUS 1000, MUS 1050, MUS 1051, PHIL 1100, PHIL 2505, THE 1100, THE 1000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r>
                        <a:rPr lang="en-US" sz="900">
                          <a:solidFill>
                            <a:srgbClr val="000000"/>
                          </a:solidFill>
                          <a:latin typeface="Open Sans"/>
                          <a:ea typeface="Open Sans"/>
                          <a:cs typeface="Open Sans"/>
                          <a:sym typeface="Open Sans"/>
                        </a:rPr>
                        <a:t>ECON 1020, ECON 1021, PS 1010, PS 2100, PS 2300, SOC 2100, PSY 1000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49282">
                <a:tc>
                  <a:txBody>
                    <a:bodyPr/>
                    <a:lstStyle/>
                    <a:p>
                      <a:pPr algn="l">
                        <a:lnSpc>
                          <a:spcPts val="1539"/>
                        </a:lnSpc>
                        <a:defRPr/>
                      </a:pPr>
                      <a:r>
                        <a:rPr lang="en-US" sz="1050" b="1" dirty="0">
                          <a:solidFill>
                            <a:srgbClr val="000000"/>
                          </a:solidFill>
                          <a:latin typeface="Open Sans Bold"/>
                          <a:ea typeface="Open Sans Bold"/>
                          <a:cs typeface="Open Sans Bold"/>
                          <a:sym typeface="Open Sans Bold"/>
                        </a:rPr>
                        <a:t>Quantitative &amp; Scientific Reasoning </a:t>
                      </a:r>
                      <a:endParaRPr lang="en-US" sz="105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BEAFF"/>
                    </a:solidFill>
                  </a:tcPr>
                </a:tc>
                <a:tc>
                  <a:txBody>
                    <a:bodyPr/>
                    <a:lstStyle/>
                    <a:p>
                      <a:pPr algn="l">
                        <a:lnSpc>
                          <a:spcPts val="1260"/>
                        </a:lnSpc>
                        <a:defRPr/>
                      </a:pPr>
                      <a:r>
                        <a:rPr lang="en-US" sz="900">
                          <a:solidFill>
                            <a:srgbClr val="000000"/>
                          </a:solidFill>
                          <a:latin typeface="Open Sans"/>
                          <a:ea typeface="Open Sans"/>
                          <a:cs typeface="Open Sans"/>
                          <a:sym typeface="Open Sans"/>
                        </a:rPr>
                        <a:t>BIO1000, BIO 1200, BIO1300, BIO 2402, CHEM1200, CHEM1030, CHEM 1083, CHEM1084, CPS 1231, ES 1000, ES 1100, ES 1200, ES 1300, ES 1400/2400, ENV 1000, ENV 1100, FSC 1000, ID 1400, PHY 2091, PHYS 2092, SUST 1000, MATH1016, MATH1054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endParaRPr lang="en-US" sz="110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r>
                        <a:rPr lang="en-US" sz="900">
                          <a:solidFill>
                            <a:srgbClr val="000000"/>
                          </a:solidFill>
                          <a:latin typeface="Open Sans"/>
                          <a:ea typeface="Open Sans"/>
                          <a:cs typeface="Open Sans"/>
                          <a:sym typeface="Open Sans"/>
                        </a:rPr>
                        <a:t>SOC 2052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33862">
                <a:tc>
                  <a:txBody>
                    <a:bodyPr/>
                    <a:lstStyle/>
                    <a:p>
                      <a:pPr algn="l">
                        <a:lnSpc>
                          <a:spcPts val="1539"/>
                        </a:lnSpc>
                        <a:defRPr/>
                      </a:pPr>
                      <a:r>
                        <a:rPr lang="en-US" sz="1050" b="1" dirty="0">
                          <a:solidFill>
                            <a:srgbClr val="000000"/>
                          </a:solidFill>
                          <a:latin typeface="Open Sans Bold"/>
                          <a:ea typeface="Open Sans Bold"/>
                          <a:cs typeface="Open Sans Bold"/>
                          <a:sym typeface="Open Sans Bold"/>
                        </a:rPr>
                        <a:t>Written Communication </a:t>
                      </a:r>
                      <a:endParaRPr lang="en-US" sz="105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BEAFF"/>
                    </a:solidFill>
                  </a:tcPr>
                </a:tc>
                <a:tc>
                  <a:txBody>
                    <a:bodyPr/>
                    <a:lstStyle/>
                    <a:p>
                      <a:pPr algn="l">
                        <a:lnSpc>
                          <a:spcPts val="1260"/>
                        </a:lnSpc>
                        <a:defRPr/>
                      </a:pPr>
                      <a:endParaRPr lang="en-US" sz="110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r>
                        <a:rPr lang="en-US" sz="900">
                          <a:solidFill>
                            <a:srgbClr val="000000"/>
                          </a:solidFill>
                          <a:latin typeface="Open Sans"/>
                          <a:ea typeface="Open Sans"/>
                          <a:cs typeface="Open Sans"/>
                          <a:sym typeface="Open Sans"/>
                        </a:rPr>
                        <a:t>ENG1030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endParaRPr lang="en-US" sz="110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3862">
                <a:tc>
                  <a:txBody>
                    <a:bodyPr/>
                    <a:lstStyle/>
                    <a:p>
                      <a:pPr algn="l">
                        <a:lnSpc>
                          <a:spcPts val="1539"/>
                        </a:lnSpc>
                        <a:defRPr/>
                      </a:pPr>
                      <a:r>
                        <a:rPr lang="en-US" sz="1050" b="1" dirty="0">
                          <a:solidFill>
                            <a:srgbClr val="000000"/>
                          </a:solidFill>
                          <a:latin typeface="Open Sans Bold"/>
                          <a:ea typeface="Open Sans Bold"/>
                          <a:cs typeface="Open Sans Bold"/>
                          <a:sym typeface="Open Sans Bold"/>
                        </a:rPr>
                        <a:t>Speech Communication </a:t>
                      </a:r>
                      <a:endParaRPr lang="en-US" sz="105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BEAFF"/>
                    </a:solidFill>
                  </a:tcPr>
                </a:tc>
                <a:tc>
                  <a:txBody>
                    <a:bodyPr/>
                    <a:lstStyle/>
                    <a:p>
                      <a:pPr algn="l">
                        <a:lnSpc>
                          <a:spcPts val="1260"/>
                        </a:lnSpc>
                        <a:defRPr/>
                      </a:pPr>
                      <a:endParaRPr lang="en-US" sz="110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r>
                        <a:rPr lang="en-US" sz="900">
                          <a:solidFill>
                            <a:srgbClr val="000000"/>
                          </a:solidFill>
                          <a:latin typeface="Open Sans"/>
                          <a:ea typeface="Open Sans"/>
                          <a:cs typeface="Open Sans"/>
                          <a:sym typeface="Open Sans"/>
                        </a:rPr>
                        <a:t>COMM1402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endParaRPr lang="en-US" sz="900" dirty="0">
                        <a:solidFill>
                          <a:srgbClr val="000000"/>
                        </a:solidFill>
                        <a:latin typeface="Open Sans"/>
                        <a:ea typeface="Open Sans"/>
                        <a:cs typeface="Open Sans"/>
                      </a:endParaRPr>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24641">
                <a:tc>
                  <a:txBody>
                    <a:bodyPr/>
                    <a:lstStyle/>
                    <a:p>
                      <a:pPr algn="l">
                        <a:lnSpc>
                          <a:spcPts val="1539"/>
                        </a:lnSpc>
                        <a:defRPr/>
                      </a:pPr>
                      <a:r>
                        <a:rPr lang="en-US" sz="1050" b="1" dirty="0">
                          <a:solidFill>
                            <a:srgbClr val="000000"/>
                          </a:solidFill>
                          <a:latin typeface="Open Sans Bold"/>
                          <a:ea typeface="Open Sans Bold"/>
                          <a:cs typeface="Open Sans Bold"/>
                          <a:sym typeface="Open Sans Bold"/>
                        </a:rPr>
                        <a:t>Critical Reading &amp; Academic Skills </a:t>
                      </a:r>
                      <a:endParaRPr lang="en-US" sz="105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BEAFF"/>
                    </a:solidFill>
                  </a:tcPr>
                </a:tc>
                <a:tc>
                  <a:txBody>
                    <a:bodyPr/>
                    <a:lstStyle/>
                    <a:p>
                      <a:pPr algn="l">
                        <a:lnSpc>
                          <a:spcPts val="1260"/>
                        </a:lnSpc>
                        <a:defRPr/>
                      </a:pPr>
                      <a:endParaRPr lang="en-US" sz="110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r>
                        <a:rPr lang="en-US" sz="900">
                          <a:solidFill>
                            <a:srgbClr val="000000"/>
                          </a:solidFill>
                          <a:latin typeface="Open Sans"/>
                          <a:ea typeface="Open Sans"/>
                          <a:cs typeface="Open Sans"/>
                          <a:sym typeface="Open Sans"/>
                        </a:rPr>
                        <a:t>ID 1451, ID 1500, GE 1855, GE 1000/3000</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endParaRPr lang="en-US" sz="110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38791">
                <a:tc>
                  <a:txBody>
                    <a:bodyPr/>
                    <a:lstStyle/>
                    <a:p>
                      <a:pPr algn="l">
                        <a:lnSpc>
                          <a:spcPts val="1539"/>
                        </a:lnSpc>
                        <a:defRPr/>
                      </a:pPr>
                      <a:r>
                        <a:rPr lang="en-US" sz="1050" b="1" dirty="0">
                          <a:solidFill>
                            <a:srgbClr val="000000"/>
                          </a:solidFill>
                          <a:latin typeface="Open Sans Bold"/>
                          <a:ea typeface="Open Sans Bold"/>
                          <a:cs typeface="Open Sans Bold"/>
                          <a:sym typeface="Open Sans Bold"/>
                        </a:rPr>
                        <a:t>Ethical Reasoning </a:t>
                      </a:r>
                      <a:endParaRPr lang="en-US" sz="105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BEAFF"/>
                    </a:solidFill>
                  </a:tcPr>
                </a:tc>
                <a:tc>
                  <a:txBody>
                    <a:bodyPr/>
                    <a:lstStyle/>
                    <a:p>
                      <a:pPr algn="l">
                        <a:lnSpc>
                          <a:spcPts val="1260"/>
                        </a:lnSpc>
                        <a:defRPr/>
                      </a:pPr>
                      <a:r>
                        <a:rPr lang="en-US" sz="900">
                          <a:solidFill>
                            <a:srgbClr val="000000"/>
                          </a:solidFill>
                          <a:latin typeface="Open Sans"/>
                          <a:ea typeface="Open Sans"/>
                          <a:cs typeface="Open Sans"/>
                          <a:sym typeface="Open Sans"/>
                        </a:rPr>
                        <a:t>BIO 1200, SUST 1000,  ID 1350, ID 1400, CPS1032, FSC 1000</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r>
                        <a:rPr lang="en-US" sz="900">
                          <a:solidFill>
                            <a:srgbClr val="000000"/>
                          </a:solidFill>
                          <a:latin typeface="Open Sans"/>
                          <a:ea typeface="Open Sans"/>
                          <a:cs typeface="Open Sans"/>
                          <a:sym typeface="Open Sans"/>
                        </a:rPr>
                        <a:t>PHIL1100, PHIL2300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endParaRPr lang="en-US" sz="110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91413">
                <a:tc>
                  <a:txBody>
                    <a:bodyPr/>
                    <a:lstStyle/>
                    <a:p>
                      <a:pPr algn="l">
                        <a:lnSpc>
                          <a:spcPts val="1539"/>
                        </a:lnSpc>
                        <a:defRPr/>
                      </a:pPr>
                      <a:r>
                        <a:rPr lang="en-US" sz="1050" b="1" dirty="0">
                          <a:solidFill>
                            <a:srgbClr val="000000"/>
                          </a:solidFill>
                          <a:latin typeface="Open Sans Bold"/>
                          <a:ea typeface="Open Sans Bold"/>
                          <a:cs typeface="Open Sans Bold"/>
                          <a:sym typeface="Open Sans Bold"/>
                        </a:rPr>
                        <a:t>Intercultural Knowledge &amp; Understanding </a:t>
                      </a:r>
                      <a:endParaRPr lang="en-US" sz="105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BEAFF"/>
                    </a:solidFill>
                  </a:tcPr>
                </a:tc>
                <a:tc>
                  <a:txBody>
                    <a:bodyPr/>
                    <a:lstStyle/>
                    <a:p>
                      <a:pPr algn="l">
                        <a:lnSpc>
                          <a:spcPts val="1260"/>
                        </a:lnSpc>
                        <a:defRPr/>
                      </a:pPr>
                      <a:r>
                        <a:rPr lang="en-US" sz="900">
                          <a:solidFill>
                            <a:srgbClr val="000000"/>
                          </a:solidFill>
                          <a:latin typeface="Open Sans"/>
                          <a:ea typeface="Open Sans"/>
                          <a:cs typeface="Open Sans"/>
                          <a:sym typeface="Open Sans"/>
                        </a:rPr>
                        <a:t>ES 1010</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r>
                        <a:rPr lang="en-US" sz="900">
                          <a:solidFill>
                            <a:srgbClr val="000000"/>
                          </a:solidFill>
                          <a:latin typeface="Open Sans"/>
                          <a:ea typeface="Open Sans"/>
                          <a:cs typeface="Open Sans"/>
                          <a:sym typeface="Open Sans"/>
                        </a:rPr>
                        <a:t>AH1700, AH1701, ENG2403, ID1300, REL1700, REL2700, REL2701, ID1300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r>
                        <a:rPr lang="en-US" sz="900">
                          <a:solidFill>
                            <a:srgbClr val="000000"/>
                          </a:solidFill>
                          <a:latin typeface="Open Sans"/>
                          <a:ea typeface="Open Sans"/>
                          <a:cs typeface="Open Sans"/>
                          <a:sym typeface="Open Sans"/>
                        </a:rPr>
                        <a:t>ANTH1800, GS2500, HIST1062, PA1001, PS2400, PS2500, SOC1000, SOC2300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33862">
                <a:tc>
                  <a:txBody>
                    <a:bodyPr/>
                    <a:lstStyle/>
                    <a:p>
                      <a:pPr algn="l">
                        <a:lnSpc>
                          <a:spcPts val="1539"/>
                        </a:lnSpc>
                        <a:defRPr/>
                      </a:pPr>
                      <a:r>
                        <a:rPr lang="en-US" sz="1050" b="1" dirty="0">
                          <a:solidFill>
                            <a:srgbClr val="000000"/>
                          </a:solidFill>
                          <a:latin typeface="Open Sans Bold"/>
                          <a:ea typeface="Open Sans Bold"/>
                          <a:cs typeface="Open Sans Bold"/>
                          <a:sym typeface="Open Sans Bold"/>
                        </a:rPr>
                        <a:t>Wellness </a:t>
                      </a:r>
                      <a:endParaRPr lang="en-US" sz="105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BEAFF"/>
                    </a:solidFill>
                  </a:tcPr>
                </a:tc>
                <a:tc>
                  <a:txBody>
                    <a:bodyPr/>
                    <a:lstStyle/>
                    <a:p>
                      <a:pPr algn="l">
                        <a:lnSpc>
                          <a:spcPts val="1260"/>
                        </a:lnSpc>
                        <a:defRPr/>
                      </a:pPr>
                      <a:r>
                        <a:rPr lang="en-US" sz="900">
                          <a:solidFill>
                            <a:srgbClr val="000000"/>
                          </a:solidFill>
                          <a:latin typeface="Open Sans"/>
                          <a:ea typeface="Open Sans"/>
                          <a:cs typeface="Open Sans"/>
                          <a:sym typeface="Open Sans"/>
                        </a:rPr>
                        <a:t>BIO 1000, BIO 1200, BIO 1300, BIO 2402</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r>
                        <a:rPr lang="en-US" sz="900">
                          <a:solidFill>
                            <a:srgbClr val="000000"/>
                          </a:solidFill>
                          <a:latin typeface="Open Sans"/>
                          <a:ea typeface="Open Sans"/>
                          <a:cs typeface="Open Sans"/>
                          <a:sym typeface="Open Sans"/>
                        </a:rPr>
                        <a:t>PSY1000, ID1300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endParaRPr lang="en-US" sz="110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744036">
                <a:tc>
                  <a:txBody>
                    <a:bodyPr/>
                    <a:lstStyle/>
                    <a:p>
                      <a:pPr algn="l">
                        <a:lnSpc>
                          <a:spcPts val="1539"/>
                        </a:lnSpc>
                        <a:defRPr/>
                      </a:pPr>
                      <a:r>
                        <a:rPr lang="en-US" sz="1050" b="1" dirty="0">
                          <a:solidFill>
                            <a:srgbClr val="000000"/>
                          </a:solidFill>
                          <a:latin typeface="Open Sans Bold"/>
                          <a:ea typeface="Open Sans Bold"/>
                          <a:cs typeface="Open Sans Bold"/>
                          <a:sym typeface="Open Sans Bold"/>
                        </a:rPr>
                        <a:t>Inquiry &amp; Analysis </a:t>
                      </a:r>
                      <a:endParaRPr lang="en-US" sz="1050" dirty="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BEAFF"/>
                    </a:solidFill>
                  </a:tcPr>
                </a:tc>
                <a:tc>
                  <a:txBody>
                    <a:bodyPr/>
                    <a:lstStyle/>
                    <a:p>
                      <a:pPr algn="l">
                        <a:lnSpc>
                          <a:spcPts val="1260"/>
                        </a:lnSpc>
                        <a:defRPr/>
                      </a:pPr>
                      <a:r>
                        <a:rPr lang="en-US" sz="900">
                          <a:solidFill>
                            <a:srgbClr val="000000"/>
                          </a:solidFill>
                          <a:latin typeface="Open Sans"/>
                          <a:ea typeface="Open Sans"/>
                          <a:cs typeface="Open Sans"/>
                          <a:sym typeface="Open Sans"/>
                        </a:rPr>
                        <a:t>College-Facing Second Year Research Course /Passion Project; 4th Year GE/Major Capstone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r>
                        <a:rPr lang="en-US" sz="900">
                          <a:solidFill>
                            <a:srgbClr val="000000"/>
                          </a:solidFill>
                          <a:latin typeface="Open Sans"/>
                          <a:ea typeface="Open Sans"/>
                          <a:cs typeface="Open Sans"/>
                          <a:sym typeface="Open Sans"/>
                        </a:rPr>
                        <a:t>College-Facing Second Year Research Course /Passion Project; 4th Year GE/Major Capstone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60"/>
                        </a:lnSpc>
                        <a:defRPr/>
                      </a:pPr>
                      <a:r>
                        <a:rPr lang="en-US" sz="900">
                          <a:solidFill>
                            <a:srgbClr val="000000"/>
                          </a:solidFill>
                          <a:latin typeface="Open Sans"/>
                          <a:ea typeface="Open Sans"/>
                          <a:cs typeface="Open Sans"/>
                          <a:sym typeface="Open Sans"/>
                        </a:rPr>
                        <a:t>College-Facing Second Year Research Course /Passion Project; 4th Year GE/Major Capstone  </a:t>
                      </a:r>
                      <a:endParaRPr lang="en-US" sz="1100"/>
                    </a:p>
                  </a:txBody>
                  <a:tcPr marL="47625" marR="47625"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 name="TextBox 3"/>
          <p:cNvSpPr txBox="1"/>
          <p:nvPr/>
        </p:nvSpPr>
        <p:spPr>
          <a:xfrm>
            <a:off x="0" y="-28575"/>
            <a:ext cx="9753600" cy="280667"/>
          </a:xfrm>
          <a:prstGeom prst="rect">
            <a:avLst/>
          </a:prstGeom>
        </p:spPr>
        <p:txBody>
          <a:bodyPr lIns="0" tIns="0" rIns="0" bIns="0" rtlCol="0" anchor="t">
            <a:spAutoFit/>
          </a:bodyPr>
          <a:lstStyle/>
          <a:p>
            <a:pPr algn="ctr">
              <a:lnSpc>
                <a:spcPts val="2380"/>
              </a:lnSpc>
            </a:pPr>
            <a:r>
              <a:rPr lang="en-US" sz="1700" b="1">
                <a:solidFill>
                  <a:srgbClr val="000000"/>
                </a:solidFill>
                <a:latin typeface="Canva Sans Bold"/>
                <a:ea typeface="Canva Sans Bold"/>
                <a:cs typeface="Canva Sans Bold"/>
                <a:sym typeface="Canva Sans Bold"/>
              </a:rPr>
              <a:t>Examples of Possible Alignment between New GE PLOS &amp; Current GE Distribution Courses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a:off x="548640" y="6109879"/>
            <a:ext cx="3462528" cy="0"/>
          </a:xfrm>
          <a:prstGeom prst="line">
            <a:avLst/>
          </a:prstGeom>
          <a:ln w="76200" cap="flat">
            <a:solidFill>
              <a:srgbClr val="0F4662"/>
            </a:solidFill>
            <a:prstDash val="solid"/>
            <a:headEnd type="none" w="sm" len="sm"/>
            <a:tailEnd type="none" w="sm" len="sm"/>
          </a:ln>
        </p:spPr>
      </p:sp>
      <p:sp>
        <p:nvSpPr>
          <p:cNvPr id="3" name="AutoShape 3"/>
          <p:cNvSpPr/>
          <p:nvPr/>
        </p:nvSpPr>
        <p:spPr>
          <a:xfrm>
            <a:off x="5742432" y="1463040"/>
            <a:ext cx="3462528" cy="0"/>
          </a:xfrm>
          <a:prstGeom prst="line">
            <a:avLst/>
          </a:prstGeom>
          <a:ln w="76200" cap="flat">
            <a:solidFill>
              <a:srgbClr val="0F4662"/>
            </a:solidFill>
            <a:prstDash val="solid"/>
            <a:headEnd type="none" w="sm" len="sm"/>
            <a:tailEnd type="none" w="sm" len="sm"/>
          </a:ln>
        </p:spPr>
      </p:sp>
      <p:sp>
        <p:nvSpPr>
          <p:cNvPr id="4" name="Freeform 4"/>
          <p:cNvSpPr/>
          <p:nvPr/>
        </p:nvSpPr>
        <p:spPr>
          <a:xfrm>
            <a:off x="172713" y="2664591"/>
            <a:ext cx="4259125" cy="3042233"/>
          </a:xfrm>
          <a:custGeom>
            <a:avLst/>
            <a:gdLst/>
            <a:ahLst/>
            <a:cxnLst/>
            <a:rect l="l" t="t" r="r" b="b"/>
            <a:pathLst>
              <a:path w="7985860" h="5704186">
                <a:moveTo>
                  <a:pt x="0" y="0"/>
                </a:moveTo>
                <a:lnTo>
                  <a:pt x="7985860" y="0"/>
                </a:lnTo>
                <a:lnTo>
                  <a:pt x="7985860" y="5704185"/>
                </a:lnTo>
                <a:lnTo>
                  <a:pt x="0" y="5704185"/>
                </a:lnTo>
                <a:lnTo>
                  <a:pt x="0" y="0"/>
                </a:lnTo>
                <a:close/>
              </a:path>
            </a:pathLst>
          </a:custGeom>
          <a:blipFill>
            <a:blip r:embed="rId3"/>
            <a:stretch>
              <a:fillRect/>
            </a:stretch>
          </a:blipFill>
        </p:spPr>
      </p:sp>
      <p:sp>
        <p:nvSpPr>
          <p:cNvPr id="5" name="TextBox 5"/>
          <p:cNvSpPr txBox="1"/>
          <p:nvPr/>
        </p:nvSpPr>
        <p:spPr>
          <a:xfrm>
            <a:off x="78471" y="1407160"/>
            <a:ext cx="4447609" cy="1506310"/>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gn="ctr">
              <a:lnSpc>
                <a:spcPts val="3957"/>
              </a:lnSpc>
              <a:spcBef>
                <a:spcPct val="0"/>
              </a:spcBef>
            </a:pPr>
            <a:r>
              <a:rPr lang="en-US" sz="2800" b="1" i="1" dirty="0">
                <a:solidFill>
                  <a:srgbClr val="0F4662"/>
                </a:solidFill>
                <a:latin typeface="Cormorant Garamond Bold Italics"/>
                <a:ea typeface="Cormorant Garamond Bold Italics"/>
                <a:cs typeface="Cormorant Garamond Bold Italics"/>
                <a:sym typeface="Cormorant Garamond Bold Italics"/>
              </a:rPr>
              <a:t>High Impact Practices </a:t>
            </a:r>
            <a:endParaRPr lang="en-US" dirty="0">
              <a:sym typeface="Cormorant Garamond Bold Italics"/>
            </a:endParaRPr>
          </a:p>
          <a:p>
            <a:pPr marL="0" lvl="0" indent="0" algn="ctr">
              <a:lnSpc>
                <a:spcPts val="3957"/>
              </a:lnSpc>
              <a:spcBef>
                <a:spcPct val="0"/>
              </a:spcBef>
            </a:pPr>
            <a:r>
              <a:rPr lang="en-US" sz="2800" b="1" i="1" dirty="0">
                <a:solidFill>
                  <a:srgbClr val="0F4662"/>
                </a:solidFill>
                <a:latin typeface="Cormorant Garamond Bold Italics"/>
                <a:ea typeface="Cormorant Garamond Bold Italics"/>
                <a:cs typeface="Cormorant Garamond Bold Italics"/>
                <a:sym typeface="Cormorant Garamond Bold Italics"/>
              </a:rPr>
              <a:t>(HIPs)</a:t>
            </a:r>
            <a:endParaRPr lang="en-US" dirty="0"/>
          </a:p>
          <a:p>
            <a:pPr marL="0" lvl="0" indent="0" algn="ctr">
              <a:lnSpc>
                <a:spcPts val="3957"/>
              </a:lnSpc>
              <a:spcBef>
                <a:spcPct val="0"/>
              </a:spcBef>
            </a:pPr>
            <a:r>
              <a:rPr lang="en-US" sz="2800" b="1" i="1" u="none" strike="noStrike" dirty="0">
                <a:solidFill>
                  <a:srgbClr val="0F4662"/>
                </a:solidFill>
                <a:latin typeface="Cormorant Garamond Bold Italics"/>
                <a:ea typeface="Cormorant Garamond Bold Italics"/>
                <a:cs typeface="Cormorant Garamond Bold Italics"/>
                <a:sym typeface="Cormorant Garamond Bold Italics"/>
              </a:rPr>
              <a:t>with proven track records</a:t>
            </a:r>
            <a:endParaRPr lang="en-US" sz="2800" b="1" i="1" u="none" strike="noStrike" dirty="0">
              <a:solidFill>
                <a:srgbClr val="0F4662"/>
              </a:solidFill>
              <a:latin typeface="Cormorant Garamond Bold Italics"/>
              <a:ea typeface="Cormorant Garamond Bold Italics"/>
              <a:cs typeface="Cormorant Garamond Bold Italics"/>
            </a:endParaRPr>
          </a:p>
        </p:txBody>
      </p:sp>
      <p:sp>
        <p:nvSpPr>
          <p:cNvPr id="6" name="TextBox 6"/>
          <p:cNvSpPr txBox="1"/>
          <p:nvPr/>
        </p:nvSpPr>
        <p:spPr>
          <a:xfrm>
            <a:off x="4431838" y="1672915"/>
            <a:ext cx="5138066" cy="4699620"/>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292100" lvl="1" indent="-146050" algn="l">
              <a:lnSpc>
                <a:spcPts val="2301"/>
              </a:lnSpc>
              <a:buFont typeface="Arial"/>
              <a:buChar char="•"/>
            </a:pPr>
            <a:r>
              <a:rPr lang="en-US" sz="1600" b="1" dirty="0">
                <a:solidFill>
                  <a:srgbClr val="0F4662"/>
                </a:solidFill>
                <a:latin typeface="Quicksand Bold"/>
                <a:ea typeface="Quicksand Bold"/>
                <a:cs typeface="Quicksand Bold"/>
                <a:sym typeface="Quicksand Bold"/>
              </a:rPr>
              <a:t>Theme-based communities in Semester 1</a:t>
            </a:r>
            <a:endParaRPr lang="en-US" sz="1600" b="1" dirty="0">
              <a:solidFill>
                <a:srgbClr val="0F4662"/>
              </a:solidFill>
              <a:latin typeface="Quicksand Bold"/>
              <a:ea typeface="Quicksand Bold"/>
              <a:cs typeface="Quicksand Bold"/>
            </a:endParaRPr>
          </a:p>
          <a:p>
            <a:pPr algn="l">
              <a:lnSpc>
                <a:spcPts val="2301"/>
              </a:lnSpc>
            </a:pPr>
            <a:endParaRPr lang="en-US" sz="1600" b="1" dirty="0">
              <a:solidFill>
                <a:srgbClr val="0F4662"/>
              </a:solidFill>
              <a:latin typeface="Quicksand Bold"/>
              <a:ea typeface="Quicksand Bold"/>
              <a:cs typeface="Quicksand Bold"/>
            </a:endParaRPr>
          </a:p>
          <a:p>
            <a:pPr marL="292100" lvl="1" indent="-146050" algn="l">
              <a:lnSpc>
                <a:spcPts val="2301"/>
              </a:lnSpc>
              <a:buFont typeface="Arial"/>
              <a:buChar char="•"/>
            </a:pPr>
            <a:r>
              <a:rPr lang="en-US" sz="1600" b="1" u="none" strike="noStrike" dirty="0">
                <a:solidFill>
                  <a:srgbClr val="0F4662"/>
                </a:solidFill>
                <a:latin typeface="Quicksand Bold"/>
                <a:ea typeface="Quicksand Bold"/>
                <a:cs typeface="Quicksand Bold"/>
                <a:sym typeface="Quicksand Bold"/>
              </a:rPr>
              <a:t>Writing-intensive course after Essential Learning course in Written Communication (2 semesters of writing)</a:t>
            </a:r>
            <a:endParaRPr lang="en-US" sz="1600" b="1" u="none" strike="noStrike" dirty="0">
              <a:solidFill>
                <a:srgbClr val="0F4662"/>
              </a:solidFill>
              <a:latin typeface="Quicksand Bold"/>
              <a:ea typeface="Quicksand Bold"/>
              <a:cs typeface="Quicksand Bold"/>
            </a:endParaRPr>
          </a:p>
          <a:p>
            <a:pPr algn="l">
              <a:lnSpc>
                <a:spcPts val="2301"/>
              </a:lnSpc>
            </a:pPr>
            <a:endParaRPr lang="en-US" sz="1600" b="1" u="none" strike="noStrike" dirty="0">
              <a:solidFill>
                <a:srgbClr val="0F4662"/>
              </a:solidFill>
              <a:latin typeface="Quicksand Bold"/>
              <a:ea typeface="Quicksand Bold"/>
              <a:cs typeface="Quicksand Bold"/>
            </a:endParaRPr>
          </a:p>
          <a:p>
            <a:pPr marL="292100" lvl="1" indent="-146050" algn="l">
              <a:lnSpc>
                <a:spcPts val="2301"/>
              </a:lnSpc>
              <a:buFont typeface="Arial"/>
              <a:buChar char="•"/>
            </a:pPr>
            <a:r>
              <a:rPr lang="en-US" sz="1600" b="1" u="none" strike="noStrike" dirty="0">
                <a:solidFill>
                  <a:srgbClr val="0F4662"/>
                </a:solidFill>
                <a:latin typeface="Quicksand Bold"/>
                <a:ea typeface="Quicksand Bold"/>
                <a:cs typeface="Quicksand Bold"/>
                <a:sym typeface="Quicksand Bold"/>
              </a:rPr>
              <a:t>Consistent &amp; intentional use of e-portfolios</a:t>
            </a:r>
            <a:endParaRPr lang="en-US" sz="1600" b="1" u="none" strike="noStrike" dirty="0">
              <a:solidFill>
                <a:srgbClr val="0F4662"/>
              </a:solidFill>
              <a:latin typeface="Quicksand Bold"/>
              <a:ea typeface="Quicksand Bold"/>
              <a:cs typeface="Quicksand Bold"/>
            </a:endParaRPr>
          </a:p>
          <a:p>
            <a:pPr algn="l">
              <a:lnSpc>
                <a:spcPts val="2301"/>
              </a:lnSpc>
            </a:pPr>
            <a:endParaRPr lang="en-US" sz="1600" b="1" u="none" strike="noStrike" dirty="0">
              <a:solidFill>
                <a:srgbClr val="0F4662"/>
              </a:solidFill>
              <a:latin typeface="Quicksand Bold"/>
              <a:ea typeface="Quicksand Bold"/>
              <a:cs typeface="Quicksand Bold"/>
            </a:endParaRPr>
          </a:p>
          <a:p>
            <a:pPr marL="292100" lvl="1" indent="-146050" algn="l">
              <a:lnSpc>
                <a:spcPts val="2301"/>
              </a:lnSpc>
              <a:buFont typeface="Arial"/>
              <a:buChar char="•"/>
            </a:pPr>
            <a:r>
              <a:rPr lang="en-US" sz="1600" b="1" u="none" strike="noStrike" dirty="0">
                <a:solidFill>
                  <a:srgbClr val="0F4662"/>
                </a:solidFill>
                <a:latin typeface="Quicksand Bold"/>
                <a:ea typeface="Quicksand Bold"/>
                <a:cs typeface="Quicksand Bold"/>
                <a:sym typeface="Quicksand Bold"/>
              </a:rPr>
              <a:t>Peer-to-peer support through GEMs &amp; embedded tutoring</a:t>
            </a:r>
            <a:endParaRPr lang="en-US" sz="1600" b="1" u="none" strike="noStrike" dirty="0">
              <a:solidFill>
                <a:srgbClr val="0F4662"/>
              </a:solidFill>
              <a:latin typeface="Quicksand Bold"/>
              <a:ea typeface="Quicksand Bold"/>
              <a:cs typeface="Quicksand Bold"/>
            </a:endParaRPr>
          </a:p>
          <a:p>
            <a:pPr algn="l">
              <a:lnSpc>
                <a:spcPts val="2301"/>
              </a:lnSpc>
            </a:pPr>
            <a:endParaRPr lang="en-US" sz="1600" b="1" u="none" strike="noStrike" dirty="0">
              <a:solidFill>
                <a:srgbClr val="0F4662"/>
              </a:solidFill>
              <a:latin typeface="Quicksand Bold"/>
              <a:ea typeface="Quicksand Bold"/>
              <a:cs typeface="Quicksand Bold"/>
            </a:endParaRPr>
          </a:p>
          <a:p>
            <a:pPr marL="292100" lvl="1" indent="-146050" algn="l">
              <a:lnSpc>
                <a:spcPts val="2301"/>
              </a:lnSpc>
              <a:buFont typeface="Arial"/>
              <a:buChar char="•"/>
            </a:pPr>
            <a:r>
              <a:rPr lang="en-US" sz="1600" b="1" u="none" strike="noStrike" dirty="0">
                <a:solidFill>
                  <a:srgbClr val="0F4662"/>
                </a:solidFill>
                <a:latin typeface="Quicksand Bold"/>
                <a:ea typeface="Quicksand Bold"/>
                <a:cs typeface="Quicksand Bold"/>
                <a:sym typeface="Quicksand Bold"/>
              </a:rPr>
              <a:t>Experiential learning activities</a:t>
            </a:r>
            <a:endParaRPr lang="en-US" sz="1600" b="1" u="none" strike="noStrike" dirty="0">
              <a:solidFill>
                <a:srgbClr val="0F4662"/>
              </a:solidFill>
              <a:latin typeface="Quicksand Bold"/>
              <a:ea typeface="Quicksand Bold"/>
              <a:cs typeface="Quicksand Bold"/>
            </a:endParaRPr>
          </a:p>
          <a:p>
            <a:pPr algn="l">
              <a:lnSpc>
                <a:spcPts val="2301"/>
              </a:lnSpc>
            </a:pPr>
            <a:endParaRPr lang="en-US" sz="1600" b="1" u="none" strike="noStrike" dirty="0">
              <a:solidFill>
                <a:srgbClr val="0F4662"/>
              </a:solidFill>
              <a:latin typeface="Quicksand Bold"/>
              <a:ea typeface="Quicksand Bold"/>
              <a:cs typeface="Quicksand Bold"/>
            </a:endParaRPr>
          </a:p>
          <a:p>
            <a:pPr marL="292100" lvl="1" indent="-146050" algn="l">
              <a:lnSpc>
                <a:spcPts val="2301"/>
              </a:lnSpc>
              <a:buFont typeface="Arial"/>
              <a:buChar char="•"/>
            </a:pPr>
            <a:r>
              <a:rPr lang="en-US" sz="1600" b="1" u="none" strike="noStrike" dirty="0">
                <a:solidFill>
                  <a:srgbClr val="0F4662"/>
                </a:solidFill>
                <a:latin typeface="Quicksand Bold"/>
                <a:ea typeface="Quicksand Bold"/>
                <a:cs typeface="Quicksand Bold"/>
                <a:sym typeface="Quicksand Bold"/>
              </a:rPr>
              <a:t>Common intellectual experiences (like the Common Read)</a:t>
            </a:r>
            <a:endParaRPr lang="en-US" sz="1600" b="1" u="none" strike="noStrike" dirty="0">
              <a:solidFill>
                <a:srgbClr val="0F4662"/>
              </a:solidFill>
              <a:latin typeface="Quicksand Bold"/>
              <a:ea typeface="Quicksand Bold"/>
              <a:cs typeface="Quicksand Bold"/>
            </a:endParaRPr>
          </a:p>
          <a:p>
            <a:pPr algn="l">
              <a:lnSpc>
                <a:spcPts val="2301"/>
              </a:lnSpc>
            </a:pPr>
            <a:endParaRPr lang="en-US" sz="1600" b="1" u="none" strike="noStrike" dirty="0">
              <a:solidFill>
                <a:srgbClr val="0F4662"/>
              </a:solidFill>
              <a:latin typeface="Quicksand Bold"/>
              <a:ea typeface="Quicksand Bold"/>
              <a:cs typeface="Quicksand Bold"/>
            </a:endParaRPr>
          </a:p>
          <a:p>
            <a:pPr marL="292100" lvl="1" indent="-146050" algn="l">
              <a:lnSpc>
                <a:spcPts val="2301"/>
              </a:lnSpc>
              <a:buFont typeface="Arial"/>
              <a:buChar char="•"/>
            </a:pPr>
            <a:r>
              <a:rPr lang="en-US" sz="1600" b="1" u="none" strike="noStrike" dirty="0">
                <a:solidFill>
                  <a:srgbClr val="0F4662"/>
                </a:solidFill>
                <a:latin typeface="Quicksand Bold"/>
                <a:ea typeface="Quicksand Bold"/>
                <a:cs typeface="Quicksand Bold"/>
                <a:sym typeface="Quicksand Bold"/>
              </a:rPr>
              <a:t>A Passion Project research experience in Year 2</a:t>
            </a:r>
            <a:endParaRPr lang="en-US" sz="1600" b="1" u="none" strike="noStrike" dirty="0">
              <a:solidFill>
                <a:srgbClr val="0F4662"/>
              </a:solidFill>
              <a:latin typeface="Quicksand Bold"/>
              <a:ea typeface="Quicksand Bold"/>
              <a:cs typeface="Quicksand Bold"/>
            </a:endParaRPr>
          </a:p>
        </p:txBody>
      </p:sp>
    </p:spTree>
    <p:extLst>
      <p:ext uri="{BB962C8B-B14F-4D97-AF65-F5344CB8AC3E}">
        <p14:creationId xmlns:p14="http://schemas.microsoft.com/office/powerpoint/2010/main" val="2819516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EAFF"/>
        </a:solidFill>
        <a:effectLst/>
      </p:bgPr>
    </p:bg>
    <p:spTree>
      <p:nvGrpSpPr>
        <p:cNvPr id="1" name="">
          <a:extLst>
            <a:ext uri="{FF2B5EF4-FFF2-40B4-BE49-F238E27FC236}">
              <a16:creationId xmlns:a16="http://schemas.microsoft.com/office/drawing/2014/main" id="{EE727A2A-EB9C-A4B7-6803-6257860ADD2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19A5266-02DC-9450-14DB-55444F6BF702}"/>
              </a:ext>
            </a:extLst>
          </p:cNvPr>
          <p:cNvSpPr txBox="1"/>
          <p:nvPr/>
        </p:nvSpPr>
        <p:spPr>
          <a:xfrm>
            <a:off x="1238755" y="645554"/>
            <a:ext cx="7274421" cy="2373407"/>
          </a:xfrm>
          <a:prstGeom prst="rect">
            <a:avLst/>
          </a:prstGeom>
        </p:spPr>
        <p:txBody>
          <a:bodyPr lIns="0" tIns="0" rIns="0" bIns="0" rtlCol="0" anchor="t">
            <a:spAutoFit/>
          </a:bodyPr>
          <a:lstStyle/>
          <a:p>
            <a:pPr algn="ctr">
              <a:lnSpc>
                <a:spcPts val="6300"/>
              </a:lnSpc>
            </a:pPr>
            <a:r>
              <a:rPr lang="en-US" sz="4500" b="1" dirty="0">
                <a:solidFill>
                  <a:srgbClr val="000000"/>
                </a:solidFill>
                <a:latin typeface="Canva Sans Bold"/>
                <a:sym typeface="Canva Sans Bold"/>
              </a:rPr>
              <a:t>Insert list of participants in the GE revision process </a:t>
            </a:r>
            <a:endParaRPr lang="en-US" dirty="0">
              <a:solidFill>
                <a:srgbClr val="000000"/>
              </a:solidFill>
              <a:latin typeface="Calibri"/>
              <a:ea typeface="Calibri"/>
              <a:cs typeface="Calibri"/>
              <a:sym typeface="Canva Sans Bold"/>
            </a:endParaRPr>
          </a:p>
          <a:p>
            <a:pPr algn="ctr">
              <a:lnSpc>
                <a:spcPts val="6300"/>
              </a:lnSpc>
            </a:pPr>
            <a:r>
              <a:rPr lang="en-US" sz="4500" b="1" dirty="0">
                <a:solidFill>
                  <a:srgbClr val="000000"/>
                </a:solidFill>
                <a:latin typeface="Canva Sans Bold"/>
                <a:sym typeface="Canva Sans Bold"/>
              </a:rPr>
              <a:t>since May 13, 2022</a:t>
            </a:r>
            <a:endParaRPr lang="en-US" dirty="0">
              <a:ea typeface="Calibri"/>
              <a:cs typeface="Calibri"/>
            </a:endParaRPr>
          </a:p>
        </p:txBody>
      </p:sp>
      <p:sp>
        <p:nvSpPr>
          <p:cNvPr id="3" name="TextBox 2">
            <a:extLst>
              <a:ext uri="{FF2B5EF4-FFF2-40B4-BE49-F238E27FC236}">
                <a16:creationId xmlns:a16="http://schemas.microsoft.com/office/drawing/2014/main" id="{658E83C3-154B-7A09-2C95-C89BAC83CC83}"/>
              </a:ext>
            </a:extLst>
          </p:cNvPr>
          <p:cNvSpPr txBox="1"/>
          <p:nvPr/>
        </p:nvSpPr>
        <p:spPr>
          <a:xfrm>
            <a:off x="213042" y="3038526"/>
            <a:ext cx="931359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dirty="0">
                <a:solidFill>
                  <a:srgbClr val="FF0000"/>
                </a:solidFill>
                <a:ea typeface="Calibri"/>
                <a:cs typeface="Calibri"/>
              </a:rPr>
              <a:t>At least </a:t>
            </a:r>
            <a:r>
              <a:rPr lang="en-US" sz="8000" b="1" dirty="0">
                <a:solidFill>
                  <a:srgbClr val="FF0000"/>
                </a:solidFill>
                <a:ea typeface="Calibri"/>
                <a:cs typeface="Calibri"/>
              </a:rPr>
              <a:t>1000 </a:t>
            </a:r>
            <a:endParaRPr lang="en-US" sz="8000" dirty="0">
              <a:ea typeface="Calibri"/>
              <a:cs typeface="Calibri"/>
            </a:endParaRPr>
          </a:p>
          <a:p>
            <a:pPr algn="ctr"/>
            <a:r>
              <a:rPr lang="en-US" sz="4800" b="1" dirty="0">
                <a:solidFill>
                  <a:srgbClr val="FF0000"/>
                </a:solidFill>
                <a:ea typeface="Calibri"/>
                <a:cs typeface="Calibri"/>
              </a:rPr>
              <a:t>students, faculty, &amp; staff from </a:t>
            </a:r>
            <a:r>
              <a:rPr lang="en-US" sz="4000" b="1" dirty="0">
                <a:solidFill>
                  <a:srgbClr val="FF0000"/>
                </a:solidFill>
                <a:ea typeface="Calibri"/>
                <a:cs typeface="Calibri"/>
              </a:rPr>
              <a:t>committees, pilots, and Zooms</a:t>
            </a:r>
            <a:endParaRPr lang="en-US" sz="4000" dirty="0">
              <a:solidFill>
                <a:srgbClr val="000000"/>
              </a:solidFill>
              <a:ea typeface="Calibri"/>
              <a:cs typeface="Calibri"/>
            </a:endParaRPr>
          </a:p>
          <a:p>
            <a:pPr algn="ctr"/>
            <a:r>
              <a:rPr lang="en-US" sz="4800" b="1" dirty="0">
                <a:solidFill>
                  <a:srgbClr val="FF0000"/>
                </a:solidFill>
                <a:ea typeface="Calibri"/>
                <a:cs typeface="Calibri"/>
              </a:rPr>
              <a:t>—oh, my!</a:t>
            </a:r>
            <a:endParaRPr lang="en-US" dirty="0">
              <a:ea typeface="Calibri"/>
              <a:cs typeface="Calibri"/>
            </a:endParaRPr>
          </a:p>
        </p:txBody>
      </p:sp>
    </p:spTree>
    <p:extLst>
      <p:ext uri="{BB962C8B-B14F-4D97-AF65-F5344CB8AC3E}">
        <p14:creationId xmlns:p14="http://schemas.microsoft.com/office/powerpoint/2010/main" val="3456955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3AFBB"/>
        </a:solidFill>
        <a:effectLst/>
      </p:bgPr>
    </p:bg>
    <p:spTree>
      <p:nvGrpSpPr>
        <p:cNvPr id="1" name="">
          <a:extLst>
            <a:ext uri="{FF2B5EF4-FFF2-40B4-BE49-F238E27FC236}">
              <a16:creationId xmlns:a16="http://schemas.microsoft.com/office/drawing/2014/main" id="{C992D883-EE20-1641-1E01-923E8FACB28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FA4E0F1-EF13-CD49-50BE-816DB5E33C36}"/>
              </a:ext>
            </a:extLst>
          </p:cNvPr>
          <p:cNvGrpSpPr/>
          <p:nvPr/>
        </p:nvGrpSpPr>
        <p:grpSpPr>
          <a:xfrm>
            <a:off x="472939" y="2224637"/>
            <a:ext cx="2872407" cy="3427554"/>
            <a:chOff x="0" y="0"/>
            <a:chExt cx="1418473" cy="1692619"/>
          </a:xfrm>
        </p:grpSpPr>
        <p:sp>
          <p:nvSpPr>
            <p:cNvPr id="3" name="Freeform 3">
              <a:extLst>
                <a:ext uri="{FF2B5EF4-FFF2-40B4-BE49-F238E27FC236}">
                  <a16:creationId xmlns:a16="http://schemas.microsoft.com/office/drawing/2014/main" id="{94736D07-CC6B-CA4D-8502-646A6C1BA9E2}"/>
                </a:ext>
              </a:extLst>
            </p:cNvPr>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F8F8F8"/>
            </a:solidFill>
          </p:spPr>
        </p:sp>
        <p:sp>
          <p:nvSpPr>
            <p:cNvPr id="4" name="TextBox 4">
              <a:extLst>
                <a:ext uri="{FF2B5EF4-FFF2-40B4-BE49-F238E27FC236}">
                  <a16:creationId xmlns:a16="http://schemas.microsoft.com/office/drawing/2014/main" id="{A47C09FB-DC65-5FCB-27C6-D791E90C804F}"/>
                </a:ext>
              </a:extLst>
            </p:cNvPr>
            <p:cNvSpPr txBox="1"/>
            <p:nvPr/>
          </p:nvSpPr>
          <p:spPr>
            <a:xfrm>
              <a:off x="0" y="-123825"/>
              <a:ext cx="1418473" cy="1816444"/>
            </a:xfrm>
            <a:prstGeom prst="rect">
              <a:avLst/>
            </a:prstGeom>
          </p:spPr>
          <p:txBody>
            <a:bodyPr lIns="27093" tIns="27093" rIns="27093" bIns="27093" rtlCol="0" anchor="ct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gn="ctr">
                <a:lnSpc>
                  <a:spcPts val="2175"/>
                </a:lnSpc>
              </a:pPr>
              <a:endParaRPr sz="573"/>
            </a:p>
          </p:txBody>
        </p:sp>
      </p:grpSp>
      <p:sp>
        <p:nvSpPr>
          <p:cNvPr id="5" name="Freeform 5">
            <a:extLst>
              <a:ext uri="{FF2B5EF4-FFF2-40B4-BE49-F238E27FC236}">
                <a16:creationId xmlns:a16="http://schemas.microsoft.com/office/drawing/2014/main" id="{4DA610A0-0727-D6A3-E75C-EAC1FC5FA949}"/>
              </a:ext>
            </a:extLst>
          </p:cNvPr>
          <p:cNvSpPr/>
          <p:nvPr/>
        </p:nvSpPr>
        <p:spPr>
          <a:xfrm>
            <a:off x="1282773" y="2449060"/>
            <a:ext cx="1252741" cy="1252741"/>
          </a:xfrm>
          <a:custGeom>
            <a:avLst/>
            <a:gdLst/>
            <a:ahLst/>
            <a:cxnLst/>
            <a:rect l="l" t="t" r="r" b="b"/>
            <a:pathLst>
              <a:path w="2348889" h="2348889">
                <a:moveTo>
                  <a:pt x="0" y="0"/>
                </a:moveTo>
                <a:lnTo>
                  <a:pt x="2348889" y="0"/>
                </a:lnTo>
                <a:lnTo>
                  <a:pt x="2348889" y="2348889"/>
                </a:lnTo>
                <a:lnTo>
                  <a:pt x="0" y="2348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a:extLst>
              <a:ext uri="{FF2B5EF4-FFF2-40B4-BE49-F238E27FC236}">
                <a16:creationId xmlns:a16="http://schemas.microsoft.com/office/drawing/2014/main" id="{749136B9-DDB6-83DA-EACE-1ACA4E32A3F0}"/>
              </a:ext>
            </a:extLst>
          </p:cNvPr>
          <p:cNvGrpSpPr/>
          <p:nvPr/>
        </p:nvGrpSpPr>
        <p:grpSpPr>
          <a:xfrm>
            <a:off x="3440597" y="2212446"/>
            <a:ext cx="2872407" cy="3427554"/>
            <a:chOff x="0" y="0"/>
            <a:chExt cx="1418473" cy="1692619"/>
          </a:xfrm>
        </p:grpSpPr>
        <p:sp>
          <p:nvSpPr>
            <p:cNvPr id="7" name="Freeform 7">
              <a:extLst>
                <a:ext uri="{FF2B5EF4-FFF2-40B4-BE49-F238E27FC236}">
                  <a16:creationId xmlns:a16="http://schemas.microsoft.com/office/drawing/2014/main" id="{E409BEA3-F221-266F-77B1-547BFA328759}"/>
                </a:ext>
              </a:extLst>
            </p:cNvPr>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F8F8F8"/>
            </a:solidFill>
          </p:spPr>
        </p:sp>
        <p:sp>
          <p:nvSpPr>
            <p:cNvPr id="8" name="TextBox 8">
              <a:extLst>
                <a:ext uri="{FF2B5EF4-FFF2-40B4-BE49-F238E27FC236}">
                  <a16:creationId xmlns:a16="http://schemas.microsoft.com/office/drawing/2014/main" id="{41C6B6A4-C804-A1F3-8430-66D321FEE09F}"/>
                </a:ext>
              </a:extLst>
            </p:cNvPr>
            <p:cNvSpPr txBox="1"/>
            <p:nvPr/>
          </p:nvSpPr>
          <p:spPr>
            <a:xfrm>
              <a:off x="0" y="-123825"/>
              <a:ext cx="1418473" cy="1816444"/>
            </a:xfrm>
            <a:prstGeom prst="rect">
              <a:avLst/>
            </a:prstGeom>
          </p:spPr>
          <p:txBody>
            <a:bodyPr lIns="27093" tIns="27093" rIns="27093" bIns="27093" rtlCol="0" anchor="ct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gn="ctr">
                <a:lnSpc>
                  <a:spcPts val="2175"/>
                </a:lnSpc>
              </a:pPr>
              <a:endParaRPr sz="573"/>
            </a:p>
          </p:txBody>
        </p:sp>
      </p:grpSp>
      <p:sp>
        <p:nvSpPr>
          <p:cNvPr id="9" name="Freeform 9">
            <a:extLst>
              <a:ext uri="{FF2B5EF4-FFF2-40B4-BE49-F238E27FC236}">
                <a16:creationId xmlns:a16="http://schemas.microsoft.com/office/drawing/2014/main" id="{EA1B4399-5657-9E9B-636A-631D7711E03B}"/>
              </a:ext>
            </a:extLst>
          </p:cNvPr>
          <p:cNvSpPr/>
          <p:nvPr/>
        </p:nvSpPr>
        <p:spPr>
          <a:xfrm>
            <a:off x="4258402" y="2449060"/>
            <a:ext cx="1236797" cy="1252741"/>
          </a:xfrm>
          <a:custGeom>
            <a:avLst/>
            <a:gdLst/>
            <a:ahLst/>
            <a:cxnLst/>
            <a:rect l="l" t="t" r="r" b="b"/>
            <a:pathLst>
              <a:path w="2318994" h="2348889">
                <a:moveTo>
                  <a:pt x="0" y="0"/>
                </a:moveTo>
                <a:lnTo>
                  <a:pt x="2318994" y="0"/>
                </a:lnTo>
                <a:lnTo>
                  <a:pt x="2318994" y="2348889"/>
                </a:lnTo>
                <a:lnTo>
                  <a:pt x="0" y="23488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0" name="Group 10">
            <a:extLst>
              <a:ext uri="{FF2B5EF4-FFF2-40B4-BE49-F238E27FC236}">
                <a16:creationId xmlns:a16="http://schemas.microsoft.com/office/drawing/2014/main" id="{C465E574-1A88-67BF-C077-4D960C227DF8}"/>
              </a:ext>
            </a:extLst>
          </p:cNvPr>
          <p:cNvGrpSpPr/>
          <p:nvPr/>
        </p:nvGrpSpPr>
        <p:grpSpPr>
          <a:xfrm>
            <a:off x="6408254" y="2224637"/>
            <a:ext cx="2872407" cy="3427554"/>
            <a:chOff x="0" y="0"/>
            <a:chExt cx="1418473" cy="1692619"/>
          </a:xfrm>
        </p:grpSpPr>
        <p:sp>
          <p:nvSpPr>
            <p:cNvPr id="11" name="Freeform 11">
              <a:extLst>
                <a:ext uri="{FF2B5EF4-FFF2-40B4-BE49-F238E27FC236}">
                  <a16:creationId xmlns:a16="http://schemas.microsoft.com/office/drawing/2014/main" id="{759FEF0E-73AB-2206-E4C0-ABC27012DA11}"/>
                </a:ext>
              </a:extLst>
            </p:cNvPr>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F8F8F8"/>
            </a:solidFill>
          </p:spPr>
        </p:sp>
        <p:sp>
          <p:nvSpPr>
            <p:cNvPr id="12" name="TextBox 12">
              <a:extLst>
                <a:ext uri="{FF2B5EF4-FFF2-40B4-BE49-F238E27FC236}">
                  <a16:creationId xmlns:a16="http://schemas.microsoft.com/office/drawing/2014/main" id="{CBBB3045-72D6-2AFC-276D-F3A530A7E1F6}"/>
                </a:ext>
              </a:extLst>
            </p:cNvPr>
            <p:cNvSpPr txBox="1"/>
            <p:nvPr/>
          </p:nvSpPr>
          <p:spPr>
            <a:xfrm>
              <a:off x="0" y="-123825"/>
              <a:ext cx="1418473" cy="1816444"/>
            </a:xfrm>
            <a:prstGeom prst="rect">
              <a:avLst/>
            </a:prstGeom>
          </p:spPr>
          <p:txBody>
            <a:bodyPr lIns="27093" tIns="27093" rIns="27093" bIns="27093" rtlCol="0" anchor="ct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gn="ctr">
                <a:lnSpc>
                  <a:spcPts val="2175"/>
                </a:lnSpc>
              </a:pPr>
              <a:endParaRPr sz="573"/>
            </a:p>
          </p:txBody>
        </p:sp>
      </p:grpSp>
      <p:sp>
        <p:nvSpPr>
          <p:cNvPr id="13" name="Freeform 13">
            <a:extLst>
              <a:ext uri="{FF2B5EF4-FFF2-40B4-BE49-F238E27FC236}">
                <a16:creationId xmlns:a16="http://schemas.microsoft.com/office/drawing/2014/main" id="{FEF3E99D-175E-5972-E326-DFB41AE8EFB4}"/>
              </a:ext>
            </a:extLst>
          </p:cNvPr>
          <p:cNvSpPr/>
          <p:nvPr/>
        </p:nvSpPr>
        <p:spPr>
          <a:xfrm>
            <a:off x="7250683" y="2424713"/>
            <a:ext cx="1187549" cy="1187549"/>
          </a:xfrm>
          <a:custGeom>
            <a:avLst/>
            <a:gdLst/>
            <a:ahLst/>
            <a:cxnLst/>
            <a:rect l="l" t="t" r="r" b="b"/>
            <a:pathLst>
              <a:path w="2226655" h="2226655">
                <a:moveTo>
                  <a:pt x="0" y="0"/>
                </a:moveTo>
                <a:lnTo>
                  <a:pt x="2226655" y="0"/>
                </a:lnTo>
                <a:lnTo>
                  <a:pt x="2226655" y="2226656"/>
                </a:lnTo>
                <a:lnTo>
                  <a:pt x="0" y="22266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a:extLst>
              <a:ext uri="{FF2B5EF4-FFF2-40B4-BE49-F238E27FC236}">
                <a16:creationId xmlns:a16="http://schemas.microsoft.com/office/drawing/2014/main" id="{4591F687-AB81-841A-A458-96475D9561DF}"/>
              </a:ext>
            </a:extLst>
          </p:cNvPr>
          <p:cNvSpPr txBox="1"/>
          <p:nvPr/>
        </p:nvSpPr>
        <p:spPr>
          <a:xfrm>
            <a:off x="548487" y="248197"/>
            <a:ext cx="5497575" cy="1807867"/>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0" lvl="0" indent="0" algn="l">
              <a:lnSpc>
                <a:spcPts val="4778"/>
              </a:lnSpc>
              <a:spcBef>
                <a:spcPct val="0"/>
              </a:spcBef>
            </a:pPr>
            <a:r>
              <a:rPr lang="en-US" sz="3400" b="1" i="1" dirty="0">
                <a:solidFill>
                  <a:srgbClr val="0F4662"/>
                </a:solidFill>
                <a:latin typeface="Cormorant Garamond Bold Italics"/>
                <a:ea typeface="Cormorant Garamond Bold Italics"/>
                <a:cs typeface="Cormorant Garamond Bold Italics"/>
                <a:sym typeface="Cormorant Garamond Bold Italics"/>
              </a:rPr>
              <a:t>Understanding the Proposal:</a:t>
            </a:r>
          </a:p>
          <a:p>
            <a:pPr>
              <a:lnSpc>
                <a:spcPts val="4778"/>
              </a:lnSpc>
              <a:spcBef>
                <a:spcPct val="0"/>
              </a:spcBef>
            </a:pPr>
            <a:r>
              <a:rPr lang="en-US" sz="3400" b="1" i="1" dirty="0">
                <a:solidFill>
                  <a:srgbClr val="F9B723"/>
                </a:solidFill>
                <a:latin typeface="Cormorant Garamond Bold Italics"/>
                <a:ea typeface="Cormorant Garamond Bold Italics"/>
                <a:cs typeface="Cormorant Garamond Bold Italics"/>
              </a:rPr>
              <a:t>Basics of the Proposed Structure </a:t>
            </a:r>
            <a:endParaRPr lang="en-US" sz="3400" b="1" i="1" u="none" strike="noStrike" dirty="0">
              <a:solidFill>
                <a:srgbClr val="F9B723"/>
              </a:solidFill>
              <a:latin typeface="Cormorant Garamond Bold Italics"/>
              <a:ea typeface="Cormorant Garamond Bold Italics"/>
              <a:cs typeface="Cormorant Garamond Bold Italics"/>
            </a:endParaRPr>
          </a:p>
        </p:txBody>
      </p:sp>
      <p:sp>
        <p:nvSpPr>
          <p:cNvPr id="15" name="TextBox 15">
            <a:extLst>
              <a:ext uri="{FF2B5EF4-FFF2-40B4-BE49-F238E27FC236}">
                <a16:creationId xmlns:a16="http://schemas.microsoft.com/office/drawing/2014/main" id="{8B568F6B-9892-15B9-1EB0-D60DC59CD822}"/>
              </a:ext>
            </a:extLst>
          </p:cNvPr>
          <p:cNvSpPr txBox="1"/>
          <p:nvPr/>
        </p:nvSpPr>
        <p:spPr>
          <a:xfrm>
            <a:off x="546871" y="3998527"/>
            <a:ext cx="2721006" cy="782137"/>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nSpc>
                <a:spcPts val="2085"/>
              </a:lnSpc>
            </a:pPr>
            <a:r>
              <a:rPr lang="en-US" sz="1200" dirty="0">
                <a:solidFill>
                  <a:srgbClr val="0F4662"/>
                </a:solidFill>
                <a:latin typeface="Quicksand"/>
              </a:rPr>
              <a:t>Foundation/Distribution, Discipline-based model </a:t>
            </a:r>
          </a:p>
          <a:p>
            <a:pPr algn="l">
              <a:lnSpc>
                <a:spcPts val="2085"/>
              </a:lnSpc>
            </a:pPr>
            <a:endParaRPr lang="en-US" sz="1227">
              <a:solidFill>
                <a:srgbClr val="0F4662"/>
              </a:solidFill>
              <a:latin typeface="Quicksand"/>
              <a:ea typeface="Quicksand"/>
              <a:cs typeface="Quicksand"/>
              <a:sym typeface="Quicksand"/>
            </a:endParaRPr>
          </a:p>
        </p:txBody>
      </p:sp>
      <p:sp>
        <p:nvSpPr>
          <p:cNvPr id="16" name="TextBox 16">
            <a:extLst>
              <a:ext uri="{FF2B5EF4-FFF2-40B4-BE49-F238E27FC236}">
                <a16:creationId xmlns:a16="http://schemas.microsoft.com/office/drawing/2014/main" id="{A6BDC86C-D1EB-F67D-49FE-CE9444F4435D}"/>
              </a:ext>
            </a:extLst>
          </p:cNvPr>
          <p:cNvSpPr txBox="1"/>
          <p:nvPr/>
        </p:nvSpPr>
        <p:spPr>
          <a:xfrm>
            <a:off x="546871" y="3616960"/>
            <a:ext cx="2721006" cy="362373"/>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0" lvl="0" indent="0" algn="l">
              <a:lnSpc>
                <a:spcPts val="2986"/>
              </a:lnSpc>
              <a:spcBef>
                <a:spcPct val="0"/>
              </a:spcBef>
            </a:pPr>
            <a:r>
              <a:rPr lang="en-US" sz="2133" b="1">
                <a:solidFill>
                  <a:srgbClr val="F4795C"/>
                </a:solidFill>
                <a:latin typeface="Quicksand Bold"/>
                <a:ea typeface="Quicksand Bold"/>
                <a:cs typeface="Quicksand Bold"/>
                <a:sym typeface="Quicksand Bold"/>
              </a:rPr>
              <a:t>FROM</a:t>
            </a:r>
          </a:p>
        </p:txBody>
      </p:sp>
      <p:sp>
        <p:nvSpPr>
          <p:cNvPr id="17" name="TextBox 17">
            <a:extLst>
              <a:ext uri="{FF2B5EF4-FFF2-40B4-BE49-F238E27FC236}">
                <a16:creationId xmlns:a16="http://schemas.microsoft.com/office/drawing/2014/main" id="{1B065495-15E8-E6E5-37AE-4E29EBFF97C7}"/>
              </a:ext>
            </a:extLst>
          </p:cNvPr>
          <p:cNvSpPr txBox="1"/>
          <p:nvPr/>
        </p:nvSpPr>
        <p:spPr>
          <a:xfrm>
            <a:off x="3516298" y="4040015"/>
            <a:ext cx="2721006" cy="487762"/>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126365" lvl="1">
              <a:lnSpc>
                <a:spcPts val="1995"/>
              </a:lnSpc>
            </a:pPr>
            <a:r>
              <a:rPr lang="en-US" sz="1150" dirty="0">
                <a:solidFill>
                  <a:srgbClr val="0F4662"/>
                </a:solidFill>
                <a:latin typeface="Quicksand"/>
              </a:rPr>
              <a:t>Outcomes-based model, implements High Impact Practices (HIPs)</a:t>
            </a:r>
          </a:p>
        </p:txBody>
      </p:sp>
      <p:sp>
        <p:nvSpPr>
          <p:cNvPr id="18" name="TextBox 18">
            <a:extLst>
              <a:ext uri="{FF2B5EF4-FFF2-40B4-BE49-F238E27FC236}">
                <a16:creationId xmlns:a16="http://schemas.microsoft.com/office/drawing/2014/main" id="{5518CF1D-BEE1-5B5E-BA67-6D24476A729E}"/>
              </a:ext>
            </a:extLst>
          </p:cNvPr>
          <p:cNvSpPr txBox="1"/>
          <p:nvPr/>
        </p:nvSpPr>
        <p:spPr>
          <a:xfrm>
            <a:off x="3516298" y="3671545"/>
            <a:ext cx="2721006" cy="362373"/>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0" lvl="0" indent="0" algn="l">
              <a:lnSpc>
                <a:spcPts val="2986"/>
              </a:lnSpc>
              <a:spcBef>
                <a:spcPct val="0"/>
              </a:spcBef>
            </a:pPr>
            <a:r>
              <a:rPr lang="en-US" sz="2133" b="1">
                <a:solidFill>
                  <a:srgbClr val="F4795C"/>
                </a:solidFill>
                <a:latin typeface="Quicksand Bold"/>
                <a:ea typeface="Quicksand Bold"/>
                <a:cs typeface="Quicksand Bold"/>
                <a:sym typeface="Quicksand Bold"/>
              </a:rPr>
              <a:t>TO</a:t>
            </a:r>
          </a:p>
        </p:txBody>
      </p:sp>
      <p:sp>
        <p:nvSpPr>
          <p:cNvPr id="19" name="TextBox 19">
            <a:extLst>
              <a:ext uri="{FF2B5EF4-FFF2-40B4-BE49-F238E27FC236}">
                <a16:creationId xmlns:a16="http://schemas.microsoft.com/office/drawing/2014/main" id="{50CCC375-A349-5A51-09BB-856C5CC3FC60}"/>
              </a:ext>
            </a:extLst>
          </p:cNvPr>
          <p:cNvSpPr txBox="1"/>
          <p:nvPr/>
        </p:nvSpPr>
        <p:spPr>
          <a:xfrm>
            <a:off x="6408254" y="4050175"/>
            <a:ext cx="2872407" cy="1421928"/>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171450" indent="-171450">
              <a:spcBef>
                <a:spcPct val="20000"/>
              </a:spcBef>
              <a:buFont typeface="Arial"/>
              <a:buChar char="•"/>
            </a:pPr>
            <a:r>
              <a:rPr lang="en-US" sz="1100" dirty="0">
                <a:solidFill>
                  <a:schemeClr val="tx2"/>
                </a:solidFill>
                <a:latin typeface="Calibri"/>
                <a:ea typeface="Calibri"/>
                <a:cs typeface="Calibri"/>
              </a:rPr>
              <a:t>Students do not understand how the courses "fit together" in the Foundation/Distribution model.</a:t>
            </a:r>
            <a:endParaRPr lang="en-US">
              <a:ea typeface="Calibri"/>
              <a:cs typeface="Calibri"/>
            </a:endParaRPr>
          </a:p>
          <a:p>
            <a:pPr marL="171450" indent="-171450">
              <a:spcBef>
                <a:spcPct val="20000"/>
              </a:spcBef>
              <a:buFont typeface="Arial"/>
              <a:buChar char="•"/>
            </a:pPr>
            <a:r>
              <a:rPr lang="en-US" sz="1100" dirty="0">
                <a:solidFill>
                  <a:schemeClr val="tx2"/>
                </a:solidFill>
                <a:latin typeface="Calibri"/>
                <a:ea typeface="Calibri"/>
                <a:cs typeface="Calibri"/>
              </a:rPr>
              <a:t>Students who switch majors may need additional courses delaying time to graduation.</a:t>
            </a:r>
          </a:p>
          <a:p>
            <a:pPr marL="171450" indent="-171450">
              <a:spcBef>
                <a:spcPct val="20000"/>
              </a:spcBef>
              <a:buFont typeface="Arial"/>
              <a:buChar char="•"/>
            </a:pPr>
            <a:r>
              <a:rPr lang="en-US" sz="1100" dirty="0">
                <a:solidFill>
                  <a:schemeClr val="tx2"/>
                </a:solidFill>
                <a:latin typeface="Calibri"/>
                <a:ea typeface="Calibri"/>
                <a:cs typeface="Calibri"/>
              </a:rPr>
              <a:t>Research proves that the strategic implementation of HIPs fosters deeper learning and a sense of community</a:t>
            </a:r>
            <a:r>
              <a:rPr lang="en-US" sz="1100" dirty="0">
                <a:solidFill>
                  <a:srgbClr val="000000"/>
                </a:solidFill>
                <a:latin typeface="Calibri"/>
                <a:ea typeface="Calibri"/>
                <a:cs typeface="Calibri"/>
              </a:rPr>
              <a:t>.</a:t>
            </a:r>
            <a:endParaRPr lang="en-US" sz="1100" dirty="0">
              <a:ea typeface="Calibri"/>
              <a:cs typeface="Calibri"/>
            </a:endParaRPr>
          </a:p>
        </p:txBody>
      </p:sp>
      <p:sp>
        <p:nvSpPr>
          <p:cNvPr id="20" name="TextBox 20">
            <a:extLst>
              <a:ext uri="{FF2B5EF4-FFF2-40B4-BE49-F238E27FC236}">
                <a16:creationId xmlns:a16="http://schemas.microsoft.com/office/drawing/2014/main" id="{0258E649-5D24-6543-99A6-E91AC9751568}"/>
              </a:ext>
            </a:extLst>
          </p:cNvPr>
          <p:cNvSpPr txBox="1"/>
          <p:nvPr/>
        </p:nvSpPr>
        <p:spPr>
          <a:xfrm>
            <a:off x="6485724" y="3671545"/>
            <a:ext cx="2721006" cy="362373"/>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0" lvl="0" indent="0" algn="l">
              <a:lnSpc>
                <a:spcPts val="2986"/>
              </a:lnSpc>
              <a:spcBef>
                <a:spcPct val="0"/>
              </a:spcBef>
            </a:pPr>
            <a:r>
              <a:rPr lang="en-US" sz="2133" b="1">
                <a:solidFill>
                  <a:srgbClr val="F4795C"/>
                </a:solidFill>
                <a:latin typeface="Quicksand Bold"/>
                <a:ea typeface="Quicksand Bold"/>
                <a:cs typeface="Quicksand Bold"/>
                <a:sym typeface="Quicksand Bold"/>
              </a:rPr>
              <a:t>Rationale</a:t>
            </a:r>
          </a:p>
        </p:txBody>
      </p:sp>
      <p:sp>
        <p:nvSpPr>
          <p:cNvPr id="21" name="AutoShape 21">
            <a:extLst>
              <a:ext uri="{FF2B5EF4-FFF2-40B4-BE49-F238E27FC236}">
                <a16:creationId xmlns:a16="http://schemas.microsoft.com/office/drawing/2014/main" id="{1C3E2FF4-7792-B9E7-B9E0-B20344517006}"/>
              </a:ext>
            </a:extLst>
          </p:cNvPr>
          <p:cNvSpPr/>
          <p:nvPr/>
        </p:nvSpPr>
        <p:spPr>
          <a:xfrm>
            <a:off x="5742432" y="1714109"/>
            <a:ext cx="3462528" cy="0"/>
          </a:xfrm>
          <a:prstGeom prst="line">
            <a:avLst/>
          </a:prstGeom>
          <a:ln w="76200" cap="flat">
            <a:solidFill>
              <a:srgbClr val="0F4662"/>
            </a:solidFill>
            <a:prstDash val="solid"/>
            <a:headEnd type="none" w="sm" len="sm"/>
            <a:tailEnd type="none" w="sm" len="sm"/>
          </a:ln>
        </p:spPr>
      </p:sp>
    </p:spTree>
    <p:extLst>
      <p:ext uri="{BB962C8B-B14F-4D97-AF65-F5344CB8AC3E}">
        <p14:creationId xmlns:p14="http://schemas.microsoft.com/office/powerpoint/2010/main" val="932990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3AFBB"/>
        </a:solidFill>
        <a:effectLst/>
      </p:bgPr>
    </p:bg>
    <p:spTree>
      <p:nvGrpSpPr>
        <p:cNvPr id="1" name=""/>
        <p:cNvGrpSpPr/>
        <p:nvPr/>
      </p:nvGrpSpPr>
      <p:grpSpPr>
        <a:xfrm>
          <a:off x="0" y="0"/>
          <a:ext cx="0" cy="0"/>
          <a:chOff x="0" y="0"/>
          <a:chExt cx="0" cy="0"/>
        </a:xfrm>
      </p:grpSpPr>
      <p:grpSp>
        <p:nvGrpSpPr>
          <p:cNvPr id="2" name="Group 2"/>
          <p:cNvGrpSpPr/>
          <p:nvPr/>
        </p:nvGrpSpPr>
        <p:grpSpPr>
          <a:xfrm>
            <a:off x="1573905" y="2582877"/>
            <a:ext cx="2154306" cy="2570666"/>
            <a:chOff x="0" y="0"/>
            <a:chExt cx="1418473" cy="1692619"/>
          </a:xfrm>
        </p:grpSpPr>
        <p:sp>
          <p:nvSpPr>
            <p:cNvPr id="3" name="Freeform 3"/>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F8F8F8"/>
            </a:solidFill>
          </p:spPr>
        </p:sp>
        <p:sp>
          <p:nvSpPr>
            <p:cNvPr id="4" name="TextBox 4"/>
            <p:cNvSpPr txBox="1"/>
            <p:nvPr/>
          </p:nvSpPr>
          <p:spPr>
            <a:xfrm>
              <a:off x="0" y="-123825"/>
              <a:ext cx="1418473" cy="1816444"/>
            </a:xfrm>
            <a:prstGeom prst="rect">
              <a:avLst/>
            </a:prstGeom>
          </p:spPr>
          <p:txBody>
            <a:bodyPr lIns="20320" tIns="20320" rIns="20320" bIns="20320" rtlCol="0" anchor="ct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gn="ctr">
                <a:lnSpc>
                  <a:spcPts val="1631"/>
                </a:lnSpc>
              </a:pPr>
              <a:endParaRPr sz="430"/>
            </a:p>
          </p:txBody>
        </p:sp>
      </p:grpSp>
      <p:sp>
        <p:nvSpPr>
          <p:cNvPr id="5" name="Freeform 5"/>
          <p:cNvSpPr/>
          <p:nvPr/>
        </p:nvSpPr>
        <p:spPr>
          <a:xfrm>
            <a:off x="2181280" y="2751196"/>
            <a:ext cx="939556" cy="939556"/>
          </a:xfrm>
          <a:custGeom>
            <a:avLst/>
            <a:gdLst/>
            <a:ahLst/>
            <a:cxnLst/>
            <a:rect l="l" t="t" r="r" b="b"/>
            <a:pathLst>
              <a:path w="2348889" h="2348889">
                <a:moveTo>
                  <a:pt x="0" y="0"/>
                </a:moveTo>
                <a:lnTo>
                  <a:pt x="2348889" y="0"/>
                </a:lnTo>
                <a:lnTo>
                  <a:pt x="2348889" y="2348889"/>
                </a:lnTo>
                <a:lnTo>
                  <a:pt x="0" y="2348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3799648" y="2573734"/>
            <a:ext cx="2154306" cy="2570666"/>
            <a:chOff x="0" y="0"/>
            <a:chExt cx="1418473" cy="1692619"/>
          </a:xfrm>
        </p:grpSpPr>
        <p:sp>
          <p:nvSpPr>
            <p:cNvPr id="7" name="Freeform 7"/>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F8F8F8"/>
            </a:solidFill>
          </p:spPr>
        </p:sp>
        <p:sp>
          <p:nvSpPr>
            <p:cNvPr id="8" name="TextBox 8"/>
            <p:cNvSpPr txBox="1"/>
            <p:nvPr/>
          </p:nvSpPr>
          <p:spPr>
            <a:xfrm>
              <a:off x="0" y="-123825"/>
              <a:ext cx="1418473" cy="1816444"/>
            </a:xfrm>
            <a:prstGeom prst="rect">
              <a:avLst/>
            </a:prstGeom>
          </p:spPr>
          <p:txBody>
            <a:bodyPr lIns="20320" tIns="20320" rIns="20320" bIns="20320" rtlCol="0" anchor="ct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gn="ctr">
                <a:lnSpc>
                  <a:spcPts val="1631"/>
                </a:lnSpc>
              </a:pPr>
              <a:endParaRPr sz="430"/>
            </a:p>
          </p:txBody>
        </p:sp>
      </p:grpSp>
      <p:sp>
        <p:nvSpPr>
          <p:cNvPr id="9" name="Freeform 9"/>
          <p:cNvSpPr/>
          <p:nvPr/>
        </p:nvSpPr>
        <p:spPr>
          <a:xfrm>
            <a:off x="4405381" y="2766436"/>
            <a:ext cx="767578" cy="589036"/>
          </a:xfrm>
          <a:custGeom>
            <a:avLst/>
            <a:gdLst/>
            <a:ahLst/>
            <a:cxnLst/>
            <a:rect l="l" t="t" r="r" b="b"/>
            <a:pathLst>
              <a:path w="2318994" h="2348889">
                <a:moveTo>
                  <a:pt x="0" y="0"/>
                </a:moveTo>
                <a:lnTo>
                  <a:pt x="2318994" y="0"/>
                </a:lnTo>
                <a:lnTo>
                  <a:pt x="2318994" y="2348889"/>
                </a:lnTo>
                <a:lnTo>
                  <a:pt x="0" y="23488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0" name="Group 10"/>
          <p:cNvGrpSpPr/>
          <p:nvPr/>
        </p:nvGrpSpPr>
        <p:grpSpPr>
          <a:xfrm>
            <a:off x="6025390" y="2575257"/>
            <a:ext cx="2154306" cy="2570666"/>
            <a:chOff x="0" y="0"/>
            <a:chExt cx="1418473" cy="1692619"/>
          </a:xfrm>
        </p:grpSpPr>
        <p:sp>
          <p:nvSpPr>
            <p:cNvPr id="11" name="Freeform 11"/>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F8F8F8"/>
            </a:solidFill>
          </p:spPr>
        </p:sp>
        <p:sp>
          <p:nvSpPr>
            <p:cNvPr id="12" name="TextBox 12"/>
            <p:cNvSpPr txBox="1"/>
            <p:nvPr/>
          </p:nvSpPr>
          <p:spPr>
            <a:xfrm>
              <a:off x="0" y="-123825"/>
              <a:ext cx="1418473" cy="1816444"/>
            </a:xfrm>
            <a:prstGeom prst="rect">
              <a:avLst/>
            </a:prstGeom>
          </p:spPr>
          <p:txBody>
            <a:bodyPr lIns="20320" tIns="20320" rIns="20320" bIns="20320" rtlCol="0" anchor="ct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gn="ctr">
                <a:lnSpc>
                  <a:spcPts val="1631"/>
                </a:lnSpc>
              </a:pPr>
              <a:endParaRPr sz="430"/>
            </a:p>
          </p:txBody>
        </p:sp>
      </p:grpSp>
      <p:sp>
        <p:nvSpPr>
          <p:cNvPr id="14" name="TextBox 14"/>
          <p:cNvSpPr txBox="1"/>
          <p:nvPr/>
        </p:nvSpPr>
        <p:spPr>
          <a:xfrm>
            <a:off x="1630566" y="1100548"/>
            <a:ext cx="4123182" cy="1356269"/>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0" lvl="0" indent="0" algn="l">
              <a:lnSpc>
                <a:spcPts val="3583"/>
              </a:lnSpc>
              <a:spcBef>
                <a:spcPct val="0"/>
              </a:spcBef>
            </a:pPr>
            <a:r>
              <a:rPr lang="en-US" sz="2560" b="1" i="1" dirty="0">
                <a:solidFill>
                  <a:srgbClr val="0F4662"/>
                </a:solidFill>
                <a:latin typeface="Cormorant Garamond Bold Italics"/>
                <a:ea typeface="Cormorant Garamond Bold Italics"/>
                <a:cs typeface="Cormorant Garamond Bold Italics"/>
                <a:sym typeface="Cormorant Garamond Bold Italics"/>
              </a:rPr>
              <a:t>Understanding the Proposal:</a:t>
            </a:r>
          </a:p>
          <a:p>
            <a:pPr>
              <a:lnSpc>
                <a:spcPts val="3583"/>
              </a:lnSpc>
              <a:spcBef>
                <a:spcPct val="0"/>
              </a:spcBef>
            </a:pPr>
            <a:r>
              <a:rPr lang="en-US" sz="2560" b="1" i="1" u="none" strike="noStrike" dirty="0">
                <a:solidFill>
                  <a:srgbClr val="F9B723"/>
                </a:solidFill>
                <a:latin typeface="Cormorant Garamond Bold Italics"/>
                <a:ea typeface="Cormorant Garamond Bold Italics"/>
                <a:cs typeface="Cormorant Garamond Bold Italics"/>
                <a:sym typeface="Cormorant Garamond Bold Italics"/>
              </a:rPr>
              <a:t>Using GE PLOS</a:t>
            </a:r>
            <a:r>
              <a:rPr lang="en-US" sz="2560" b="1" i="1" dirty="0">
                <a:solidFill>
                  <a:srgbClr val="F9B723"/>
                </a:solidFill>
                <a:latin typeface="Cormorant Garamond Bold Italics"/>
                <a:ea typeface="Cormorant Garamond Bold Italics"/>
                <a:cs typeface="Cormorant Garamond Bold Italics"/>
                <a:sym typeface="Cormorant Garamond Bold Italics"/>
              </a:rPr>
              <a:t> &amp; High Impact Practices (HIPs)</a:t>
            </a:r>
            <a:endParaRPr lang="en-US" sz="2560" b="1" i="1" u="none" strike="noStrike" dirty="0">
              <a:solidFill>
                <a:srgbClr val="F9B723"/>
              </a:solidFill>
              <a:latin typeface="Cormorant Garamond Bold Italics"/>
              <a:ea typeface="Cormorant Garamond Bold Italics"/>
              <a:cs typeface="Cormorant Garamond Bold Italics"/>
              <a:sym typeface="Cormorant Garamond Bold Italics"/>
            </a:endParaRPr>
          </a:p>
        </p:txBody>
      </p:sp>
      <p:sp>
        <p:nvSpPr>
          <p:cNvPr id="15" name="TextBox 15"/>
          <p:cNvSpPr txBox="1"/>
          <p:nvPr/>
        </p:nvSpPr>
        <p:spPr>
          <a:xfrm>
            <a:off x="1629354" y="3913295"/>
            <a:ext cx="2040754" cy="1210947"/>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gn="l">
              <a:lnSpc>
                <a:spcPts val="1564"/>
              </a:lnSpc>
            </a:pPr>
            <a:r>
              <a:rPr lang="en-US" sz="920">
                <a:solidFill>
                  <a:srgbClr val="0F4662"/>
                </a:solidFill>
                <a:latin typeface="Quicksand"/>
                <a:ea typeface="Quicksand"/>
                <a:cs typeface="Quicksand"/>
                <a:sym typeface="Quicksand"/>
              </a:rPr>
              <a:t>8 GE SLOs (Essentially 10 SLOs)</a:t>
            </a:r>
          </a:p>
          <a:p>
            <a:pPr marL="198616" lvl="1" indent="-99307" algn="l">
              <a:lnSpc>
                <a:spcPts val="1564"/>
              </a:lnSpc>
              <a:buFont typeface="Arial"/>
              <a:buChar char="•"/>
            </a:pPr>
            <a:r>
              <a:rPr lang="en-US" sz="920">
                <a:solidFill>
                  <a:srgbClr val="0F4662"/>
                </a:solidFill>
                <a:latin typeface="Quicksand"/>
                <a:ea typeface="Quicksand"/>
                <a:cs typeface="Quicksand"/>
                <a:sym typeface="Quicksand"/>
              </a:rPr>
              <a:t>Written &amp; Oral Communication as one SLO </a:t>
            </a:r>
          </a:p>
          <a:p>
            <a:pPr marL="198616" lvl="1" indent="-99307" algn="l">
              <a:lnSpc>
                <a:spcPts val="1564"/>
              </a:lnSpc>
              <a:buFont typeface="Arial"/>
              <a:buChar char="•"/>
            </a:pPr>
            <a:r>
              <a:rPr lang="en-US" sz="920">
                <a:solidFill>
                  <a:srgbClr val="0F4662"/>
                </a:solidFill>
                <a:latin typeface="Quicksand"/>
                <a:ea typeface="Quicksand"/>
                <a:cs typeface="Quicksand"/>
                <a:sym typeface="Quicksand"/>
              </a:rPr>
              <a:t>Information &amp; Technology Literacy as one SLO</a:t>
            </a:r>
          </a:p>
          <a:p>
            <a:pPr algn="l">
              <a:lnSpc>
                <a:spcPts val="1564"/>
              </a:lnSpc>
            </a:pPr>
            <a:endParaRPr lang="en-US" sz="920">
              <a:solidFill>
                <a:srgbClr val="0F4662"/>
              </a:solidFill>
              <a:latin typeface="Quicksand"/>
              <a:ea typeface="Quicksand"/>
              <a:cs typeface="Quicksand"/>
              <a:sym typeface="Quicksand"/>
            </a:endParaRPr>
          </a:p>
        </p:txBody>
      </p:sp>
      <p:sp>
        <p:nvSpPr>
          <p:cNvPr id="16" name="TextBox 16"/>
          <p:cNvSpPr txBox="1"/>
          <p:nvPr/>
        </p:nvSpPr>
        <p:spPr>
          <a:xfrm>
            <a:off x="1629354" y="3627120"/>
            <a:ext cx="2040754" cy="271780"/>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0" lvl="0" indent="0" algn="l">
              <a:lnSpc>
                <a:spcPts val="2239"/>
              </a:lnSpc>
              <a:spcBef>
                <a:spcPct val="0"/>
              </a:spcBef>
            </a:pPr>
            <a:r>
              <a:rPr lang="en-US" sz="1600" b="1">
                <a:solidFill>
                  <a:srgbClr val="F4795C"/>
                </a:solidFill>
                <a:latin typeface="Quicksand Bold"/>
                <a:ea typeface="Quicksand Bold"/>
                <a:cs typeface="Quicksand Bold"/>
                <a:sym typeface="Quicksand Bold"/>
              </a:rPr>
              <a:t>FROM</a:t>
            </a:r>
          </a:p>
        </p:txBody>
      </p:sp>
      <p:sp>
        <p:nvSpPr>
          <p:cNvPr id="17" name="TextBox 17"/>
          <p:cNvSpPr txBox="1"/>
          <p:nvPr/>
        </p:nvSpPr>
        <p:spPr>
          <a:xfrm>
            <a:off x="3804543" y="3757641"/>
            <a:ext cx="2040754" cy="1327223"/>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189230" lvl="1" indent="-93980" algn="l">
              <a:lnSpc>
                <a:spcPts val="1496"/>
              </a:lnSpc>
              <a:buFont typeface="Arial"/>
              <a:buChar char="•"/>
            </a:pPr>
            <a:r>
              <a:rPr lang="en-US" sz="850" dirty="0">
                <a:solidFill>
                  <a:schemeClr val="tx2"/>
                </a:solidFill>
                <a:sym typeface="Quicksand"/>
              </a:rPr>
              <a:t>10 GE PLOs</a:t>
            </a:r>
            <a:endParaRPr lang="en-US" sz="850">
              <a:solidFill>
                <a:schemeClr val="tx2"/>
              </a:solidFill>
              <a:ea typeface="Calibri"/>
              <a:cs typeface="Calibri"/>
            </a:endParaRPr>
          </a:p>
          <a:p>
            <a:pPr marL="189230" lvl="1" indent="-93980" algn="l">
              <a:lnSpc>
                <a:spcPts val="1496"/>
              </a:lnSpc>
              <a:buFont typeface="Arial"/>
              <a:buChar char="•"/>
            </a:pPr>
            <a:r>
              <a:rPr lang="en-US" sz="850" dirty="0">
                <a:solidFill>
                  <a:schemeClr val="tx2"/>
                </a:solidFill>
                <a:sym typeface="Quicksand"/>
              </a:rPr>
              <a:t>Written &amp; Oral Communication as separate PLOs</a:t>
            </a:r>
            <a:endParaRPr lang="en-US" sz="850">
              <a:solidFill>
                <a:schemeClr val="tx2"/>
              </a:solidFill>
              <a:ea typeface="Calibri"/>
              <a:cs typeface="Calibri"/>
            </a:endParaRPr>
          </a:p>
          <a:p>
            <a:pPr marL="189230" lvl="1" indent="-93980" algn="l">
              <a:lnSpc>
                <a:spcPts val="1496"/>
              </a:lnSpc>
              <a:buFont typeface="Arial"/>
              <a:buChar char="•"/>
            </a:pPr>
            <a:r>
              <a:rPr lang="en-US" sz="850" dirty="0">
                <a:solidFill>
                  <a:schemeClr val="tx2"/>
                </a:solidFill>
                <a:sym typeface="Quicksand"/>
              </a:rPr>
              <a:t>Information Literacy &amp; Technology is embedded in multiple SLOs</a:t>
            </a:r>
            <a:endParaRPr lang="en-US" sz="850" dirty="0">
              <a:solidFill>
                <a:schemeClr val="tx2"/>
              </a:solidFill>
            </a:endParaRPr>
          </a:p>
          <a:p>
            <a:pPr marL="189230" lvl="1" indent="-93980">
              <a:lnSpc>
                <a:spcPts val="1496"/>
              </a:lnSpc>
              <a:buFont typeface="Arial"/>
              <a:buChar char="•"/>
            </a:pPr>
            <a:r>
              <a:rPr lang="en-US" sz="850" dirty="0">
                <a:solidFill>
                  <a:schemeClr val="tx2"/>
                </a:solidFill>
              </a:rPr>
              <a:t>Wellness, Reading,  Inquiry &amp; Analysis added</a:t>
            </a:r>
            <a:endParaRPr lang="en-US" sz="850" dirty="0">
              <a:solidFill>
                <a:schemeClr val="tx2"/>
              </a:solidFill>
              <a:ea typeface="Calibri"/>
              <a:cs typeface="Calibri"/>
            </a:endParaRPr>
          </a:p>
        </p:txBody>
      </p:sp>
      <p:sp>
        <p:nvSpPr>
          <p:cNvPr id="18" name="TextBox 18"/>
          <p:cNvSpPr txBox="1"/>
          <p:nvPr/>
        </p:nvSpPr>
        <p:spPr>
          <a:xfrm>
            <a:off x="3856424" y="3492800"/>
            <a:ext cx="2040754" cy="271780"/>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nSpc>
                <a:spcPts val="2239"/>
              </a:lnSpc>
              <a:spcBef>
                <a:spcPct val="0"/>
              </a:spcBef>
            </a:pPr>
            <a:r>
              <a:rPr lang="en-US" sz="1600" b="1" dirty="0">
                <a:solidFill>
                  <a:srgbClr val="F4795C"/>
                </a:solidFill>
                <a:latin typeface="Quicksand Bold"/>
                <a:ea typeface="Quicksand Bold"/>
                <a:cs typeface="Quicksand Bold"/>
                <a:sym typeface="Quicksand Bold"/>
              </a:rPr>
              <a:t>TO: New PLOs</a:t>
            </a:r>
          </a:p>
        </p:txBody>
      </p:sp>
      <p:sp>
        <p:nvSpPr>
          <p:cNvPr id="19" name="TextBox 19"/>
          <p:cNvSpPr txBox="1"/>
          <p:nvPr/>
        </p:nvSpPr>
        <p:spPr>
          <a:xfrm>
            <a:off x="6071110" y="3494832"/>
            <a:ext cx="2062866" cy="1651029"/>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218948" lvl="1" indent="-137160">
              <a:lnSpc>
                <a:spcPts val="1292"/>
              </a:lnSpc>
              <a:buFont typeface="Arial" panose="020B0604020202020204" pitchFamily="34" charset="0"/>
              <a:buChar char="•"/>
            </a:pPr>
            <a:r>
              <a:rPr lang="en-US" sz="720" b="1" dirty="0">
                <a:solidFill>
                  <a:srgbClr val="0F4662"/>
                </a:solidFill>
                <a:ea typeface="+mn-lt"/>
                <a:cs typeface="+mn-lt"/>
              </a:rPr>
              <a:t>Theme-based communities in Semester 1</a:t>
            </a:r>
            <a:endParaRPr lang="en-US" sz="720" dirty="0">
              <a:solidFill>
                <a:srgbClr val="0F4662"/>
              </a:solidFill>
              <a:ea typeface="+mn-lt"/>
              <a:cs typeface="+mn-lt"/>
            </a:endParaRPr>
          </a:p>
          <a:p>
            <a:pPr marL="218948" lvl="1" indent="-137160">
              <a:lnSpc>
                <a:spcPts val="1291"/>
              </a:lnSpc>
              <a:buFont typeface="Arial"/>
              <a:buChar char="•"/>
            </a:pPr>
            <a:r>
              <a:rPr lang="en-US" sz="720" b="1" dirty="0">
                <a:solidFill>
                  <a:srgbClr val="0F4662"/>
                </a:solidFill>
                <a:ea typeface="+mn-lt"/>
                <a:cs typeface="+mn-lt"/>
              </a:rPr>
              <a:t>Writing-intensive course after Essential Learning course in Written Communication (2 semesters of writing)</a:t>
            </a:r>
            <a:endParaRPr lang="en-US" sz="720" dirty="0">
              <a:solidFill>
                <a:srgbClr val="0F4662"/>
              </a:solidFill>
              <a:ea typeface="+mn-lt"/>
              <a:cs typeface="+mn-lt"/>
            </a:endParaRPr>
          </a:p>
          <a:p>
            <a:pPr marL="218948" lvl="1" indent="-137160">
              <a:lnSpc>
                <a:spcPts val="1291"/>
              </a:lnSpc>
              <a:buFont typeface="Arial"/>
              <a:buChar char="•"/>
            </a:pPr>
            <a:r>
              <a:rPr lang="en-US" sz="720" b="1" dirty="0">
                <a:solidFill>
                  <a:srgbClr val="0F4662"/>
                </a:solidFill>
                <a:ea typeface="+mn-lt"/>
                <a:cs typeface="+mn-lt"/>
              </a:rPr>
              <a:t>Consistent &amp; intentional use of e-portfolios</a:t>
            </a:r>
            <a:endParaRPr lang="en-US" sz="720" dirty="0">
              <a:solidFill>
                <a:srgbClr val="0F4662"/>
              </a:solidFill>
              <a:ea typeface="+mn-lt"/>
              <a:cs typeface="+mn-lt"/>
            </a:endParaRPr>
          </a:p>
          <a:p>
            <a:pPr marL="218948" lvl="1" indent="-137160">
              <a:lnSpc>
                <a:spcPts val="1291"/>
              </a:lnSpc>
              <a:buFont typeface="Arial"/>
              <a:buChar char="•"/>
            </a:pPr>
            <a:r>
              <a:rPr lang="en-US" sz="720" b="1" dirty="0">
                <a:solidFill>
                  <a:srgbClr val="0F4662"/>
                </a:solidFill>
                <a:ea typeface="+mn-lt"/>
                <a:cs typeface="+mn-lt"/>
              </a:rPr>
              <a:t>Experiential learning activities</a:t>
            </a:r>
            <a:endParaRPr lang="en-US" sz="720" dirty="0">
              <a:solidFill>
                <a:srgbClr val="0F4662"/>
              </a:solidFill>
              <a:ea typeface="+mn-lt"/>
              <a:cs typeface="+mn-lt"/>
            </a:endParaRPr>
          </a:p>
          <a:p>
            <a:pPr marL="218948" lvl="1" indent="-137160">
              <a:lnSpc>
                <a:spcPts val="1291"/>
              </a:lnSpc>
              <a:buFont typeface="Arial"/>
              <a:buChar char="•"/>
            </a:pPr>
            <a:r>
              <a:rPr lang="en-US" sz="720" b="1" dirty="0">
                <a:solidFill>
                  <a:srgbClr val="0F4662"/>
                </a:solidFill>
                <a:ea typeface="+mn-lt"/>
                <a:cs typeface="+mn-lt"/>
              </a:rPr>
              <a:t>Common intellectual experiences (like the Common Read)</a:t>
            </a:r>
            <a:endParaRPr lang="en-US" sz="840" dirty="0">
              <a:solidFill>
                <a:srgbClr val="000000"/>
              </a:solidFill>
              <a:ea typeface="+mn-lt"/>
              <a:cs typeface="+mn-lt"/>
            </a:endParaRPr>
          </a:p>
          <a:p>
            <a:pPr marL="218948" lvl="1" indent="-137160">
              <a:lnSpc>
                <a:spcPts val="1291"/>
              </a:lnSpc>
              <a:buFont typeface="Arial"/>
              <a:buChar char="•"/>
            </a:pPr>
            <a:r>
              <a:rPr lang="en-US" sz="720" b="1" dirty="0">
                <a:solidFill>
                  <a:srgbClr val="0F4662"/>
                </a:solidFill>
                <a:ea typeface="+mn-lt"/>
                <a:cs typeface="+mn-lt"/>
              </a:rPr>
              <a:t>A Passion Project research experience in Year 2</a:t>
            </a:r>
            <a:endParaRPr lang="en-US" sz="840"/>
          </a:p>
        </p:txBody>
      </p:sp>
      <p:sp>
        <p:nvSpPr>
          <p:cNvPr id="20" name="TextBox 20"/>
          <p:cNvSpPr txBox="1"/>
          <p:nvPr/>
        </p:nvSpPr>
        <p:spPr>
          <a:xfrm>
            <a:off x="6075873" y="3218480"/>
            <a:ext cx="2040754" cy="271780"/>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nSpc>
                <a:spcPts val="2239"/>
              </a:lnSpc>
              <a:spcBef>
                <a:spcPct val="0"/>
              </a:spcBef>
            </a:pPr>
            <a:r>
              <a:rPr lang="en-US" sz="1600" b="1" dirty="0">
                <a:solidFill>
                  <a:srgbClr val="F4795C"/>
                </a:solidFill>
                <a:latin typeface="Quicksand Bold"/>
                <a:ea typeface="Quicksand Bold"/>
                <a:cs typeface="Quicksand Bold"/>
              </a:rPr>
              <a:t>TO: HIPs</a:t>
            </a:r>
          </a:p>
        </p:txBody>
      </p:sp>
      <p:sp>
        <p:nvSpPr>
          <p:cNvPr id="21" name="AutoShape 21"/>
          <p:cNvSpPr/>
          <p:nvPr/>
        </p:nvSpPr>
        <p:spPr>
          <a:xfrm>
            <a:off x="5526024" y="2199982"/>
            <a:ext cx="2596896" cy="0"/>
          </a:xfrm>
          <a:prstGeom prst="line">
            <a:avLst/>
          </a:prstGeom>
          <a:ln w="76200" cap="flat">
            <a:solidFill>
              <a:srgbClr val="0F4662"/>
            </a:solidFill>
            <a:prstDash val="solid"/>
            <a:headEnd type="none" w="sm" len="sm"/>
            <a:tailEnd type="none" w="sm" len="sm"/>
          </a:ln>
        </p:spPr>
      </p:sp>
      <p:sp>
        <p:nvSpPr>
          <p:cNvPr id="22" name="Freeform 9">
            <a:extLst>
              <a:ext uri="{FF2B5EF4-FFF2-40B4-BE49-F238E27FC236}">
                <a16:creationId xmlns:a16="http://schemas.microsoft.com/office/drawing/2014/main" id="{AE7B5F7F-1983-88A6-4DA9-8FABC9145CC8}"/>
              </a:ext>
            </a:extLst>
          </p:cNvPr>
          <p:cNvSpPr/>
          <p:nvPr/>
        </p:nvSpPr>
        <p:spPr>
          <a:xfrm>
            <a:off x="6599941" y="2583556"/>
            <a:ext cx="737098" cy="619516"/>
          </a:xfrm>
          <a:custGeom>
            <a:avLst/>
            <a:gdLst/>
            <a:ahLst/>
            <a:cxnLst/>
            <a:rect l="l" t="t" r="r" b="b"/>
            <a:pathLst>
              <a:path w="2318994" h="2348889">
                <a:moveTo>
                  <a:pt x="0" y="0"/>
                </a:moveTo>
                <a:lnTo>
                  <a:pt x="2318994" y="0"/>
                </a:lnTo>
                <a:lnTo>
                  <a:pt x="2318994" y="2348889"/>
                </a:lnTo>
                <a:lnTo>
                  <a:pt x="0" y="23488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328768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3AFBB"/>
        </a:solidFill>
        <a:effectLst/>
      </p:bgPr>
    </p:bg>
    <p:spTree>
      <p:nvGrpSpPr>
        <p:cNvPr id="1" name="">
          <a:extLst>
            <a:ext uri="{FF2B5EF4-FFF2-40B4-BE49-F238E27FC236}">
              <a16:creationId xmlns:a16="http://schemas.microsoft.com/office/drawing/2014/main" id="{C992D883-EE20-1641-1E01-923E8FACB28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FA4E0F1-EF13-CD49-50BE-816DB5E33C36}"/>
              </a:ext>
            </a:extLst>
          </p:cNvPr>
          <p:cNvGrpSpPr/>
          <p:nvPr/>
        </p:nvGrpSpPr>
        <p:grpSpPr>
          <a:xfrm>
            <a:off x="1573905" y="2582877"/>
            <a:ext cx="2154306" cy="2570666"/>
            <a:chOff x="0" y="0"/>
            <a:chExt cx="1418473" cy="1692619"/>
          </a:xfrm>
        </p:grpSpPr>
        <p:sp>
          <p:nvSpPr>
            <p:cNvPr id="3" name="Freeform 3">
              <a:extLst>
                <a:ext uri="{FF2B5EF4-FFF2-40B4-BE49-F238E27FC236}">
                  <a16:creationId xmlns:a16="http://schemas.microsoft.com/office/drawing/2014/main" id="{94736D07-CC6B-CA4D-8502-646A6C1BA9E2}"/>
                </a:ext>
              </a:extLst>
            </p:cNvPr>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F8F8F8"/>
            </a:solidFill>
          </p:spPr>
        </p:sp>
        <p:sp>
          <p:nvSpPr>
            <p:cNvPr id="4" name="TextBox 4">
              <a:extLst>
                <a:ext uri="{FF2B5EF4-FFF2-40B4-BE49-F238E27FC236}">
                  <a16:creationId xmlns:a16="http://schemas.microsoft.com/office/drawing/2014/main" id="{A47C09FB-DC65-5FCB-27C6-D791E90C804F}"/>
                </a:ext>
              </a:extLst>
            </p:cNvPr>
            <p:cNvSpPr txBox="1"/>
            <p:nvPr/>
          </p:nvSpPr>
          <p:spPr>
            <a:xfrm>
              <a:off x="0" y="-123825"/>
              <a:ext cx="1418473" cy="1816444"/>
            </a:xfrm>
            <a:prstGeom prst="rect">
              <a:avLst/>
            </a:prstGeom>
          </p:spPr>
          <p:txBody>
            <a:bodyPr lIns="20320" tIns="20320" rIns="20320" bIns="20320" rtlCol="0" anchor="ct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gn="ctr">
                <a:lnSpc>
                  <a:spcPts val="1631"/>
                </a:lnSpc>
              </a:pPr>
              <a:endParaRPr sz="430"/>
            </a:p>
          </p:txBody>
        </p:sp>
      </p:grpSp>
      <p:grpSp>
        <p:nvGrpSpPr>
          <p:cNvPr id="6" name="Group 6">
            <a:extLst>
              <a:ext uri="{FF2B5EF4-FFF2-40B4-BE49-F238E27FC236}">
                <a16:creationId xmlns:a16="http://schemas.microsoft.com/office/drawing/2014/main" id="{749136B9-DDB6-83DA-EACE-1ACA4E32A3F0}"/>
              </a:ext>
            </a:extLst>
          </p:cNvPr>
          <p:cNvGrpSpPr/>
          <p:nvPr/>
        </p:nvGrpSpPr>
        <p:grpSpPr>
          <a:xfrm>
            <a:off x="3799648" y="2573734"/>
            <a:ext cx="2154306" cy="2570666"/>
            <a:chOff x="0" y="0"/>
            <a:chExt cx="1418473" cy="1692619"/>
          </a:xfrm>
        </p:grpSpPr>
        <p:sp>
          <p:nvSpPr>
            <p:cNvPr id="7" name="Freeform 7">
              <a:extLst>
                <a:ext uri="{FF2B5EF4-FFF2-40B4-BE49-F238E27FC236}">
                  <a16:creationId xmlns:a16="http://schemas.microsoft.com/office/drawing/2014/main" id="{E409BEA3-F221-266F-77B1-547BFA328759}"/>
                </a:ext>
              </a:extLst>
            </p:cNvPr>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F8F8F8"/>
            </a:solidFill>
          </p:spPr>
        </p:sp>
        <p:sp>
          <p:nvSpPr>
            <p:cNvPr id="8" name="TextBox 8">
              <a:extLst>
                <a:ext uri="{FF2B5EF4-FFF2-40B4-BE49-F238E27FC236}">
                  <a16:creationId xmlns:a16="http://schemas.microsoft.com/office/drawing/2014/main" id="{41C6B6A4-C804-A1F3-8430-66D321FEE09F}"/>
                </a:ext>
              </a:extLst>
            </p:cNvPr>
            <p:cNvSpPr txBox="1"/>
            <p:nvPr/>
          </p:nvSpPr>
          <p:spPr>
            <a:xfrm>
              <a:off x="0" y="-123825"/>
              <a:ext cx="1418473" cy="1816444"/>
            </a:xfrm>
            <a:prstGeom prst="rect">
              <a:avLst/>
            </a:prstGeom>
          </p:spPr>
          <p:txBody>
            <a:bodyPr lIns="20320" tIns="20320" rIns="20320" bIns="20320" rtlCol="0" anchor="ct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gn="ctr">
                <a:lnSpc>
                  <a:spcPts val="1631"/>
                </a:lnSpc>
              </a:pPr>
              <a:endParaRPr sz="430"/>
            </a:p>
          </p:txBody>
        </p:sp>
      </p:grpSp>
      <p:grpSp>
        <p:nvGrpSpPr>
          <p:cNvPr id="10" name="Group 10">
            <a:extLst>
              <a:ext uri="{FF2B5EF4-FFF2-40B4-BE49-F238E27FC236}">
                <a16:creationId xmlns:a16="http://schemas.microsoft.com/office/drawing/2014/main" id="{C465E574-1A88-67BF-C077-4D960C227DF8}"/>
              </a:ext>
            </a:extLst>
          </p:cNvPr>
          <p:cNvGrpSpPr/>
          <p:nvPr/>
        </p:nvGrpSpPr>
        <p:grpSpPr>
          <a:xfrm>
            <a:off x="6025390" y="2582877"/>
            <a:ext cx="2154306" cy="2570666"/>
            <a:chOff x="0" y="0"/>
            <a:chExt cx="1418473" cy="1692619"/>
          </a:xfrm>
        </p:grpSpPr>
        <p:sp>
          <p:nvSpPr>
            <p:cNvPr id="11" name="Freeform 11">
              <a:extLst>
                <a:ext uri="{FF2B5EF4-FFF2-40B4-BE49-F238E27FC236}">
                  <a16:creationId xmlns:a16="http://schemas.microsoft.com/office/drawing/2014/main" id="{759FEF0E-73AB-2206-E4C0-ABC27012DA11}"/>
                </a:ext>
              </a:extLst>
            </p:cNvPr>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F8F8F8"/>
            </a:solidFill>
          </p:spPr>
        </p:sp>
        <p:sp>
          <p:nvSpPr>
            <p:cNvPr id="12" name="TextBox 12">
              <a:extLst>
                <a:ext uri="{FF2B5EF4-FFF2-40B4-BE49-F238E27FC236}">
                  <a16:creationId xmlns:a16="http://schemas.microsoft.com/office/drawing/2014/main" id="{CBBB3045-72D6-2AFC-276D-F3A530A7E1F6}"/>
                </a:ext>
              </a:extLst>
            </p:cNvPr>
            <p:cNvSpPr txBox="1"/>
            <p:nvPr/>
          </p:nvSpPr>
          <p:spPr>
            <a:xfrm>
              <a:off x="0" y="-123825"/>
              <a:ext cx="1418473" cy="1816444"/>
            </a:xfrm>
            <a:prstGeom prst="rect">
              <a:avLst/>
            </a:prstGeom>
          </p:spPr>
          <p:txBody>
            <a:bodyPr lIns="20320" tIns="20320" rIns="20320" bIns="20320" rtlCol="0" anchor="ct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gn="ctr">
                <a:lnSpc>
                  <a:spcPts val="1631"/>
                </a:lnSpc>
              </a:pPr>
              <a:endParaRPr sz="430"/>
            </a:p>
          </p:txBody>
        </p:sp>
      </p:grpSp>
      <p:sp>
        <p:nvSpPr>
          <p:cNvPr id="14" name="TextBox 14">
            <a:extLst>
              <a:ext uri="{FF2B5EF4-FFF2-40B4-BE49-F238E27FC236}">
                <a16:creationId xmlns:a16="http://schemas.microsoft.com/office/drawing/2014/main" id="{4591F687-AB81-841A-A458-96475D9561DF}"/>
              </a:ext>
            </a:extLst>
          </p:cNvPr>
          <p:cNvSpPr txBox="1"/>
          <p:nvPr/>
        </p:nvSpPr>
        <p:spPr>
          <a:xfrm>
            <a:off x="1630566" y="1100548"/>
            <a:ext cx="4123182" cy="1354884"/>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0" lvl="0" indent="0" algn="l">
              <a:lnSpc>
                <a:spcPts val="3583"/>
              </a:lnSpc>
              <a:spcBef>
                <a:spcPct val="0"/>
              </a:spcBef>
            </a:pPr>
            <a:r>
              <a:rPr lang="en-US" sz="2550" b="1" i="1" dirty="0">
                <a:solidFill>
                  <a:srgbClr val="0F4662"/>
                </a:solidFill>
                <a:latin typeface="Cormorant Garamond Bold Italics"/>
                <a:ea typeface="Cormorant Garamond Bold Italics"/>
                <a:cs typeface="Cormorant Garamond Bold Italics"/>
                <a:sym typeface="Cormorant Garamond Bold Italics"/>
              </a:rPr>
              <a:t>Understanding the Proposal:</a:t>
            </a:r>
          </a:p>
          <a:p>
            <a:pPr>
              <a:lnSpc>
                <a:spcPts val="3583"/>
              </a:lnSpc>
              <a:spcBef>
                <a:spcPct val="0"/>
              </a:spcBef>
            </a:pPr>
            <a:r>
              <a:rPr lang="en-US" sz="2520" b="1" i="1" dirty="0">
                <a:solidFill>
                  <a:srgbClr val="F9B723"/>
                </a:solidFill>
                <a:latin typeface="Cormorant Garamond Bold Italics"/>
                <a:ea typeface="Cormorant Garamond Bold Italics"/>
                <a:cs typeface="Cormorant Garamond Bold Italics"/>
              </a:rPr>
              <a:t>Basics of the GE Learning Communities </a:t>
            </a:r>
            <a:endParaRPr lang="en-US" sz="2520" b="1" i="1" u="none" strike="noStrike" dirty="0">
              <a:solidFill>
                <a:srgbClr val="F9B723"/>
              </a:solidFill>
              <a:latin typeface="Cormorant Garamond Bold Italics"/>
              <a:ea typeface="Cormorant Garamond Bold Italics"/>
              <a:cs typeface="Cormorant Garamond Bold Italics"/>
            </a:endParaRPr>
          </a:p>
        </p:txBody>
      </p:sp>
      <p:sp>
        <p:nvSpPr>
          <p:cNvPr id="16" name="TextBox 16">
            <a:extLst>
              <a:ext uri="{FF2B5EF4-FFF2-40B4-BE49-F238E27FC236}">
                <a16:creationId xmlns:a16="http://schemas.microsoft.com/office/drawing/2014/main" id="{A6BDC86C-D1EB-F67D-49FE-CE9444F4435D}"/>
              </a:ext>
            </a:extLst>
          </p:cNvPr>
          <p:cNvSpPr txBox="1"/>
          <p:nvPr/>
        </p:nvSpPr>
        <p:spPr>
          <a:xfrm>
            <a:off x="1582462" y="2470445"/>
            <a:ext cx="2181430" cy="2700226"/>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nSpc>
                <a:spcPts val="2239"/>
              </a:lnSpc>
              <a:spcBef>
                <a:spcPct val="0"/>
              </a:spcBef>
            </a:pPr>
            <a:endParaRPr lang="en-US" sz="1120" b="1" dirty="0">
              <a:solidFill>
                <a:schemeClr val="tx2"/>
              </a:solidFill>
              <a:latin typeface="Aptos Display"/>
            </a:endParaRPr>
          </a:p>
          <a:p>
            <a:pPr marL="228600" indent="-228600">
              <a:buFont typeface="Arial,Sans-Serif"/>
              <a:buChar char="•"/>
            </a:pPr>
            <a:r>
              <a:rPr lang="en-US" sz="1100" dirty="0">
                <a:solidFill>
                  <a:schemeClr val="tx2"/>
                </a:solidFill>
                <a:latin typeface="Aptos"/>
              </a:rPr>
              <a:t>Students take</a:t>
            </a:r>
            <a:r>
              <a:rPr lang="en-US" sz="1100" b="1" dirty="0">
                <a:solidFill>
                  <a:schemeClr val="tx2"/>
                </a:solidFill>
                <a:latin typeface="Aptos"/>
              </a:rPr>
              <a:t> two courses in a paired cohort</a:t>
            </a:r>
            <a:r>
              <a:rPr lang="en-US" sz="1100" dirty="0">
                <a:solidFill>
                  <a:schemeClr val="tx2"/>
                </a:solidFill>
                <a:latin typeface="Aptos"/>
              </a:rPr>
              <a:t> (e.g. ENG1030 + SOC1000 or COMM1402 + PSY1000)</a:t>
            </a:r>
          </a:p>
          <a:p>
            <a:pPr marL="228600" indent="-228600">
              <a:buFont typeface="Arial,Sans-Serif"/>
              <a:buChar char="•"/>
            </a:pPr>
            <a:endParaRPr lang="en-US" sz="1120" dirty="0">
              <a:solidFill>
                <a:schemeClr val="tx2"/>
              </a:solidFill>
              <a:latin typeface="Aptos"/>
            </a:endParaRPr>
          </a:p>
          <a:p>
            <a:pPr marL="228600" indent="-228600">
              <a:buFont typeface="Arial,Sans-Serif"/>
              <a:buChar char="•"/>
            </a:pPr>
            <a:r>
              <a:rPr lang="en-US" sz="1120" dirty="0">
                <a:solidFill>
                  <a:schemeClr val="tx2"/>
                </a:solidFill>
                <a:latin typeface="Aptos"/>
              </a:rPr>
              <a:t>Each cohort has a shared theme that ties the classes together &amp; creates an </a:t>
            </a:r>
            <a:r>
              <a:rPr lang="en-US" sz="1120" b="1" dirty="0">
                <a:solidFill>
                  <a:schemeClr val="tx2"/>
                </a:solidFill>
                <a:latin typeface="Aptos"/>
              </a:rPr>
              <a:t>Integrated Learning</a:t>
            </a:r>
            <a:r>
              <a:rPr lang="en-US" sz="1120" dirty="0">
                <a:solidFill>
                  <a:schemeClr val="tx2"/>
                </a:solidFill>
                <a:latin typeface="Aptos"/>
              </a:rPr>
              <a:t> experience</a:t>
            </a:r>
          </a:p>
          <a:p>
            <a:pPr marL="228600" indent="-228600">
              <a:buFont typeface="Arial,Sans-Serif"/>
              <a:buChar char="•"/>
            </a:pPr>
            <a:endParaRPr lang="en-US" sz="1120" dirty="0">
              <a:solidFill>
                <a:schemeClr val="tx2"/>
              </a:solidFill>
              <a:latin typeface="Aptos"/>
            </a:endParaRPr>
          </a:p>
          <a:p>
            <a:pPr marL="228600" indent="-228600">
              <a:buFont typeface="Arial,Sans-Serif"/>
              <a:buChar char="•"/>
            </a:pPr>
            <a:r>
              <a:rPr lang="en-US" sz="1100" b="1" dirty="0">
                <a:solidFill>
                  <a:schemeClr val="tx2"/>
                </a:solidFill>
                <a:latin typeface="Aptos"/>
              </a:rPr>
              <a:t>Themes</a:t>
            </a:r>
            <a:r>
              <a:rPr lang="en-US" sz="1100" dirty="0">
                <a:solidFill>
                  <a:schemeClr val="tx2"/>
                </a:solidFill>
                <a:latin typeface="Aptos"/>
              </a:rPr>
              <a:t>: Migration / Civic Engagement / Sustainability / Wellness / Urban Education </a:t>
            </a:r>
            <a:endParaRPr lang="en-US" sz="1100" dirty="0">
              <a:solidFill>
                <a:schemeClr val="tx2"/>
              </a:solidFill>
              <a:ea typeface="Calibri"/>
              <a:cs typeface="Calibri"/>
            </a:endParaRPr>
          </a:p>
        </p:txBody>
      </p:sp>
      <p:sp>
        <p:nvSpPr>
          <p:cNvPr id="21" name="AutoShape 21">
            <a:extLst>
              <a:ext uri="{FF2B5EF4-FFF2-40B4-BE49-F238E27FC236}">
                <a16:creationId xmlns:a16="http://schemas.microsoft.com/office/drawing/2014/main" id="{1C3E2FF4-7792-B9E7-B9E0-B20344517006}"/>
              </a:ext>
            </a:extLst>
          </p:cNvPr>
          <p:cNvSpPr/>
          <p:nvPr/>
        </p:nvSpPr>
        <p:spPr>
          <a:xfrm>
            <a:off x="5526024" y="2199982"/>
            <a:ext cx="2596896" cy="0"/>
          </a:xfrm>
          <a:prstGeom prst="line">
            <a:avLst/>
          </a:prstGeom>
          <a:ln w="76200" cap="flat">
            <a:solidFill>
              <a:srgbClr val="0F4662"/>
            </a:solidFill>
            <a:prstDash val="solid"/>
            <a:headEnd type="none" w="sm" len="sm"/>
            <a:tailEnd type="none" w="sm" len="sm"/>
          </a:ln>
        </p:spPr>
      </p:sp>
      <p:pic>
        <p:nvPicPr>
          <p:cNvPr id="23" name="Picture 22" descr="A group of people standing in a room&#10;&#10;AI-generated content may be incorrect.">
            <a:extLst>
              <a:ext uri="{FF2B5EF4-FFF2-40B4-BE49-F238E27FC236}">
                <a16:creationId xmlns:a16="http://schemas.microsoft.com/office/drawing/2014/main" id="{C7E754EB-FAC5-3FD0-74AF-2C5B68BABD85}"/>
              </a:ext>
            </a:extLst>
          </p:cNvPr>
          <p:cNvPicPr>
            <a:picLocks noChangeAspect="1"/>
          </p:cNvPicPr>
          <p:nvPr/>
        </p:nvPicPr>
        <p:blipFill>
          <a:blip r:embed="rId3"/>
          <a:stretch>
            <a:fillRect/>
          </a:stretch>
        </p:blipFill>
        <p:spPr>
          <a:xfrm>
            <a:off x="7259289" y="1069288"/>
            <a:ext cx="1848052" cy="1212785"/>
          </a:xfrm>
          <a:prstGeom prst="rect">
            <a:avLst/>
          </a:prstGeom>
        </p:spPr>
      </p:pic>
      <p:pic>
        <p:nvPicPr>
          <p:cNvPr id="25" name="Picture 24" descr="A group of people standing in a grassy area holding a white container&#10;&#10;AI-generated content may be incorrect.">
            <a:extLst>
              <a:ext uri="{FF2B5EF4-FFF2-40B4-BE49-F238E27FC236}">
                <a16:creationId xmlns:a16="http://schemas.microsoft.com/office/drawing/2014/main" id="{54E901E0-5D71-AEF9-81FB-428A0D379593}"/>
              </a:ext>
            </a:extLst>
          </p:cNvPr>
          <p:cNvPicPr>
            <a:picLocks noChangeAspect="1"/>
          </p:cNvPicPr>
          <p:nvPr/>
        </p:nvPicPr>
        <p:blipFill>
          <a:blip r:embed="rId4"/>
          <a:stretch>
            <a:fillRect/>
          </a:stretch>
        </p:blipFill>
        <p:spPr>
          <a:xfrm>
            <a:off x="6395117" y="2039675"/>
            <a:ext cx="1788388" cy="1083846"/>
          </a:xfrm>
          <a:prstGeom prst="rect">
            <a:avLst/>
          </a:prstGeom>
        </p:spPr>
      </p:pic>
      <p:sp>
        <p:nvSpPr>
          <p:cNvPr id="26" name="TextBox 25">
            <a:extLst>
              <a:ext uri="{FF2B5EF4-FFF2-40B4-BE49-F238E27FC236}">
                <a16:creationId xmlns:a16="http://schemas.microsoft.com/office/drawing/2014/main" id="{CC3FD15E-44D5-99FC-7E99-6EF4351BF2C5}"/>
              </a:ext>
            </a:extLst>
          </p:cNvPr>
          <p:cNvSpPr txBox="1"/>
          <p:nvPr/>
        </p:nvSpPr>
        <p:spPr>
          <a:xfrm>
            <a:off x="3771706" y="2450905"/>
            <a:ext cx="2218006" cy="2708434"/>
          </a:xfrm>
          <a:prstGeom prst="rect">
            <a:avLst/>
          </a:prstGeom>
          <a:noFill/>
        </p:spPr>
        <p:txBody>
          <a:bodyPr rot="0" spcFirstLastPara="0" vertOverflow="overflow" horzOverflow="overflow" vert="horz" wrap="square" lIns="73152" tIns="36576" rIns="73152" bIns="36576" numCol="1" spcCol="0" rtlCol="0" fromWordArt="0" anchor="t" anchorCtr="0" forceAA="0" compatLnSpc="1">
            <a:prstTxWarp prst="textNoShape">
              <a:avLst/>
            </a:prstTxWarp>
            <a:spAutoFit/>
          </a:bodyPr>
          <a:lstStyle/>
          <a:p>
            <a:r>
              <a:rPr lang="en-US" sz="1440" dirty="0"/>
              <a:t>​</a:t>
            </a:r>
            <a:endParaRPr lang="en-US" sz="1440">
              <a:solidFill>
                <a:schemeClr val="tx2"/>
              </a:solidFill>
              <a:latin typeface="Aptos Display"/>
              <a:ea typeface="Calibri"/>
              <a:cs typeface="Calibri"/>
            </a:endParaRPr>
          </a:p>
          <a:p>
            <a:r>
              <a:rPr lang="en-US" sz="1120" b="1" dirty="0">
                <a:solidFill>
                  <a:schemeClr val="tx2"/>
                </a:solidFill>
                <a:latin typeface="Aptos Display"/>
              </a:rPr>
              <a:t>Active Teaching Strategies ​ </a:t>
            </a:r>
            <a:endParaRPr lang="en-US" sz="1120" b="1" dirty="0">
              <a:solidFill>
                <a:schemeClr val="tx2"/>
              </a:solidFill>
              <a:latin typeface="Aptos Display"/>
              <a:ea typeface="Calibri"/>
              <a:cs typeface="Calibri"/>
            </a:endParaRPr>
          </a:p>
          <a:p>
            <a:pPr marL="228600" indent="-228600">
              <a:buFont typeface="Arial,Sans-Serif"/>
              <a:buChar char="•"/>
            </a:pPr>
            <a:r>
              <a:rPr lang="en-US" sz="1120" dirty="0">
                <a:solidFill>
                  <a:schemeClr val="tx2"/>
                </a:solidFill>
                <a:latin typeface="Aptos Display"/>
              </a:rPr>
              <a:t>Fostering belonging ​</a:t>
            </a:r>
            <a:endParaRPr lang="en-US" sz="1120">
              <a:solidFill>
                <a:schemeClr val="tx2"/>
              </a:solidFill>
              <a:latin typeface="Aptos Display"/>
              <a:ea typeface="Calibri"/>
              <a:cs typeface="Calibri"/>
            </a:endParaRPr>
          </a:p>
          <a:p>
            <a:pPr marL="228600" indent="-228600">
              <a:buFont typeface="Arial,Sans-Serif"/>
              <a:buChar char="•"/>
            </a:pPr>
            <a:r>
              <a:rPr lang="en-US" sz="1120" dirty="0">
                <a:solidFill>
                  <a:schemeClr val="tx2"/>
                </a:solidFill>
                <a:latin typeface="Aptos Display"/>
              </a:rPr>
              <a:t>Experiential learning​</a:t>
            </a:r>
            <a:endParaRPr lang="en-US" sz="1120">
              <a:solidFill>
                <a:schemeClr val="tx2"/>
              </a:solidFill>
              <a:latin typeface="Aptos Display"/>
              <a:ea typeface="Calibri"/>
              <a:cs typeface="Calibri"/>
            </a:endParaRPr>
          </a:p>
          <a:p>
            <a:pPr marL="228600" indent="-228600">
              <a:buFont typeface="Arial,Sans-Serif"/>
              <a:buChar char="•"/>
            </a:pPr>
            <a:r>
              <a:rPr lang="en-US" sz="1120" dirty="0">
                <a:solidFill>
                  <a:schemeClr val="tx2"/>
                </a:solidFill>
                <a:latin typeface="Aptos Display"/>
              </a:rPr>
              <a:t>Inquiry-based learning ​</a:t>
            </a:r>
            <a:endParaRPr lang="en-US" sz="1120">
              <a:solidFill>
                <a:schemeClr val="tx2"/>
              </a:solidFill>
              <a:latin typeface="Aptos Display"/>
              <a:ea typeface="Calibri"/>
              <a:cs typeface="Calibri"/>
            </a:endParaRPr>
          </a:p>
          <a:p>
            <a:r>
              <a:rPr lang="en-US" sz="1120" dirty="0">
                <a:solidFill>
                  <a:schemeClr val="tx2"/>
                </a:solidFill>
                <a:latin typeface="Aptos Display"/>
              </a:rPr>
              <a:t>​</a:t>
            </a:r>
            <a:endParaRPr lang="en-US" sz="1120">
              <a:solidFill>
                <a:schemeClr val="tx2"/>
              </a:solidFill>
              <a:latin typeface="Aptos Display"/>
              <a:ea typeface="Calibri"/>
              <a:cs typeface="Calibri"/>
            </a:endParaRPr>
          </a:p>
          <a:p>
            <a:r>
              <a:rPr lang="en-US" sz="1120" b="1" dirty="0">
                <a:solidFill>
                  <a:schemeClr val="tx2"/>
                </a:solidFill>
                <a:latin typeface="Aptos Display"/>
              </a:rPr>
              <a:t>Collaborative Syllabus Design ​</a:t>
            </a:r>
            <a:endParaRPr lang="en-US" sz="1120" b="1">
              <a:solidFill>
                <a:schemeClr val="tx2"/>
              </a:solidFill>
              <a:latin typeface="Aptos Display"/>
              <a:ea typeface="Calibri"/>
              <a:cs typeface="Calibri"/>
            </a:endParaRPr>
          </a:p>
          <a:p>
            <a:pPr marL="228600" indent="-228600">
              <a:buFont typeface="Arial,Sans-Serif"/>
              <a:buChar char="•"/>
            </a:pPr>
            <a:r>
              <a:rPr lang="en-US" sz="1120" dirty="0">
                <a:solidFill>
                  <a:schemeClr val="tx2"/>
                </a:solidFill>
                <a:latin typeface="Aptos Display"/>
              </a:rPr>
              <a:t>Making connections across disciplines ​</a:t>
            </a:r>
            <a:endParaRPr lang="en-US" sz="1120">
              <a:solidFill>
                <a:schemeClr val="tx2"/>
              </a:solidFill>
              <a:latin typeface="Aptos Display"/>
              <a:ea typeface="Calibri"/>
              <a:cs typeface="Calibri"/>
            </a:endParaRPr>
          </a:p>
          <a:p>
            <a:pPr marL="228600" indent="-228600">
              <a:buFont typeface="Arial,Sans-Serif"/>
              <a:buChar char="•"/>
            </a:pPr>
            <a:r>
              <a:rPr lang="en-US" sz="1120" dirty="0">
                <a:solidFill>
                  <a:schemeClr val="tx2"/>
                </a:solidFill>
                <a:latin typeface="Aptos Display"/>
              </a:rPr>
              <a:t>Linking classes to cohort themes ​</a:t>
            </a:r>
            <a:endParaRPr lang="en-US" sz="1120">
              <a:solidFill>
                <a:schemeClr val="tx2"/>
              </a:solidFill>
              <a:latin typeface="Aptos Display"/>
              <a:ea typeface="Calibri"/>
              <a:cs typeface="Calibri"/>
            </a:endParaRPr>
          </a:p>
          <a:p>
            <a:pPr marL="228600" indent="-228600">
              <a:buFont typeface="Arial,Sans-Serif"/>
              <a:buChar char="•"/>
            </a:pPr>
            <a:r>
              <a:rPr lang="en-US" sz="1120" dirty="0">
                <a:solidFill>
                  <a:schemeClr val="tx2"/>
                </a:solidFill>
                <a:latin typeface="Aptos Display"/>
              </a:rPr>
              <a:t>Developing shared assignments and assessments </a:t>
            </a:r>
            <a:endParaRPr lang="en-US" sz="1120" dirty="0">
              <a:solidFill>
                <a:schemeClr val="tx2"/>
              </a:solidFill>
              <a:latin typeface="Aptos Display"/>
              <a:ea typeface="Calibri"/>
              <a:cs typeface="Calibri"/>
            </a:endParaRPr>
          </a:p>
          <a:p>
            <a:pPr marL="228600" indent="-228600">
              <a:buFont typeface="Arial,Sans-Serif"/>
              <a:buChar char="•"/>
            </a:pPr>
            <a:r>
              <a:rPr lang="en-US" sz="1120" dirty="0">
                <a:solidFill>
                  <a:schemeClr val="tx2"/>
                </a:solidFill>
                <a:latin typeface="Aptos Display"/>
              </a:rPr>
              <a:t>Planning out-of-class activities and trips</a:t>
            </a:r>
            <a:endParaRPr lang="en-US" sz="1120">
              <a:solidFill>
                <a:schemeClr val="tx2"/>
              </a:solidFill>
              <a:latin typeface="Aptos Display"/>
              <a:ea typeface="Calibri"/>
              <a:cs typeface="Calibri"/>
            </a:endParaRPr>
          </a:p>
        </p:txBody>
      </p:sp>
      <p:sp>
        <p:nvSpPr>
          <p:cNvPr id="27" name="TextBox 26">
            <a:extLst>
              <a:ext uri="{FF2B5EF4-FFF2-40B4-BE49-F238E27FC236}">
                <a16:creationId xmlns:a16="http://schemas.microsoft.com/office/drawing/2014/main" id="{A98694E2-A5FB-683B-2EDC-3C65A523FDA9}"/>
              </a:ext>
            </a:extLst>
          </p:cNvPr>
          <p:cNvSpPr txBox="1"/>
          <p:nvPr/>
        </p:nvSpPr>
        <p:spPr>
          <a:xfrm>
            <a:off x="6022535" y="3513797"/>
            <a:ext cx="2194560" cy="1107996"/>
          </a:xfrm>
          <a:prstGeom prst="rect">
            <a:avLst/>
          </a:prstGeom>
          <a:noFill/>
        </p:spPr>
        <p:txBody>
          <a:bodyPr rot="0" spcFirstLastPara="0" vertOverflow="overflow" horzOverflow="overflow" vert="horz" wrap="square" lIns="73152" tIns="36576" rIns="73152" bIns="36576" numCol="1" spcCol="0" rtlCol="0" fromWordArt="0" anchor="t" anchorCtr="0" forceAA="0" compatLnSpc="1">
            <a:prstTxWarp prst="textNoShape">
              <a:avLst/>
            </a:prstTxWarp>
            <a:spAutoFit/>
          </a:bodyPr>
          <a:lstStyle/>
          <a:p>
            <a:r>
              <a:rPr lang="en-US" sz="1120" b="1" dirty="0">
                <a:solidFill>
                  <a:schemeClr val="tx2"/>
                </a:solidFill>
                <a:latin typeface="Aptos"/>
                <a:cs typeface="Segoe UI"/>
              </a:rPr>
              <a:t>Highlights</a:t>
            </a:r>
            <a:endParaRPr lang="en-US" sz="1120" dirty="0">
              <a:solidFill>
                <a:schemeClr val="tx2"/>
              </a:solidFill>
              <a:latin typeface="Aptos"/>
              <a:cs typeface="Segoe UI"/>
            </a:endParaRPr>
          </a:p>
          <a:p>
            <a:pPr marL="228600" indent="-228600">
              <a:buFont typeface="Arial,Sans-Serif"/>
              <a:buChar char="•"/>
            </a:pPr>
            <a:r>
              <a:rPr lang="en-US" sz="1120" dirty="0">
                <a:solidFill>
                  <a:schemeClr val="tx2"/>
                </a:solidFill>
                <a:latin typeface="Aptos"/>
                <a:cs typeface="Arial"/>
              </a:rPr>
              <a:t>GE Fellows - faculty leading faculty​</a:t>
            </a:r>
          </a:p>
          <a:p>
            <a:pPr marL="228600" indent="-228600">
              <a:buFont typeface="Arial,Sans-Serif"/>
              <a:buChar char="•"/>
            </a:pPr>
            <a:r>
              <a:rPr lang="en-US" sz="1120" dirty="0">
                <a:solidFill>
                  <a:schemeClr val="tx2"/>
                </a:solidFill>
                <a:latin typeface="Aptos"/>
                <a:cs typeface="Arial"/>
              </a:rPr>
              <a:t>High Impact Practices (</a:t>
            </a:r>
            <a:r>
              <a:rPr lang="en-US" sz="1120" err="1">
                <a:solidFill>
                  <a:schemeClr val="tx2"/>
                </a:solidFill>
                <a:latin typeface="Aptos"/>
                <a:cs typeface="Arial"/>
              </a:rPr>
              <a:t>ePortfolios</a:t>
            </a:r>
            <a:r>
              <a:rPr lang="en-US" sz="1120" dirty="0">
                <a:solidFill>
                  <a:schemeClr val="tx2"/>
                </a:solidFill>
                <a:latin typeface="Aptos"/>
                <a:cs typeface="Arial"/>
              </a:rPr>
              <a:t>)​</a:t>
            </a:r>
          </a:p>
          <a:p>
            <a:pPr marL="228600" indent="-228600">
              <a:buFont typeface="Arial,Sans-Serif"/>
              <a:buChar char="•"/>
            </a:pPr>
            <a:r>
              <a:rPr lang="en-US" sz="1120" dirty="0">
                <a:solidFill>
                  <a:schemeClr val="tx2"/>
                </a:solidFill>
                <a:latin typeface="Aptos"/>
                <a:cs typeface="Arial"/>
              </a:rPr>
              <a:t>Off-campus excursions</a:t>
            </a:r>
          </a:p>
        </p:txBody>
      </p:sp>
      <p:pic>
        <p:nvPicPr>
          <p:cNvPr id="29" name="Picture 28" descr="A group of people sitting in a circle&#10;&#10;AI-generated content may be incorrect.">
            <a:extLst>
              <a:ext uri="{FF2B5EF4-FFF2-40B4-BE49-F238E27FC236}">
                <a16:creationId xmlns:a16="http://schemas.microsoft.com/office/drawing/2014/main" id="{3172E41E-8D76-DFBD-8DE2-BBB0E9888505}"/>
              </a:ext>
            </a:extLst>
          </p:cNvPr>
          <p:cNvPicPr>
            <a:picLocks noChangeAspect="1"/>
          </p:cNvPicPr>
          <p:nvPr/>
        </p:nvPicPr>
        <p:blipFill>
          <a:blip r:embed="rId5"/>
          <a:stretch>
            <a:fillRect/>
          </a:stretch>
        </p:blipFill>
        <p:spPr>
          <a:xfrm>
            <a:off x="7998954" y="2198744"/>
            <a:ext cx="1388766" cy="1461636"/>
          </a:xfrm>
          <a:prstGeom prst="rect">
            <a:avLst/>
          </a:prstGeom>
        </p:spPr>
      </p:pic>
      <p:pic>
        <p:nvPicPr>
          <p:cNvPr id="33" name="Picture 32" descr="A group of people posing for a photo&#10;&#10;AI-generated content may be incorrect.">
            <a:extLst>
              <a:ext uri="{FF2B5EF4-FFF2-40B4-BE49-F238E27FC236}">
                <a16:creationId xmlns:a16="http://schemas.microsoft.com/office/drawing/2014/main" id="{0E1444C2-2A83-3B0F-AAD5-CE2E165CB2CB}"/>
              </a:ext>
            </a:extLst>
          </p:cNvPr>
          <p:cNvPicPr>
            <a:picLocks noChangeAspect="1"/>
          </p:cNvPicPr>
          <p:nvPr/>
        </p:nvPicPr>
        <p:blipFill>
          <a:blip r:embed="rId6"/>
          <a:stretch>
            <a:fillRect/>
          </a:stretch>
        </p:blipFill>
        <p:spPr>
          <a:xfrm>
            <a:off x="8121947" y="3660542"/>
            <a:ext cx="1165656" cy="975445"/>
          </a:xfrm>
          <a:prstGeom prst="rect">
            <a:avLst/>
          </a:prstGeom>
        </p:spPr>
      </p:pic>
      <p:pic>
        <p:nvPicPr>
          <p:cNvPr id="31" name="Picture 30" descr="A group of people posing for a photo&#10;&#10;AI-generated content may be incorrect.">
            <a:extLst>
              <a:ext uri="{FF2B5EF4-FFF2-40B4-BE49-F238E27FC236}">
                <a16:creationId xmlns:a16="http://schemas.microsoft.com/office/drawing/2014/main" id="{C04C4661-BE1F-26C6-08FC-C6C1C6A806DE}"/>
              </a:ext>
            </a:extLst>
          </p:cNvPr>
          <p:cNvPicPr>
            <a:picLocks noChangeAspect="1"/>
          </p:cNvPicPr>
          <p:nvPr/>
        </p:nvPicPr>
        <p:blipFill>
          <a:blip r:embed="rId7"/>
          <a:stretch>
            <a:fillRect/>
          </a:stretch>
        </p:blipFill>
        <p:spPr>
          <a:xfrm>
            <a:off x="6994016" y="4616193"/>
            <a:ext cx="2013002" cy="1603432"/>
          </a:xfrm>
          <a:prstGeom prst="rect">
            <a:avLst/>
          </a:prstGeom>
        </p:spPr>
      </p:pic>
    </p:spTree>
    <p:extLst>
      <p:ext uri="{BB962C8B-B14F-4D97-AF65-F5344CB8AC3E}">
        <p14:creationId xmlns:p14="http://schemas.microsoft.com/office/powerpoint/2010/main" val="2524213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BEAFF"/>
        </a:solidFill>
        <a:effectLst/>
      </p:bgPr>
    </p:bg>
    <p:spTree>
      <p:nvGrpSpPr>
        <p:cNvPr id="1" name=""/>
        <p:cNvGrpSpPr/>
        <p:nvPr/>
      </p:nvGrpSpPr>
      <p:grpSpPr>
        <a:xfrm>
          <a:off x="0" y="0"/>
          <a:ext cx="0" cy="0"/>
          <a:chOff x="0" y="0"/>
          <a:chExt cx="0" cy="0"/>
        </a:xfrm>
      </p:grpSpPr>
      <p:sp>
        <p:nvSpPr>
          <p:cNvPr id="2" name="AutoShape 2"/>
          <p:cNvSpPr/>
          <p:nvPr/>
        </p:nvSpPr>
        <p:spPr>
          <a:xfrm>
            <a:off x="1851348" y="812883"/>
            <a:ext cx="6099786" cy="0"/>
          </a:xfrm>
          <a:prstGeom prst="line">
            <a:avLst/>
          </a:prstGeom>
          <a:ln w="47625" cap="rnd">
            <a:solidFill>
              <a:srgbClr val="000000"/>
            </a:solidFill>
            <a:prstDash val="solid"/>
            <a:headEnd type="none" w="sm" len="sm"/>
            <a:tailEnd type="none" w="sm" len="sm"/>
          </a:ln>
        </p:spPr>
      </p:sp>
      <p:grpSp>
        <p:nvGrpSpPr>
          <p:cNvPr id="3" name="Group 3"/>
          <p:cNvGrpSpPr/>
          <p:nvPr/>
        </p:nvGrpSpPr>
        <p:grpSpPr>
          <a:xfrm>
            <a:off x="2665318" y="296055"/>
            <a:ext cx="4422965" cy="1128905"/>
            <a:chOff x="0" y="0"/>
            <a:chExt cx="2587398" cy="660400"/>
          </a:xfrm>
        </p:grpSpPr>
        <p:sp>
          <p:nvSpPr>
            <p:cNvPr id="4" name="Freeform 4"/>
            <p:cNvSpPr/>
            <p:nvPr/>
          </p:nvSpPr>
          <p:spPr>
            <a:xfrm>
              <a:off x="0" y="0"/>
              <a:ext cx="2587398" cy="660400"/>
            </a:xfrm>
            <a:custGeom>
              <a:avLst/>
              <a:gdLst/>
              <a:ahLst/>
              <a:cxnLst/>
              <a:rect l="l" t="t" r="r" b="b"/>
              <a:pathLst>
                <a:path w="2587398" h="660400">
                  <a:moveTo>
                    <a:pt x="2462937" y="660400"/>
                  </a:moveTo>
                  <a:lnTo>
                    <a:pt x="124460" y="660400"/>
                  </a:lnTo>
                  <a:cubicBezTo>
                    <a:pt x="55880" y="660400"/>
                    <a:pt x="0" y="604520"/>
                    <a:pt x="0" y="535940"/>
                  </a:cubicBezTo>
                  <a:lnTo>
                    <a:pt x="0" y="124460"/>
                  </a:lnTo>
                  <a:cubicBezTo>
                    <a:pt x="0" y="55880"/>
                    <a:pt x="55880" y="0"/>
                    <a:pt x="124460" y="0"/>
                  </a:cubicBezTo>
                  <a:lnTo>
                    <a:pt x="2462938" y="0"/>
                  </a:lnTo>
                  <a:cubicBezTo>
                    <a:pt x="2531518" y="0"/>
                    <a:pt x="2587398" y="55880"/>
                    <a:pt x="2587398" y="124460"/>
                  </a:cubicBezTo>
                  <a:lnTo>
                    <a:pt x="2587398" y="535940"/>
                  </a:lnTo>
                  <a:cubicBezTo>
                    <a:pt x="2587398" y="604520"/>
                    <a:pt x="2531518" y="660400"/>
                    <a:pt x="2462938" y="660400"/>
                  </a:cubicBezTo>
                  <a:close/>
                </a:path>
              </a:pathLst>
            </a:custGeom>
            <a:solidFill>
              <a:srgbClr val="021E45"/>
            </a:solidFill>
          </p:spPr>
        </p:sp>
      </p:grpSp>
      <p:grpSp>
        <p:nvGrpSpPr>
          <p:cNvPr id="5" name="Group 5"/>
          <p:cNvGrpSpPr/>
          <p:nvPr/>
        </p:nvGrpSpPr>
        <p:grpSpPr>
          <a:xfrm rot="2700000">
            <a:off x="1150714" y="2117884"/>
            <a:ext cx="1397974" cy="1397974"/>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21E45"/>
            </a:solidFill>
          </p:spPr>
        </p:sp>
      </p:grpSp>
      <p:grpSp>
        <p:nvGrpSpPr>
          <p:cNvPr id="7" name="Group 7"/>
          <p:cNvGrpSpPr/>
          <p:nvPr/>
        </p:nvGrpSpPr>
        <p:grpSpPr>
          <a:xfrm>
            <a:off x="830580" y="3805388"/>
            <a:ext cx="2011680" cy="682322"/>
            <a:chOff x="0" y="0"/>
            <a:chExt cx="1947047" cy="660400"/>
          </a:xfrm>
        </p:grpSpPr>
        <p:sp>
          <p:nvSpPr>
            <p:cNvPr id="8" name="Freeform 8"/>
            <p:cNvSpPr/>
            <p:nvPr/>
          </p:nvSpPr>
          <p:spPr>
            <a:xfrm>
              <a:off x="0" y="0"/>
              <a:ext cx="1947047" cy="660400"/>
            </a:xfrm>
            <a:custGeom>
              <a:avLst/>
              <a:gdLst/>
              <a:ahLst/>
              <a:cxnLst/>
              <a:rect l="l" t="t" r="r" b="b"/>
              <a:pathLst>
                <a:path w="1947047" h="660400">
                  <a:moveTo>
                    <a:pt x="1822587" y="660400"/>
                  </a:moveTo>
                  <a:lnTo>
                    <a:pt x="124460" y="660400"/>
                  </a:lnTo>
                  <a:cubicBezTo>
                    <a:pt x="55880" y="660400"/>
                    <a:pt x="0" y="604520"/>
                    <a:pt x="0" y="535940"/>
                  </a:cubicBezTo>
                  <a:lnTo>
                    <a:pt x="0" y="124460"/>
                  </a:lnTo>
                  <a:cubicBezTo>
                    <a:pt x="0" y="55880"/>
                    <a:pt x="55880" y="0"/>
                    <a:pt x="124460" y="0"/>
                  </a:cubicBezTo>
                  <a:lnTo>
                    <a:pt x="1822587" y="0"/>
                  </a:lnTo>
                  <a:cubicBezTo>
                    <a:pt x="1891167" y="0"/>
                    <a:pt x="1947047" y="55880"/>
                    <a:pt x="1947047" y="124460"/>
                  </a:cubicBezTo>
                  <a:lnTo>
                    <a:pt x="1947047" y="535940"/>
                  </a:lnTo>
                  <a:cubicBezTo>
                    <a:pt x="1947047" y="604520"/>
                    <a:pt x="1891167" y="660400"/>
                    <a:pt x="1822587" y="660400"/>
                  </a:cubicBezTo>
                  <a:close/>
                </a:path>
              </a:pathLst>
            </a:custGeom>
            <a:solidFill>
              <a:srgbClr val="021E45"/>
            </a:solidFill>
          </p:spPr>
        </p:sp>
      </p:grpSp>
      <p:grpSp>
        <p:nvGrpSpPr>
          <p:cNvPr id="9" name="Group 9"/>
          <p:cNvGrpSpPr/>
          <p:nvPr/>
        </p:nvGrpSpPr>
        <p:grpSpPr>
          <a:xfrm>
            <a:off x="851691" y="4548754"/>
            <a:ext cx="2011680" cy="682322"/>
            <a:chOff x="0" y="0"/>
            <a:chExt cx="1947047" cy="660400"/>
          </a:xfrm>
        </p:grpSpPr>
        <p:sp>
          <p:nvSpPr>
            <p:cNvPr id="10" name="Freeform 10"/>
            <p:cNvSpPr/>
            <p:nvPr/>
          </p:nvSpPr>
          <p:spPr>
            <a:xfrm>
              <a:off x="0" y="0"/>
              <a:ext cx="1947047" cy="660400"/>
            </a:xfrm>
            <a:custGeom>
              <a:avLst/>
              <a:gdLst/>
              <a:ahLst/>
              <a:cxnLst/>
              <a:rect l="l" t="t" r="r" b="b"/>
              <a:pathLst>
                <a:path w="1947047" h="660400">
                  <a:moveTo>
                    <a:pt x="1822587" y="660400"/>
                  </a:moveTo>
                  <a:lnTo>
                    <a:pt x="124460" y="660400"/>
                  </a:lnTo>
                  <a:cubicBezTo>
                    <a:pt x="55880" y="660400"/>
                    <a:pt x="0" y="604520"/>
                    <a:pt x="0" y="535940"/>
                  </a:cubicBezTo>
                  <a:lnTo>
                    <a:pt x="0" y="124460"/>
                  </a:lnTo>
                  <a:cubicBezTo>
                    <a:pt x="0" y="55880"/>
                    <a:pt x="55880" y="0"/>
                    <a:pt x="124460" y="0"/>
                  </a:cubicBezTo>
                  <a:lnTo>
                    <a:pt x="1822587" y="0"/>
                  </a:lnTo>
                  <a:cubicBezTo>
                    <a:pt x="1891167" y="0"/>
                    <a:pt x="1947047" y="55880"/>
                    <a:pt x="1947047" y="124460"/>
                  </a:cubicBezTo>
                  <a:lnTo>
                    <a:pt x="1947047" y="535940"/>
                  </a:lnTo>
                  <a:cubicBezTo>
                    <a:pt x="1947047" y="604520"/>
                    <a:pt x="1891167" y="660400"/>
                    <a:pt x="1822587" y="660400"/>
                  </a:cubicBezTo>
                  <a:close/>
                </a:path>
              </a:pathLst>
            </a:custGeom>
            <a:solidFill>
              <a:srgbClr val="021E45"/>
            </a:solidFill>
          </p:spPr>
        </p:sp>
      </p:grpSp>
      <p:grpSp>
        <p:nvGrpSpPr>
          <p:cNvPr id="11" name="Group 11"/>
          <p:cNvGrpSpPr/>
          <p:nvPr/>
        </p:nvGrpSpPr>
        <p:grpSpPr>
          <a:xfrm>
            <a:off x="876478" y="5274132"/>
            <a:ext cx="2011680" cy="682322"/>
            <a:chOff x="0" y="0"/>
            <a:chExt cx="1947047" cy="660400"/>
          </a:xfrm>
        </p:grpSpPr>
        <p:sp>
          <p:nvSpPr>
            <p:cNvPr id="12" name="Freeform 12"/>
            <p:cNvSpPr/>
            <p:nvPr/>
          </p:nvSpPr>
          <p:spPr>
            <a:xfrm>
              <a:off x="0" y="0"/>
              <a:ext cx="1947047" cy="660400"/>
            </a:xfrm>
            <a:custGeom>
              <a:avLst/>
              <a:gdLst/>
              <a:ahLst/>
              <a:cxnLst/>
              <a:rect l="l" t="t" r="r" b="b"/>
              <a:pathLst>
                <a:path w="1947047" h="660400">
                  <a:moveTo>
                    <a:pt x="1822587" y="660400"/>
                  </a:moveTo>
                  <a:lnTo>
                    <a:pt x="124460" y="660400"/>
                  </a:lnTo>
                  <a:cubicBezTo>
                    <a:pt x="55880" y="660400"/>
                    <a:pt x="0" y="604520"/>
                    <a:pt x="0" y="535940"/>
                  </a:cubicBezTo>
                  <a:lnTo>
                    <a:pt x="0" y="124460"/>
                  </a:lnTo>
                  <a:cubicBezTo>
                    <a:pt x="0" y="55880"/>
                    <a:pt x="55880" y="0"/>
                    <a:pt x="124460" y="0"/>
                  </a:cubicBezTo>
                  <a:lnTo>
                    <a:pt x="1822587" y="0"/>
                  </a:lnTo>
                  <a:cubicBezTo>
                    <a:pt x="1891167" y="0"/>
                    <a:pt x="1947047" y="55880"/>
                    <a:pt x="1947047" y="124460"/>
                  </a:cubicBezTo>
                  <a:lnTo>
                    <a:pt x="1947047" y="535940"/>
                  </a:lnTo>
                  <a:cubicBezTo>
                    <a:pt x="1947047" y="604520"/>
                    <a:pt x="1891167" y="660400"/>
                    <a:pt x="1822587" y="660400"/>
                  </a:cubicBezTo>
                  <a:close/>
                </a:path>
              </a:pathLst>
            </a:custGeom>
            <a:solidFill>
              <a:srgbClr val="021E45"/>
            </a:solidFill>
          </p:spPr>
        </p:sp>
      </p:grpSp>
      <p:grpSp>
        <p:nvGrpSpPr>
          <p:cNvPr id="13" name="Group 13"/>
          <p:cNvGrpSpPr/>
          <p:nvPr/>
        </p:nvGrpSpPr>
        <p:grpSpPr>
          <a:xfrm rot="2700000">
            <a:off x="4177813" y="2137887"/>
            <a:ext cx="1397974" cy="1397974"/>
            <a:chOff x="0" y="0"/>
            <a:chExt cx="1913890" cy="1913890"/>
          </a:xfrm>
        </p:grpSpPr>
        <p:sp>
          <p:nvSpPr>
            <p:cNvPr id="14" name="Freeform 1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21E45"/>
            </a:solidFill>
          </p:spPr>
        </p:sp>
      </p:grpSp>
      <p:grpSp>
        <p:nvGrpSpPr>
          <p:cNvPr id="15" name="Group 15"/>
          <p:cNvGrpSpPr/>
          <p:nvPr/>
        </p:nvGrpSpPr>
        <p:grpSpPr>
          <a:xfrm rot="2700000">
            <a:off x="7203265" y="2137887"/>
            <a:ext cx="1397974" cy="1397974"/>
            <a:chOff x="0" y="0"/>
            <a:chExt cx="1913890" cy="1913890"/>
          </a:xfrm>
        </p:grpSpPr>
        <p:sp>
          <p:nvSpPr>
            <p:cNvPr id="16" name="Freeform 1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21E45"/>
            </a:solidFill>
          </p:spPr>
        </p:sp>
      </p:grpSp>
      <p:sp>
        <p:nvSpPr>
          <p:cNvPr id="17" name="AutoShape 17"/>
          <p:cNvSpPr/>
          <p:nvPr/>
        </p:nvSpPr>
        <p:spPr>
          <a:xfrm rot="5410208">
            <a:off x="4674909" y="1612846"/>
            <a:ext cx="423399" cy="0"/>
          </a:xfrm>
          <a:prstGeom prst="line">
            <a:avLst/>
          </a:prstGeom>
          <a:ln w="47625" cap="rnd">
            <a:solidFill>
              <a:srgbClr val="000000"/>
            </a:solidFill>
            <a:prstDash val="solid"/>
            <a:headEnd type="none" w="sm" len="sm"/>
            <a:tailEnd type="triangle" w="lg" len="med"/>
          </a:ln>
        </p:spPr>
      </p:sp>
      <p:sp>
        <p:nvSpPr>
          <p:cNvPr id="18" name="AutoShape 18"/>
          <p:cNvSpPr/>
          <p:nvPr/>
        </p:nvSpPr>
        <p:spPr>
          <a:xfrm rot="5400000">
            <a:off x="7408292" y="1306843"/>
            <a:ext cx="1035545" cy="0"/>
          </a:xfrm>
          <a:prstGeom prst="line">
            <a:avLst/>
          </a:prstGeom>
          <a:ln w="47625" cap="rnd">
            <a:solidFill>
              <a:srgbClr val="000000"/>
            </a:solidFill>
            <a:prstDash val="solid"/>
            <a:headEnd type="none" w="sm" len="sm"/>
            <a:tailEnd type="triangle" w="lg" len="med"/>
          </a:ln>
        </p:spPr>
      </p:sp>
      <p:sp>
        <p:nvSpPr>
          <p:cNvPr id="19" name="AutoShape 19"/>
          <p:cNvSpPr/>
          <p:nvPr/>
        </p:nvSpPr>
        <p:spPr>
          <a:xfrm rot="5383763">
            <a:off x="1366970" y="1318678"/>
            <a:ext cx="1011603" cy="0"/>
          </a:xfrm>
          <a:prstGeom prst="line">
            <a:avLst/>
          </a:prstGeom>
          <a:ln w="47625" cap="rnd">
            <a:solidFill>
              <a:srgbClr val="000000"/>
            </a:solidFill>
            <a:prstDash val="solid"/>
            <a:headEnd type="none" w="sm" len="sm"/>
            <a:tailEnd type="triangle" w="lg" len="med"/>
          </a:ln>
        </p:spPr>
      </p:sp>
      <p:sp>
        <p:nvSpPr>
          <p:cNvPr id="20" name="AutoShape 20"/>
          <p:cNvSpPr/>
          <p:nvPr/>
        </p:nvSpPr>
        <p:spPr>
          <a:xfrm rot="5370355">
            <a:off x="1660354" y="3992679"/>
            <a:ext cx="381987" cy="0"/>
          </a:xfrm>
          <a:prstGeom prst="line">
            <a:avLst/>
          </a:prstGeom>
          <a:ln w="47625" cap="rnd">
            <a:solidFill>
              <a:srgbClr val="000000"/>
            </a:solidFill>
            <a:prstDash val="solid"/>
            <a:headEnd type="none" w="sm" len="sm"/>
            <a:tailEnd type="triangle" w="lg" len="med"/>
          </a:ln>
        </p:spPr>
      </p:sp>
      <p:grpSp>
        <p:nvGrpSpPr>
          <p:cNvPr id="21" name="Group 21"/>
          <p:cNvGrpSpPr/>
          <p:nvPr/>
        </p:nvGrpSpPr>
        <p:grpSpPr>
          <a:xfrm>
            <a:off x="3863496" y="3842055"/>
            <a:ext cx="2011680" cy="706698"/>
            <a:chOff x="0" y="0"/>
            <a:chExt cx="1947047" cy="683993"/>
          </a:xfrm>
        </p:grpSpPr>
        <p:sp>
          <p:nvSpPr>
            <p:cNvPr id="22" name="Freeform 22"/>
            <p:cNvSpPr/>
            <p:nvPr/>
          </p:nvSpPr>
          <p:spPr>
            <a:xfrm>
              <a:off x="0" y="0"/>
              <a:ext cx="1947047" cy="683993"/>
            </a:xfrm>
            <a:custGeom>
              <a:avLst/>
              <a:gdLst/>
              <a:ahLst/>
              <a:cxnLst/>
              <a:rect l="l" t="t" r="r" b="b"/>
              <a:pathLst>
                <a:path w="1947047" h="683993">
                  <a:moveTo>
                    <a:pt x="1822587" y="683993"/>
                  </a:moveTo>
                  <a:lnTo>
                    <a:pt x="124460" y="683993"/>
                  </a:lnTo>
                  <a:cubicBezTo>
                    <a:pt x="55880" y="683993"/>
                    <a:pt x="0" y="628113"/>
                    <a:pt x="0" y="559533"/>
                  </a:cubicBezTo>
                  <a:lnTo>
                    <a:pt x="0" y="124460"/>
                  </a:lnTo>
                  <a:cubicBezTo>
                    <a:pt x="0" y="55880"/>
                    <a:pt x="55880" y="0"/>
                    <a:pt x="124460" y="0"/>
                  </a:cubicBezTo>
                  <a:lnTo>
                    <a:pt x="1822587" y="0"/>
                  </a:lnTo>
                  <a:cubicBezTo>
                    <a:pt x="1891167" y="0"/>
                    <a:pt x="1947047" y="55880"/>
                    <a:pt x="1947047" y="124460"/>
                  </a:cubicBezTo>
                  <a:lnTo>
                    <a:pt x="1947047" y="559533"/>
                  </a:lnTo>
                  <a:cubicBezTo>
                    <a:pt x="1947047" y="628113"/>
                    <a:pt x="1891167" y="683993"/>
                    <a:pt x="1822587" y="683993"/>
                  </a:cubicBezTo>
                  <a:close/>
                </a:path>
              </a:pathLst>
            </a:custGeom>
            <a:solidFill>
              <a:srgbClr val="021E45"/>
            </a:solidFill>
          </p:spPr>
        </p:sp>
      </p:grpSp>
      <p:grpSp>
        <p:nvGrpSpPr>
          <p:cNvPr id="23" name="Group 23"/>
          <p:cNvGrpSpPr/>
          <p:nvPr/>
        </p:nvGrpSpPr>
        <p:grpSpPr>
          <a:xfrm>
            <a:off x="3888283" y="4627242"/>
            <a:ext cx="2011680" cy="682322"/>
            <a:chOff x="0" y="0"/>
            <a:chExt cx="1947047" cy="660400"/>
          </a:xfrm>
        </p:grpSpPr>
        <p:sp>
          <p:nvSpPr>
            <p:cNvPr id="24" name="Freeform 24"/>
            <p:cNvSpPr/>
            <p:nvPr/>
          </p:nvSpPr>
          <p:spPr>
            <a:xfrm>
              <a:off x="0" y="0"/>
              <a:ext cx="1947047" cy="660400"/>
            </a:xfrm>
            <a:custGeom>
              <a:avLst/>
              <a:gdLst/>
              <a:ahLst/>
              <a:cxnLst/>
              <a:rect l="l" t="t" r="r" b="b"/>
              <a:pathLst>
                <a:path w="1947047" h="660400">
                  <a:moveTo>
                    <a:pt x="1822587" y="660400"/>
                  </a:moveTo>
                  <a:lnTo>
                    <a:pt x="124460" y="660400"/>
                  </a:lnTo>
                  <a:cubicBezTo>
                    <a:pt x="55880" y="660400"/>
                    <a:pt x="0" y="604520"/>
                    <a:pt x="0" y="535940"/>
                  </a:cubicBezTo>
                  <a:lnTo>
                    <a:pt x="0" y="124460"/>
                  </a:lnTo>
                  <a:cubicBezTo>
                    <a:pt x="0" y="55880"/>
                    <a:pt x="55880" y="0"/>
                    <a:pt x="124460" y="0"/>
                  </a:cubicBezTo>
                  <a:lnTo>
                    <a:pt x="1822587" y="0"/>
                  </a:lnTo>
                  <a:cubicBezTo>
                    <a:pt x="1891167" y="0"/>
                    <a:pt x="1947047" y="55880"/>
                    <a:pt x="1947047" y="124460"/>
                  </a:cubicBezTo>
                  <a:lnTo>
                    <a:pt x="1947047" y="535940"/>
                  </a:lnTo>
                  <a:cubicBezTo>
                    <a:pt x="1947047" y="604520"/>
                    <a:pt x="1891167" y="660400"/>
                    <a:pt x="1822587" y="660400"/>
                  </a:cubicBezTo>
                  <a:close/>
                </a:path>
              </a:pathLst>
            </a:custGeom>
            <a:solidFill>
              <a:srgbClr val="021E45"/>
            </a:solidFill>
          </p:spPr>
        </p:sp>
      </p:grpSp>
      <p:grpSp>
        <p:nvGrpSpPr>
          <p:cNvPr id="25" name="Group 25"/>
          <p:cNvGrpSpPr/>
          <p:nvPr/>
        </p:nvGrpSpPr>
        <p:grpSpPr>
          <a:xfrm>
            <a:off x="3901848" y="5414340"/>
            <a:ext cx="2011680" cy="682322"/>
            <a:chOff x="0" y="0"/>
            <a:chExt cx="1947047" cy="660400"/>
          </a:xfrm>
        </p:grpSpPr>
        <p:sp>
          <p:nvSpPr>
            <p:cNvPr id="26" name="Freeform 26"/>
            <p:cNvSpPr/>
            <p:nvPr/>
          </p:nvSpPr>
          <p:spPr>
            <a:xfrm>
              <a:off x="0" y="0"/>
              <a:ext cx="1947047" cy="660400"/>
            </a:xfrm>
            <a:custGeom>
              <a:avLst/>
              <a:gdLst/>
              <a:ahLst/>
              <a:cxnLst/>
              <a:rect l="l" t="t" r="r" b="b"/>
              <a:pathLst>
                <a:path w="1947047" h="660400">
                  <a:moveTo>
                    <a:pt x="1822587" y="660400"/>
                  </a:moveTo>
                  <a:lnTo>
                    <a:pt x="124460" y="660400"/>
                  </a:lnTo>
                  <a:cubicBezTo>
                    <a:pt x="55880" y="660400"/>
                    <a:pt x="0" y="604520"/>
                    <a:pt x="0" y="535940"/>
                  </a:cubicBezTo>
                  <a:lnTo>
                    <a:pt x="0" y="124460"/>
                  </a:lnTo>
                  <a:cubicBezTo>
                    <a:pt x="0" y="55880"/>
                    <a:pt x="55880" y="0"/>
                    <a:pt x="124460" y="0"/>
                  </a:cubicBezTo>
                  <a:lnTo>
                    <a:pt x="1822587" y="0"/>
                  </a:lnTo>
                  <a:cubicBezTo>
                    <a:pt x="1891167" y="0"/>
                    <a:pt x="1947047" y="55880"/>
                    <a:pt x="1947047" y="124460"/>
                  </a:cubicBezTo>
                  <a:lnTo>
                    <a:pt x="1947047" y="535940"/>
                  </a:lnTo>
                  <a:cubicBezTo>
                    <a:pt x="1947047" y="604520"/>
                    <a:pt x="1891167" y="660400"/>
                    <a:pt x="1822587" y="660400"/>
                  </a:cubicBezTo>
                  <a:close/>
                </a:path>
              </a:pathLst>
            </a:custGeom>
            <a:solidFill>
              <a:srgbClr val="021E45"/>
            </a:solidFill>
          </p:spPr>
        </p:sp>
      </p:grpSp>
      <p:grpSp>
        <p:nvGrpSpPr>
          <p:cNvPr id="27" name="Group 27"/>
          <p:cNvGrpSpPr/>
          <p:nvPr/>
        </p:nvGrpSpPr>
        <p:grpSpPr>
          <a:xfrm>
            <a:off x="6898059" y="3869979"/>
            <a:ext cx="2011680" cy="682322"/>
            <a:chOff x="0" y="0"/>
            <a:chExt cx="1947047" cy="660400"/>
          </a:xfrm>
        </p:grpSpPr>
        <p:sp>
          <p:nvSpPr>
            <p:cNvPr id="28" name="Freeform 28"/>
            <p:cNvSpPr/>
            <p:nvPr/>
          </p:nvSpPr>
          <p:spPr>
            <a:xfrm>
              <a:off x="0" y="0"/>
              <a:ext cx="1947047" cy="660400"/>
            </a:xfrm>
            <a:custGeom>
              <a:avLst/>
              <a:gdLst/>
              <a:ahLst/>
              <a:cxnLst/>
              <a:rect l="l" t="t" r="r" b="b"/>
              <a:pathLst>
                <a:path w="1947047" h="660400">
                  <a:moveTo>
                    <a:pt x="1822587" y="660400"/>
                  </a:moveTo>
                  <a:lnTo>
                    <a:pt x="124460" y="660400"/>
                  </a:lnTo>
                  <a:cubicBezTo>
                    <a:pt x="55880" y="660400"/>
                    <a:pt x="0" y="604520"/>
                    <a:pt x="0" y="535940"/>
                  </a:cubicBezTo>
                  <a:lnTo>
                    <a:pt x="0" y="124460"/>
                  </a:lnTo>
                  <a:cubicBezTo>
                    <a:pt x="0" y="55880"/>
                    <a:pt x="55880" y="0"/>
                    <a:pt x="124460" y="0"/>
                  </a:cubicBezTo>
                  <a:lnTo>
                    <a:pt x="1822587" y="0"/>
                  </a:lnTo>
                  <a:cubicBezTo>
                    <a:pt x="1891167" y="0"/>
                    <a:pt x="1947047" y="55880"/>
                    <a:pt x="1947047" y="124460"/>
                  </a:cubicBezTo>
                  <a:lnTo>
                    <a:pt x="1947047" y="535940"/>
                  </a:lnTo>
                  <a:cubicBezTo>
                    <a:pt x="1947047" y="604520"/>
                    <a:pt x="1891167" y="660400"/>
                    <a:pt x="1822587" y="660400"/>
                  </a:cubicBezTo>
                  <a:close/>
                </a:path>
              </a:pathLst>
            </a:custGeom>
            <a:solidFill>
              <a:srgbClr val="021E45"/>
            </a:solidFill>
          </p:spPr>
        </p:sp>
      </p:grpSp>
      <p:grpSp>
        <p:nvGrpSpPr>
          <p:cNvPr id="29" name="Group 29"/>
          <p:cNvGrpSpPr/>
          <p:nvPr/>
        </p:nvGrpSpPr>
        <p:grpSpPr>
          <a:xfrm>
            <a:off x="6896412" y="4614858"/>
            <a:ext cx="2011680" cy="682322"/>
            <a:chOff x="0" y="0"/>
            <a:chExt cx="1947047" cy="660400"/>
          </a:xfrm>
        </p:grpSpPr>
        <p:sp>
          <p:nvSpPr>
            <p:cNvPr id="30" name="Freeform 30"/>
            <p:cNvSpPr/>
            <p:nvPr/>
          </p:nvSpPr>
          <p:spPr>
            <a:xfrm>
              <a:off x="0" y="0"/>
              <a:ext cx="1947047" cy="660400"/>
            </a:xfrm>
            <a:custGeom>
              <a:avLst/>
              <a:gdLst/>
              <a:ahLst/>
              <a:cxnLst/>
              <a:rect l="l" t="t" r="r" b="b"/>
              <a:pathLst>
                <a:path w="1947047" h="660400">
                  <a:moveTo>
                    <a:pt x="1822587" y="660400"/>
                  </a:moveTo>
                  <a:lnTo>
                    <a:pt x="124460" y="660400"/>
                  </a:lnTo>
                  <a:cubicBezTo>
                    <a:pt x="55880" y="660400"/>
                    <a:pt x="0" y="604520"/>
                    <a:pt x="0" y="535940"/>
                  </a:cubicBezTo>
                  <a:lnTo>
                    <a:pt x="0" y="124460"/>
                  </a:lnTo>
                  <a:cubicBezTo>
                    <a:pt x="0" y="55880"/>
                    <a:pt x="55880" y="0"/>
                    <a:pt x="124460" y="0"/>
                  </a:cubicBezTo>
                  <a:lnTo>
                    <a:pt x="1822587" y="0"/>
                  </a:lnTo>
                  <a:cubicBezTo>
                    <a:pt x="1891167" y="0"/>
                    <a:pt x="1947047" y="55880"/>
                    <a:pt x="1947047" y="124460"/>
                  </a:cubicBezTo>
                  <a:lnTo>
                    <a:pt x="1947047" y="535940"/>
                  </a:lnTo>
                  <a:cubicBezTo>
                    <a:pt x="1947047" y="604520"/>
                    <a:pt x="1891167" y="660400"/>
                    <a:pt x="1822587" y="660400"/>
                  </a:cubicBezTo>
                  <a:close/>
                </a:path>
              </a:pathLst>
            </a:custGeom>
            <a:solidFill>
              <a:srgbClr val="021E45"/>
            </a:solidFill>
          </p:spPr>
        </p:sp>
      </p:grpSp>
      <p:sp>
        <p:nvSpPr>
          <p:cNvPr id="31" name="TextBox 31"/>
          <p:cNvSpPr txBox="1"/>
          <p:nvPr/>
        </p:nvSpPr>
        <p:spPr>
          <a:xfrm>
            <a:off x="1018983" y="6329990"/>
            <a:ext cx="1730004" cy="527484"/>
          </a:xfrm>
          <a:prstGeom prst="rect">
            <a:avLst/>
          </a:prstGeom>
        </p:spPr>
        <p:txBody>
          <a:bodyPr lIns="0" tIns="0" rIns="0" bIns="0" rtlCol="0" anchor="t">
            <a:spAutoFit/>
          </a:bodyPr>
          <a:lstStyle/>
          <a:p>
            <a:pPr algn="ctr">
              <a:lnSpc>
                <a:spcPts val="1368"/>
              </a:lnSpc>
            </a:pPr>
            <a:r>
              <a:rPr lang="en-US" sz="1368">
                <a:solidFill>
                  <a:srgbClr val="FFFFFF"/>
                </a:solidFill>
                <a:latin typeface="Open Sans Light"/>
                <a:ea typeface="Open Sans Light"/>
                <a:cs typeface="Open Sans Light"/>
                <a:sym typeface="Open Sans Light"/>
              </a:rPr>
              <a:t>Quantatative &amp; Scientifc Reasoning</a:t>
            </a:r>
          </a:p>
          <a:p>
            <a:pPr algn="ctr">
              <a:lnSpc>
                <a:spcPts val="1368"/>
              </a:lnSpc>
            </a:pPr>
            <a:r>
              <a:rPr lang="en-US" sz="1368">
                <a:solidFill>
                  <a:srgbClr val="FFFFFF"/>
                </a:solidFill>
                <a:latin typeface="Open Sans Light"/>
                <a:ea typeface="Open Sans Light"/>
                <a:cs typeface="Open Sans Light"/>
                <a:sym typeface="Open Sans Light"/>
              </a:rPr>
              <a:t>6-7cr.</a:t>
            </a:r>
          </a:p>
        </p:txBody>
      </p:sp>
      <p:grpSp>
        <p:nvGrpSpPr>
          <p:cNvPr id="32" name="Group 32"/>
          <p:cNvGrpSpPr/>
          <p:nvPr/>
        </p:nvGrpSpPr>
        <p:grpSpPr>
          <a:xfrm>
            <a:off x="854620" y="5994798"/>
            <a:ext cx="2011680" cy="682322"/>
            <a:chOff x="0" y="0"/>
            <a:chExt cx="1947047" cy="660400"/>
          </a:xfrm>
        </p:grpSpPr>
        <p:sp>
          <p:nvSpPr>
            <p:cNvPr id="33" name="Freeform 33"/>
            <p:cNvSpPr/>
            <p:nvPr/>
          </p:nvSpPr>
          <p:spPr>
            <a:xfrm>
              <a:off x="0" y="0"/>
              <a:ext cx="1947047" cy="660400"/>
            </a:xfrm>
            <a:custGeom>
              <a:avLst/>
              <a:gdLst/>
              <a:ahLst/>
              <a:cxnLst/>
              <a:rect l="l" t="t" r="r" b="b"/>
              <a:pathLst>
                <a:path w="1947047" h="660400">
                  <a:moveTo>
                    <a:pt x="1822587" y="660400"/>
                  </a:moveTo>
                  <a:lnTo>
                    <a:pt x="124460" y="660400"/>
                  </a:lnTo>
                  <a:cubicBezTo>
                    <a:pt x="55880" y="660400"/>
                    <a:pt x="0" y="604520"/>
                    <a:pt x="0" y="535940"/>
                  </a:cubicBezTo>
                  <a:lnTo>
                    <a:pt x="0" y="124460"/>
                  </a:lnTo>
                  <a:cubicBezTo>
                    <a:pt x="0" y="55880"/>
                    <a:pt x="55880" y="0"/>
                    <a:pt x="124460" y="0"/>
                  </a:cubicBezTo>
                  <a:lnTo>
                    <a:pt x="1822587" y="0"/>
                  </a:lnTo>
                  <a:cubicBezTo>
                    <a:pt x="1891167" y="0"/>
                    <a:pt x="1947047" y="55880"/>
                    <a:pt x="1947047" y="124460"/>
                  </a:cubicBezTo>
                  <a:lnTo>
                    <a:pt x="1947047" y="535940"/>
                  </a:lnTo>
                  <a:cubicBezTo>
                    <a:pt x="1947047" y="604520"/>
                    <a:pt x="1891167" y="660400"/>
                    <a:pt x="1822587" y="660400"/>
                  </a:cubicBezTo>
                  <a:close/>
                </a:path>
              </a:pathLst>
            </a:custGeom>
            <a:solidFill>
              <a:srgbClr val="021E45"/>
            </a:solidFill>
          </p:spPr>
        </p:sp>
      </p:grpSp>
      <p:grpSp>
        <p:nvGrpSpPr>
          <p:cNvPr id="34" name="Group 34"/>
          <p:cNvGrpSpPr/>
          <p:nvPr/>
        </p:nvGrpSpPr>
        <p:grpSpPr>
          <a:xfrm>
            <a:off x="3915414" y="6210962"/>
            <a:ext cx="2011680" cy="682322"/>
            <a:chOff x="0" y="0"/>
            <a:chExt cx="1947047" cy="660400"/>
          </a:xfrm>
        </p:grpSpPr>
        <p:sp>
          <p:nvSpPr>
            <p:cNvPr id="35" name="Freeform 35"/>
            <p:cNvSpPr/>
            <p:nvPr/>
          </p:nvSpPr>
          <p:spPr>
            <a:xfrm>
              <a:off x="0" y="0"/>
              <a:ext cx="1947047" cy="660400"/>
            </a:xfrm>
            <a:custGeom>
              <a:avLst/>
              <a:gdLst/>
              <a:ahLst/>
              <a:cxnLst/>
              <a:rect l="l" t="t" r="r" b="b"/>
              <a:pathLst>
                <a:path w="1947047" h="660400">
                  <a:moveTo>
                    <a:pt x="1822587" y="660400"/>
                  </a:moveTo>
                  <a:lnTo>
                    <a:pt x="124460" y="660400"/>
                  </a:lnTo>
                  <a:cubicBezTo>
                    <a:pt x="55880" y="660400"/>
                    <a:pt x="0" y="604520"/>
                    <a:pt x="0" y="535940"/>
                  </a:cubicBezTo>
                  <a:lnTo>
                    <a:pt x="0" y="124460"/>
                  </a:lnTo>
                  <a:cubicBezTo>
                    <a:pt x="0" y="55880"/>
                    <a:pt x="55880" y="0"/>
                    <a:pt x="124460" y="0"/>
                  </a:cubicBezTo>
                  <a:lnTo>
                    <a:pt x="1822587" y="0"/>
                  </a:lnTo>
                  <a:cubicBezTo>
                    <a:pt x="1891167" y="0"/>
                    <a:pt x="1947047" y="55880"/>
                    <a:pt x="1947047" y="124460"/>
                  </a:cubicBezTo>
                  <a:lnTo>
                    <a:pt x="1947047" y="535940"/>
                  </a:lnTo>
                  <a:cubicBezTo>
                    <a:pt x="1947047" y="604520"/>
                    <a:pt x="1891167" y="660400"/>
                    <a:pt x="1822587" y="660400"/>
                  </a:cubicBezTo>
                  <a:close/>
                </a:path>
              </a:pathLst>
            </a:custGeom>
            <a:solidFill>
              <a:srgbClr val="021E45"/>
            </a:solidFill>
          </p:spPr>
        </p:sp>
      </p:grpSp>
      <p:grpSp>
        <p:nvGrpSpPr>
          <p:cNvPr id="36" name="Group 36"/>
          <p:cNvGrpSpPr/>
          <p:nvPr/>
        </p:nvGrpSpPr>
        <p:grpSpPr>
          <a:xfrm>
            <a:off x="891643" y="6696582"/>
            <a:ext cx="2002373" cy="496184"/>
            <a:chOff x="0" y="0"/>
            <a:chExt cx="1947047" cy="660400"/>
          </a:xfrm>
        </p:grpSpPr>
        <p:sp>
          <p:nvSpPr>
            <p:cNvPr id="37" name="Freeform 37"/>
            <p:cNvSpPr/>
            <p:nvPr/>
          </p:nvSpPr>
          <p:spPr>
            <a:xfrm>
              <a:off x="0" y="0"/>
              <a:ext cx="1947047" cy="660400"/>
            </a:xfrm>
            <a:custGeom>
              <a:avLst/>
              <a:gdLst/>
              <a:ahLst/>
              <a:cxnLst/>
              <a:rect l="l" t="t" r="r" b="b"/>
              <a:pathLst>
                <a:path w="1947047" h="660400">
                  <a:moveTo>
                    <a:pt x="1822587" y="660400"/>
                  </a:moveTo>
                  <a:lnTo>
                    <a:pt x="124460" y="660400"/>
                  </a:lnTo>
                  <a:cubicBezTo>
                    <a:pt x="55880" y="660400"/>
                    <a:pt x="0" y="604520"/>
                    <a:pt x="0" y="535940"/>
                  </a:cubicBezTo>
                  <a:lnTo>
                    <a:pt x="0" y="124460"/>
                  </a:lnTo>
                  <a:cubicBezTo>
                    <a:pt x="0" y="55880"/>
                    <a:pt x="55880" y="0"/>
                    <a:pt x="124460" y="0"/>
                  </a:cubicBezTo>
                  <a:lnTo>
                    <a:pt x="1822587" y="0"/>
                  </a:lnTo>
                  <a:cubicBezTo>
                    <a:pt x="1891167" y="0"/>
                    <a:pt x="1947047" y="55880"/>
                    <a:pt x="1947047" y="124460"/>
                  </a:cubicBezTo>
                  <a:lnTo>
                    <a:pt x="1947047" y="535940"/>
                  </a:lnTo>
                  <a:cubicBezTo>
                    <a:pt x="1947047" y="604520"/>
                    <a:pt x="1891167" y="660400"/>
                    <a:pt x="1822587" y="660400"/>
                  </a:cubicBezTo>
                  <a:close/>
                </a:path>
              </a:pathLst>
            </a:custGeom>
            <a:solidFill>
              <a:srgbClr val="021E45"/>
            </a:solidFill>
          </p:spPr>
        </p:sp>
      </p:grpSp>
      <p:sp>
        <p:nvSpPr>
          <p:cNvPr id="38" name="Freeform 38"/>
          <p:cNvSpPr/>
          <p:nvPr/>
        </p:nvSpPr>
        <p:spPr>
          <a:xfrm>
            <a:off x="5513896" y="2088437"/>
            <a:ext cx="1160191" cy="1069485"/>
          </a:xfrm>
          <a:custGeom>
            <a:avLst/>
            <a:gdLst/>
            <a:ahLst/>
            <a:cxnLst/>
            <a:rect l="l" t="t" r="r" b="b"/>
            <a:pathLst>
              <a:path w="1160191" h="1069485">
                <a:moveTo>
                  <a:pt x="0" y="0"/>
                </a:moveTo>
                <a:lnTo>
                  <a:pt x="1160191" y="0"/>
                </a:lnTo>
                <a:lnTo>
                  <a:pt x="1160191" y="1069485"/>
                </a:lnTo>
                <a:lnTo>
                  <a:pt x="0" y="10694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9" name="TextBox 39"/>
          <p:cNvSpPr txBox="1"/>
          <p:nvPr/>
        </p:nvSpPr>
        <p:spPr>
          <a:xfrm>
            <a:off x="3081960" y="506003"/>
            <a:ext cx="3574752" cy="718533"/>
          </a:xfrm>
          <a:prstGeom prst="rect">
            <a:avLst/>
          </a:prstGeom>
        </p:spPr>
        <p:txBody>
          <a:bodyPr lIns="0" tIns="0" rIns="0" bIns="0" rtlCol="0" anchor="t">
            <a:spAutoFit/>
          </a:bodyPr>
          <a:lstStyle/>
          <a:p>
            <a:pPr algn="ctr">
              <a:lnSpc>
                <a:spcPts val="2788"/>
              </a:lnSpc>
            </a:pPr>
            <a:r>
              <a:rPr lang="en-US" sz="2788" b="1">
                <a:solidFill>
                  <a:srgbClr val="FFFFFF"/>
                </a:solidFill>
                <a:latin typeface="Open Sans Bold"/>
                <a:ea typeface="Open Sans Bold"/>
                <a:cs typeface="Open Sans Bold"/>
                <a:sym typeface="Open Sans Bold"/>
              </a:rPr>
              <a:t>THE COUGAR CORE</a:t>
            </a:r>
          </a:p>
          <a:p>
            <a:pPr algn="ctr">
              <a:lnSpc>
                <a:spcPts val="2788"/>
              </a:lnSpc>
            </a:pPr>
            <a:r>
              <a:rPr lang="en-US" sz="2788" b="1">
                <a:solidFill>
                  <a:srgbClr val="FFFFFF"/>
                </a:solidFill>
                <a:latin typeface="Open Sans Bold"/>
                <a:ea typeface="Open Sans Bold"/>
                <a:cs typeface="Open Sans Bold"/>
                <a:sym typeface="Open Sans Bold"/>
              </a:rPr>
              <a:t>31-32 credits</a:t>
            </a:r>
          </a:p>
        </p:txBody>
      </p:sp>
      <p:sp>
        <p:nvSpPr>
          <p:cNvPr id="40" name="TextBox 40"/>
          <p:cNvSpPr txBox="1"/>
          <p:nvPr/>
        </p:nvSpPr>
        <p:spPr>
          <a:xfrm>
            <a:off x="1270538" y="2390053"/>
            <a:ext cx="1225304" cy="1167685"/>
          </a:xfrm>
          <a:prstGeom prst="rect">
            <a:avLst/>
          </a:prstGeom>
        </p:spPr>
        <p:txBody>
          <a:bodyPr lIns="0" tIns="0" rIns="0" bIns="0" rtlCol="0" anchor="t">
            <a:spAutoFit/>
          </a:bodyPr>
          <a:lstStyle/>
          <a:p>
            <a:pPr algn="ctr">
              <a:lnSpc>
                <a:spcPts val="1825"/>
              </a:lnSpc>
            </a:pPr>
            <a:r>
              <a:rPr lang="en-US" sz="1825" b="1">
                <a:solidFill>
                  <a:srgbClr val="FFFFFF"/>
                </a:solidFill>
                <a:latin typeface="Open Sans Bold"/>
                <a:ea typeface="Open Sans Bold"/>
                <a:cs typeface="Open Sans Bold"/>
                <a:sym typeface="Open Sans Bold"/>
              </a:rPr>
              <a:t>Essential Learning Courses</a:t>
            </a:r>
          </a:p>
          <a:p>
            <a:pPr algn="ctr">
              <a:lnSpc>
                <a:spcPts val="1825"/>
              </a:lnSpc>
            </a:pPr>
            <a:r>
              <a:rPr lang="en-US" sz="1825" b="1">
                <a:solidFill>
                  <a:srgbClr val="FFFFFF"/>
                </a:solidFill>
                <a:latin typeface="Open Sans Bold"/>
                <a:ea typeface="Open Sans Bold"/>
                <a:cs typeface="Open Sans Bold"/>
                <a:sym typeface="Open Sans Bold"/>
              </a:rPr>
              <a:t>16-17cr.</a:t>
            </a:r>
          </a:p>
          <a:p>
            <a:pPr algn="ctr">
              <a:lnSpc>
                <a:spcPts val="1825"/>
              </a:lnSpc>
            </a:pPr>
            <a:endParaRPr lang="en-US" sz="1825" b="1">
              <a:solidFill>
                <a:srgbClr val="FFFFFF"/>
              </a:solidFill>
              <a:latin typeface="Open Sans Bold"/>
              <a:ea typeface="Open Sans Bold"/>
              <a:cs typeface="Open Sans Bold"/>
              <a:sym typeface="Open Sans Bold"/>
            </a:endParaRPr>
          </a:p>
        </p:txBody>
      </p:sp>
      <p:sp>
        <p:nvSpPr>
          <p:cNvPr id="41" name="TextBox 41"/>
          <p:cNvSpPr txBox="1"/>
          <p:nvPr/>
        </p:nvSpPr>
        <p:spPr>
          <a:xfrm>
            <a:off x="4039331" y="2294901"/>
            <a:ext cx="1736714" cy="1082040"/>
          </a:xfrm>
          <a:prstGeom prst="rect">
            <a:avLst/>
          </a:prstGeom>
        </p:spPr>
        <p:txBody>
          <a:bodyPr lIns="0" tIns="0" rIns="0" bIns="0" rtlCol="0" anchor="t">
            <a:spAutoFit/>
          </a:bodyPr>
          <a:lstStyle/>
          <a:p>
            <a:pPr algn="ctr">
              <a:lnSpc>
                <a:spcPts val="2100"/>
              </a:lnSpc>
            </a:pPr>
            <a:r>
              <a:rPr lang="en-US" sz="2100" b="1">
                <a:solidFill>
                  <a:srgbClr val="FFFFFF"/>
                </a:solidFill>
                <a:latin typeface="Open Sans Bold"/>
                <a:ea typeface="Open Sans Bold"/>
                <a:cs typeface="Open Sans Bold"/>
                <a:sym typeface="Open Sans Bold"/>
              </a:rPr>
              <a:t>Core Competency</a:t>
            </a:r>
          </a:p>
          <a:p>
            <a:pPr algn="ctr">
              <a:lnSpc>
                <a:spcPts val="2100"/>
              </a:lnSpc>
            </a:pPr>
            <a:r>
              <a:rPr lang="en-US" sz="2100" b="1">
                <a:solidFill>
                  <a:srgbClr val="FFFFFF"/>
                </a:solidFill>
                <a:latin typeface="Open Sans Bold"/>
                <a:ea typeface="Open Sans Bold"/>
                <a:cs typeface="Open Sans Bold"/>
                <a:sym typeface="Open Sans Bold"/>
              </a:rPr>
              <a:t>Courses</a:t>
            </a:r>
          </a:p>
          <a:p>
            <a:pPr algn="ctr">
              <a:lnSpc>
                <a:spcPts val="2100"/>
              </a:lnSpc>
            </a:pPr>
            <a:r>
              <a:rPr lang="en-US" sz="2100" b="1">
                <a:solidFill>
                  <a:srgbClr val="FFFFFF"/>
                </a:solidFill>
                <a:latin typeface="Open Sans Bold"/>
                <a:ea typeface="Open Sans Bold"/>
                <a:cs typeface="Open Sans Bold"/>
                <a:sym typeface="Open Sans Bold"/>
              </a:rPr>
              <a:t>12cr.</a:t>
            </a:r>
          </a:p>
        </p:txBody>
      </p:sp>
      <p:sp>
        <p:nvSpPr>
          <p:cNvPr id="42" name="TextBox 42"/>
          <p:cNvSpPr txBox="1"/>
          <p:nvPr/>
        </p:nvSpPr>
        <p:spPr>
          <a:xfrm>
            <a:off x="7197607" y="2294901"/>
            <a:ext cx="1409290" cy="1082040"/>
          </a:xfrm>
          <a:prstGeom prst="rect">
            <a:avLst/>
          </a:prstGeom>
        </p:spPr>
        <p:txBody>
          <a:bodyPr lIns="0" tIns="0" rIns="0" bIns="0" rtlCol="0" anchor="t">
            <a:spAutoFit/>
          </a:bodyPr>
          <a:lstStyle/>
          <a:p>
            <a:pPr algn="ctr">
              <a:lnSpc>
                <a:spcPts val="2100"/>
              </a:lnSpc>
            </a:pPr>
            <a:r>
              <a:rPr lang="en-US" sz="2100" b="1">
                <a:solidFill>
                  <a:srgbClr val="FFFFFF"/>
                </a:solidFill>
                <a:latin typeface="Open Sans Bold"/>
                <a:ea typeface="Open Sans Bold"/>
                <a:cs typeface="Open Sans Bold"/>
                <a:sym typeface="Open Sans Bold"/>
              </a:rPr>
              <a:t>The Passion Project</a:t>
            </a:r>
          </a:p>
          <a:p>
            <a:pPr algn="ctr">
              <a:lnSpc>
                <a:spcPts val="2100"/>
              </a:lnSpc>
            </a:pPr>
            <a:r>
              <a:rPr lang="en-US" sz="2100" b="1">
                <a:solidFill>
                  <a:srgbClr val="FFFFFF"/>
                </a:solidFill>
                <a:latin typeface="Open Sans Bold"/>
                <a:ea typeface="Open Sans Bold"/>
                <a:cs typeface="Open Sans Bold"/>
                <a:sym typeface="Open Sans Bold"/>
              </a:rPr>
              <a:t>3cr.</a:t>
            </a:r>
          </a:p>
        </p:txBody>
      </p:sp>
      <p:sp>
        <p:nvSpPr>
          <p:cNvPr id="43" name="TextBox 43"/>
          <p:cNvSpPr txBox="1"/>
          <p:nvPr/>
        </p:nvSpPr>
        <p:spPr>
          <a:xfrm>
            <a:off x="1018983" y="3870630"/>
            <a:ext cx="1712354" cy="617080"/>
          </a:xfrm>
          <a:prstGeom prst="rect">
            <a:avLst/>
          </a:prstGeom>
        </p:spPr>
        <p:txBody>
          <a:bodyPr lIns="0" tIns="0" rIns="0" bIns="0" rtlCol="0" anchor="t">
            <a:spAutoFit/>
          </a:bodyPr>
          <a:lstStyle/>
          <a:p>
            <a:pPr algn="ctr">
              <a:lnSpc>
                <a:spcPts val="1588"/>
              </a:lnSpc>
            </a:pPr>
            <a:r>
              <a:rPr lang="en-US" sz="1588">
                <a:solidFill>
                  <a:srgbClr val="FFFFFF"/>
                </a:solidFill>
                <a:latin typeface="Open Sans Light"/>
                <a:ea typeface="Open Sans Light"/>
                <a:cs typeface="Open Sans Light"/>
                <a:sym typeface="Open Sans Light"/>
              </a:rPr>
              <a:t>Written Communication</a:t>
            </a:r>
          </a:p>
          <a:p>
            <a:pPr algn="ctr">
              <a:lnSpc>
                <a:spcPts val="1588"/>
              </a:lnSpc>
            </a:pPr>
            <a:r>
              <a:rPr lang="en-US" sz="1588">
                <a:solidFill>
                  <a:srgbClr val="FFFFFF"/>
                </a:solidFill>
                <a:latin typeface="Open Sans Light"/>
                <a:ea typeface="Open Sans Light"/>
                <a:cs typeface="Open Sans Light"/>
                <a:sym typeface="Open Sans Light"/>
              </a:rPr>
              <a:t>3cr.</a:t>
            </a:r>
          </a:p>
        </p:txBody>
      </p:sp>
      <p:sp>
        <p:nvSpPr>
          <p:cNvPr id="44" name="TextBox 44"/>
          <p:cNvSpPr txBox="1"/>
          <p:nvPr/>
        </p:nvSpPr>
        <p:spPr>
          <a:xfrm>
            <a:off x="928870" y="4589713"/>
            <a:ext cx="1841662" cy="628980"/>
          </a:xfrm>
          <a:prstGeom prst="rect">
            <a:avLst/>
          </a:prstGeom>
        </p:spPr>
        <p:txBody>
          <a:bodyPr lIns="0" tIns="0" rIns="0" bIns="0" rtlCol="0" anchor="t">
            <a:spAutoFit/>
          </a:bodyPr>
          <a:lstStyle/>
          <a:p>
            <a:pPr algn="ctr">
              <a:lnSpc>
                <a:spcPts val="1617"/>
              </a:lnSpc>
            </a:pPr>
            <a:r>
              <a:rPr lang="en-US" sz="1617">
                <a:solidFill>
                  <a:srgbClr val="FFFFFF"/>
                </a:solidFill>
                <a:latin typeface="Open Sans Light"/>
                <a:ea typeface="Open Sans Light"/>
                <a:cs typeface="Open Sans Light"/>
                <a:sym typeface="Open Sans Light"/>
              </a:rPr>
              <a:t>Speech Communication</a:t>
            </a:r>
          </a:p>
          <a:p>
            <a:pPr algn="ctr">
              <a:lnSpc>
                <a:spcPts val="1617"/>
              </a:lnSpc>
            </a:pPr>
            <a:r>
              <a:rPr lang="en-US" sz="1617">
                <a:solidFill>
                  <a:srgbClr val="FFFFFF"/>
                </a:solidFill>
                <a:latin typeface="Open Sans Light"/>
                <a:ea typeface="Open Sans Light"/>
                <a:cs typeface="Open Sans Light"/>
                <a:sym typeface="Open Sans Light"/>
              </a:rPr>
              <a:t>3cr.</a:t>
            </a:r>
          </a:p>
        </p:txBody>
      </p:sp>
      <p:sp>
        <p:nvSpPr>
          <p:cNvPr id="45" name="TextBox 45"/>
          <p:cNvSpPr txBox="1"/>
          <p:nvPr/>
        </p:nvSpPr>
        <p:spPr>
          <a:xfrm>
            <a:off x="4163517" y="3836728"/>
            <a:ext cx="1417928" cy="692752"/>
          </a:xfrm>
          <a:prstGeom prst="rect">
            <a:avLst/>
          </a:prstGeom>
        </p:spPr>
        <p:txBody>
          <a:bodyPr lIns="0" tIns="0" rIns="0" bIns="0" rtlCol="0" anchor="t">
            <a:spAutoFit/>
          </a:bodyPr>
          <a:lstStyle/>
          <a:p>
            <a:pPr algn="ctr">
              <a:lnSpc>
                <a:spcPts val="1398"/>
              </a:lnSpc>
            </a:pPr>
            <a:r>
              <a:rPr lang="en-US" sz="1398">
                <a:solidFill>
                  <a:srgbClr val="FFFFFF"/>
                </a:solidFill>
                <a:latin typeface="Open Sans Light"/>
                <a:ea typeface="Open Sans Light"/>
                <a:cs typeface="Open Sans Light"/>
                <a:sym typeface="Open Sans Light"/>
              </a:rPr>
              <a:t>Intercultural Knowledge &amp;  Understanding</a:t>
            </a:r>
          </a:p>
          <a:p>
            <a:pPr algn="ctr">
              <a:lnSpc>
                <a:spcPts val="1398"/>
              </a:lnSpc>
            </a:pPr>
            <a:r>
              <a:rPr lang="en-US" sz="1398">
                <a:solidFill>
                  <a:srgbClr val="FFFFFF"/>
                </a:solidFill>
                <a:latin typeface="Open Sans Light"/>
                <a:ea typeface="Open Sans Light"/>
                <a:cs typeface="Open Sans Light"/>
                <a:sym typeface="Open Sans Light"/>
              </a:rPr>
              <a:t>3cr.</a:t>
            </a:r>
          </a:p>
        </p:txBody>
      </p:sp>
      <p:sp>
        <p:nvSpPr>
          <p:cNvPr id="46" name="TextBox 46"/>
          <p:cNvSpPr txBox="1"/>
          <p:nvPr/>
        </p:nvSpPr>
        <p:spPr>
          <a:xfrm>
            <a:off x="4066462" y="4755591"/>
            <a:ext cx="1709584" cy="412115"/>
          </a:xfrm>
          <a:prstGeom prst="rect">
            <a:avLst/>
          </a:prstGeom>
        </p:spPr>
        <p:txBody>
          <a:bodyPr lIns="0" tIns="0" rIns="0" bIns="0" rtlCol="0" anchor="t">
            <a:spAutoFit/>
          </a:bodyPr>
          <a:lstStyle/>
          <a:p>
            <a:pPr algn="ctr">
              <a:lnSpc>
                <a:spcPts val="1600"/>
              </a:lnSpc>
            </a:pPr>
            <a:r>
              <a:rPr lang="en-US" sz="1600">
                <a:solidFill>
                  <a:srgbClr val="FFFFFF"/>
                </a:solidFill>
                <a:latin typeface="Open Sans Light"/>
                <a:ea typeface="Open Sans Light"/>
                <a:cs typeface="Open Sans Light"/>
                <a:sym typeface="Open Sans Light"/>
              </a:rPr>
              <a:t>Wellness</a:t>
            </a:r>
          </a:p>
          <a:p>
            <a:pPr algn="ctr">
              <a:lnSpc>
                <a:spcPts val="1600"/>
              </a:lnSpc>
            </a:pPr>
            <a:r>
              <a:rPr lang="en-US" sz="1600">
                <a:solidFill>
                  <a:srgbClr val="FFFFFF"/>
                </a:solidFill>
                <a:latin typeface="Open Sans Light"/>
                <a:ea typeface="Open Sans Light"/>
                <a:cs typeface="Open Sans Light"/>
                <a:sym typeface="Open Sans Light"/>
              </a:rPr>
              <a:t>3cr.</a:t>
            </a:r>
          </a:p>
        </p:txBody>
      </p:sp>
      <p:sp>
        <p:nvSpPr>
          <p:cNvPr id="47" name="TextBox 47"/>
          <p:cNvSpPr txBox="1"/>
          <p:nvPr/>
        </p:nvSpPr>
        <p:spPr>
          <a:xfrm>
            <a:off x="4039331" y="5553962"/>
            <a:ext cx="1736714" cy="402493"/>
          </a:xfrm>
          <a:prstGeom prst="rect">
            <a:avLst/>
          </a:prstGeom>
        </p:spPr>
        <p:txBody>
          <a:bodyPr lIns="0" tIns="0" rIns="0" bIns="0" rtlCol="0" anchor="t">
            <a:spAutoFit/>
          </a:bodyPr>
          <a:lstStyle/>
          <a:p>
            <a:pPr algn="ctr">
              <a:lnSpc>
                <a:spcPts val="1596"/>
              </a:lnSpc>
            </a:pPr>
            <a:r>
              <a:rPr lang="en-US" sz="1596">
                <a:solidFill>
                  <a:srgbClr val="FFFFFF"/>
                </a:solidFill>
                <a:latin typeface="Open Sans Light"/>
                <a:ea typeface="Open Sans Light"/>
                <a:cs typeface="Open Sans Light"/>
                <a:sym typeface="Open Sans Light"/>
              </a:rPr>
              <a:t>Ethical Reasoning</a:t>
            </a:r>
          </a:p>
          <a:p>
            <a:pPr algn="ctr">
              <a:lnSpc>
                <a:spcPts val="1596"/>
              </a:lnSpc>
            </a:pPr>
            <a:r>
              <a:rPr lang="en-US" sz="1596">
                <a:solidFill>
                  <a:srgbClr val="FFFFFF"/>
                </a:solidFill>
                <a:latin typeface="Open Sans Light"/>
                <a:ea typeface="Open Sans Light"/>
                <a:cs typeface="Open Sans Light"/>
                <a:sym typeface="Open Sans Light"/>
              </a:rPr>
              <a:t>3cr.</a:t>
            </a:r>
          </a:p>
        </p:txBody>
      </p:sp>
      <p:sp>
        <p:nvSpPr>
          <p:cNvPr id="48" name="TextBox 48"/>
          <p:cNvSpPr txBox="1"/>
          <p:nvPr/>
        </p:nvSpPr>
        <p:spPr>
          <a:xfrm>
            <a:off x="7071273" y="4015708"/>
            <a:ext cx="1709584" cy="412115"/>
          </a:xfrm>
          <a:prstGeom prst="rect">
            <a:avLst/>
          </a:prstGeom>
        </p:spPr>
        <p:txBody>
          <a:bodyPr lIns="0" tIns="0" rIns="0" bIns="0" rtlCol="0" anchor="t">
            <a:spAutoFit/>
          </a:bodyPr>
          <a:lstStyle/>
          <a:p>
            <a:pPr algn="ctr">
              <a:lnSpc>
                <a:spcPts val="1600"/>
              </a:lnSpc>
            </a:pPr>
            <a:r>
              <a:rPr lang="en-US" sz="1600">
                <a:solidFill>
                  <a:srgbClr val="FFFFFF"/>
                </a:solidFill>
                <a:latin typeface="Open Sans Light"/>
                <a:ea typeface="Open Sans Light"/>
                <a:cs typeface="Open Sans Light"/>
                <a:sym typeface="Open Sans Light"/>
              </a:rPr>
              <a:t>Integrative Learning</a:t>
            </a:r>
          </a:p>
        </p:txBody>
      </p:sp>
      <p:sp>
        <p:nvSpPr>
          <p:cNvPr id="49" name="TextBox 49"/>
          <p:cNvSpPr txBox="1"/>
          <p:nvPr/>
        </p:nvSpPr>
        <p:spPr>
          <a:xfrm>
            <a:off x="6995338" y="4828855"/>
            <a:ext cx="1709584" cy="212090"/>
          </a:xfrm>
          <a:prstGeom prst="rect">
            <a:avLst/>
          </a:prstGeom>
        </p:spPr>
        <p:txBody>
          <a:bodyPr lIns="0" tIns="0" rIns="0" bIns="0" rtlCol="0" anchor="t">
            <a:spAutoFit/>
          </a:bodyPr>
          <a:lstStyle/>
          <a:p>
            <a:pPr algn="ctr">
              <a:lnSpc>
                <a:spcPts val="1600"/>
              </a:lnSpc>
            </a:pPr>
            <a:r>
              <a:rPr lang="en-US" sz="1600">
                <a:solidFill>
                  <a:srgbClr val="FFFFFF"/>
                </a:solidFill>
                <a:latin typeface="Open Sans Light"/>
                <a:ea typeface="Open Sans Light"/>
                <a:cs typeface="Open Sans Light"/>
                <a:sym typeface="Open Sans Light"/>
              </a:rPr>
              <a:t>Inquiry &amp; Analysis</a:t>
            </a:r>
          </a:p>
        </p:txBody>
      </p:sp>
      <p:sp>
        <p:nvSpPr>
          <p:cNvPr id="50" name="TextBox 50"/>
          <p:cNvSpPr txBox="1"/>
          <p:nvPr/>
        </p:nvSpPr>
        <p:spPr>
          <a:xfrm>
            <a:off x="845085" y="5307932"/>
            <a:ext cx="1990595" cy="615553"/>
          </a:xfrm>
          <a:prstGeom prst="rect">
            <a:avLst/>
          </a:prstGeom>
        </p:spPr>
        <p:txBody>
          <a:bodyPr wrap="square" lIns="0" tIns="0" rIns="0" bIns="0" rtlCol="0" anchor="t">
            <a:spAutoFit/>
          </a:bodyPr>
          <a:lstStyle/>
          <a:p>
            <a:pPr algn="ctr">
              <a:lnSpc>
                <a:spcPts val="1568"/>
              </a:lnSpc>
            </a:pPr>
            <a:r>
              <a:rPr lang="en-US" sz="1550" dirty="0">
                <a:solidFill>
                  <a:srgbClr val="FFFFFF"/>
                </a:solidFill>
                <a:latin typeface="Open Sans Light"/>
                <a:ea typeface="Open Sans Light"/>
                <a:cs typeface="Open Sans Light"/>
                <a:sym typeface="Open Sans Light"/>
              </a:rPr>
              <a:t>Quantitative &amp; Scientific Reasoning</a:t>
            </a:r>
          </a:p>
          <a:p>
            <a:pPr algn="ctr">
              <a:lnSpc>
                <a:spcPts val="1568"/>
              </a:lnSpc>
            </a:pPr>
            <a:r>
              <a:rPr lang="en-US" sz="1550" dirty="0">
                <a:solidFill>
                  <a:srgbClr val="FFFFFF"/>
                </a:solidFill>
                <a:latin typeface="Open Sans Light"/>
                <a:ea typeface="Open Sans Light"/>
                <a:cs typeface="Open Sans Light"/>
                <a:sym typeface="Open Sans Light"/>
              </a:rPr>
              <a:t>6-7cr.</a:t>
            </a:r>
            <a:endParaRPr lang="en-US" sz="1550" dirty="0">
              <a:solidFill>
                <a:srgbClr val="FFFFFF"/>
              </a:solidFill>
              <a:latin typeface="Open Sans Light"/>
              <a:ea typeface="Open Sans Light"/>
              <a:cs typeface="Open Sans Light"/>
            </a:endParaRPr>
          </a:p>
        </p:txBody>
      </p:sp>
      <p:sp>
        <p:nvSpPr>
          <p:cNvPr id="51" name="TextBox 51"/>
          <p:cNvSpPr txBox="1"/>
          <p:nvPr/>
        </p:nvSpPr>
        <p:spPr>
          <a:xfrm>
            <a:off x="939412" y="6097317"/>
            <a:ext cx="1841687" cy="411010"/>
          </a:xfrm>
          <a:prstGeom prst="rect">
            <a:avLst/>
          </a:prstGeom>
        </p:spPr>
        <p:txBody>
          <a:bodyPr wrap="square" lIns="0" tIns="0" rIns="0" bIns="0" rtlCol="0" anchor="t">
            <a:spAutoFit/>
          </a:bodyPr>
          <a:lstStyle/>
          <a:p>
            <a:pPr algn="ctr">
              <a:lnSpc>
                <a:spcPts val="1568"/>
              </a:lnSpc>
            </a:pPr>
            <a:r>
              <a:rPr lang="en-US" sz="1568">
                <a:solidFill>
                  <a:srgbClr val="FFFFFF"/>
                </a:solidFill>
                <a:latin typeface="Open Sans Light"/>
                <a:ea typeface="Open Sans Light"/>
                <a:cs typeface="Open Sans Light"/>
                <a:sym typeface="Open Sans Light"/>
              </a:rPr>
              <a:t>Critical Reading </a:t>
            </a:r>
          </a:p>
          <a:p>
            <a:pPr algn="ctr">
              <a:lnSpc>
                <a:spcPts val="1568"/>
              </a:lnSpc>
            </a:pPr>
            <a:r>
              <a:rPr lang="en-US" sz="1568">
                <a:solidFill>
                  <a:srgbClr val="FFFFFF"/>
                </a:solidFill>
                <a:latin typeface="Open Sans Light"/>
                <a:ea typeface="Open Sans Light"/>
                <a:cs typeface="Open Sans Light"/>
                <a:sym typeface="Open Sans Light"/>
              </a:rPr>
              <a:t>3cr.</a:t>
            </a:r>
          </a:p>
        </p:txBody>
      </p:sp>
      <p:sp>
        <p:nvSpPr>
          <p:cNvPr id="52" name="TextBox 52"/>
          <p:cNvSpPr txBox="1"/>
          <p:nvPr/>
        </p:nvSpPr>
        <p:spPr>
          <a:xfrm>
            <a:off x="4066462" y="6289925"/>
            <a:ext cx="1736714" cy="602518"/>
          </a:xfrm>
          <a:prstGeom prst="rect">
            <a:avLst/>
          </a:prstGeom>
        </p:spPr>
        <p:txBody>
          <a:bodyPr lIns="0" tIns="0" rIns="0" bIns="0" rtlCol="0" anchor="t">
            <a:spAutoFit/>
          </a:bodyPr>
          <a:lstStyle/>
          <a:p>
            <a:pPr algn="ctr">
              <a:lnSpc>
                <a:spcPts val="1596"/>
              </a:lnSpc>
            </a:pPr>
            <a:r>
              <a:rPr lang="en-US" sz="1596">
                <a:solidFill>
                  <a:srgbClr val="FFFFFF"/>
                </a:solidFill>
                <a:latin typeface="Open Sans Light"/>
                <a:ea typeface="Open Sans Light"/>
                <a:cs typeface="Open Sans Light"/>
                <a:sym typeface="Open Sans Light"/>
              </a:rPr>
              <a:t>Critical &amp; Creative Thinking</a:t>
            </a:r>
          </a:p>
          <a:p>
            <a:pPr algn="ctr">
              <a:lnSpc>
                <a:spcPts val="1596"/>
              </a:lnSpc>
            </a:pPr>
            <a:r>
              <a:rPr lang="en-US" sz="1596">
                <a:solidFill>
                  <a:srgbClr val="FFFFFF"/>
                </a:solidFill>
                <a:latin typeface="Open Sans Light"/>
                <a:ea typeface="Open Sans Light"/>
                <a:cs typeface="Open Sans Light"/>
                <a:sym typeface="Open Sans Light"/>
              </a:rPr>
              <a:t>3cr.</a:t>
            </a:r>
          </a:p>
        </p:txBody>
      </p:sp>
      <p:sp>
        <p:nvSpPr>
          <p:cNvPr id="53" name="TextBox 53"/>
          <p:cNvSpPr txBox="1"/>
          <p:nvPr/>
        </p:nvSpPr>
        <p:spPr>
          <a:xfrm>
            <a:off x="1108214" y="6800702"/>
            <a:ext cx="1730004" cy="392259"/>
          </a:xfrm>
          <a:prstGeom prst="rect">
            <a:avLst/>
          </a:prstGeom>
        </p:spPr>
        <p:txBody>
          <a:bodyPr lIns="0" tIns="0" rIns="0" bIns="0" rtlCol="0" anchor="t">
            <a:spAutoFit/>
          </a:bodyPr>
          <a:lstStyle/>
          <a:p>
            <a:pPr algn="ctr">
              <a:lnSpc>
                <a:spcPts val="1568"/>
              </a:lnSpc>
            </a:pPr>
            <a:r>
              <a:rPr lang="en-US" sz="1568">
                <a:solidFill>
                  <a:srgbClr val="FFFFFF"/>
                </a:solidFill>
                <a:latin typeface="Open Sans Light"/>
                <a:ea typeface="Open Sans Light"/>
                <a:cs typeface="Open Sans Light"/>
                <a:sym typeface="Open Sans Light"/>
              </a:rPr>
              <a:t>Academic Skills </a:t>
            </a:r>
          </a:p>
          <a:p>
            <a:pPr algn="ctr">
              <a:lnSpc>
                <a:spcPts val="1568"/>
              </a:lnSpc>
            </a:pPr>
            <a:r>
              <a:rPr lang="en-US" sz="1568">
                <a:solidFill>
                  <a:srgbClr val="FFFFFF"/>
                </a:solidFill>
                <a:latin typeface="Open Sans Light"/>
                <a:ea typeface="Open Sans Light"/>
                <a:cs typeface="Open Sans Light"/>
                <a:sym typeface="Open Sans Light"/>
              </a:rPr>
              <a:t>1cr.</a:t>
            </a:r>
          </a:p>
        </p:txBody>
      </p:sp>
      <p:sp>
        <p:nvSpPr>
          <p:cNvPr id="54" name="TextBox 54"/>
          <p:cNvSpPr txBox="1"/>
          <p:nvPr/>
        </p:nvSpPr>
        <p:spPr>
          <a:xfrm>
            <a:off x="5581445" y="2431455"/>
            <a:ext cx="1160191" cy="605789"/>
          </a:xfrm>
          <a:prstGeom prst="rect">
            <a:avLst/>
          </a:prstGeom>
        </p:spPr>
        <p:txBody>
          <a:bodyPr lIns="0" tIns="0" rIns="0" bIns="0" rtlCol="0" anchor="t">
            <a:spAutoFit/>
          </a:bodyPr>
          <a:lstStyle/>
          <a:p>
            <a:pPr algn="ctr">
              <a:lnSpc>
                <a:spcPts val="1260"/>
              </a:lnSpc>
            </a:pPr>
            <a:r>
              <a:rPr lang="en-US" sz="900" b="1">
                <a:solidFill>
                  <a:srgbClr val="000000"/>
                </a:solidFill>
                <a:latin typeface="Inter Bold"/>
                <a:ea typeface="Inter Bold"/>
                <a:cs typeface="Inter Bold"/>
                <a:sym typeface="Inter Bold"/>
              </a:rPr>
              <a:t>Includes </a:t>
            </a:r>
          </a:p>
          <a:p>
            <a:pPr algn="ctr">
              <a:lnSpc>
                <a:spcPts val="1260"/>
              </a:lnSpc>
            </a:pPr>
            <a:r>
              <a:rPr lang="en-US" sz="900" b="1">
                <a:solidFill>
                  <a:srgbClr val="000000"/>
                </a:solidFill>
                <a:latin typeface="Inter Bold"/>
                <a:ea typeface="Inter Bold"/>
                <a:cs typeface="Inter Bold"/>
                <a:sym typeface="Inter Bold"/>
              </a:rPr>
              <a:t>Writing-</a:t>
            </a:r>
          </a:p>
          <a:p>
            <a:pPr algn="ctr">
              <a:lnSpc>
                <a:spcPts val="1260"/>
              </a:lnSpc>
            </a:pPr>
            <a:r>
              <a:rPr lang="en-US" sz="900" b="1">
                <a:solidFill>
                  <a:srgbClr val="000000"/>
                </a:solidFill>
                <a:latin typeface="Inter Bold"/>
                <a:ea typeface="Inter Bold"/>
                <a:cs typeface="Inter Bold"/>
                <a:sym typeface="Inter Bold"/>
              </a:rPr>
              <a:t>Emphasis </a:t>
            </a:r>
          </a:p>
          <a:p>
            <a:pPr algn="ctr">
              <a:lnSpc>
                <a:spcPts val="1260"/>
              </a:lnSpc>
              <a:spcBef>
                <a:spcPct val="0"/>
              </a:spcBef>
            </a:pPr>
            <a:r>
              <a:rPr lang="en-US" sz="900" b="1">
                <a:solidFill>
                  <a:srgbClr val="000000"/>
                </a:solidFill>
                <a:latin typeface="Inter Bold"/>
                <a:ea typeface="Inter Bold"/>
                <a:cs typeface="Inter Bold"/>
                <a:sym typeface="Inter Bold"/>
              </a:rPr>
              <a:t>Course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3AFBB"/>
        </a:solidFill>
        <a:effectLst/>
      </p:bgPr>
    </p:bg>
    <p:spTree>
      <p:nvGrpSpPr>
        <p:cNvPr id="1" name=""/>
        <p:cNvGrpSpPr/>
        <p:nvPr/>
      </p:nvGrpSpPr>
      <p:grpSpPr>
        <a:xfrm>
          <a:off x="0" y="0"/>
          <a:ext cx="0" cy="0"/>
          <a:chOff x="0" y="0"/>
          <a:chExt cx="0" cy="0"/>
        </a:xfrm>
      </p:grpSpPr>
      <p:grpSp>
        <p:nvGrpSpPr>
          <p:cNvPr id="2" name="Group 2"/>
          <p:cNvGrpSpPr/>
          <p:nvPr/>
        </p:nvGrpSpPr>
        <p:grpSpPr>
          <a:xfrm>
            <a:off x="472939" y="2224637"/>
            <a:ext cx="2872407" cy="3427554"/>
            <a:chOff x="0" y="0"/>
            <a:chExt cx="1418473" cy="1692619"/>
          </a:xfrm>
        </p:grpSpPr>
        <p:sp>
          <p:nvSpPr>
            <p:cNvPr id="3" name="Freeform 3"/>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F8F8F8"/>
            </a:solidFill>
          </p:spPr>
        </p:sp>
        <p:sp>
          <p:nvSpPr>
            <p:cNvPr id="4" name="TextBox 4"/>
            <p:cNvSpPr txBox="1"/>
            <p:nvPr/>
          </p:nvSpPr>
          <p:spPr>
            <a:xfrm>
              <a:off x="0" y="-123825"/>
              <a:ext cx="1418473" cy="1816444"/>
            </a:xfrm>
            <a:prstGeom prst="rect">
              <a:avLst/>
            </a:prstGeom>
          </p:spPr>
          <p:txBody>
            <a:bodyPr lIns="27093" tIns="27093" rIns="27093" bIns="27093" rtlCol="0" anchor="ct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gn="ctr">
                <a:lnSpc>
                  <a:spcPts val="2175"/>
                </a:lnSpc>
              </a:pPr>
              <a:endParaRPr sz="573"/>
            </a:p>
          </p:txBody>
        </p:sp>
      </p:grpSp>
      <p:sp>
        <p:nvSpPr>
          <p:cNvPr id="5" name="Freeform 5"/>
          <p:cNvSpPr/>
          <p:nvPr/>
        </p:nvSpPr>
        <p:spPr>
          <a:xfrm>
            <a:off x="1282773" y="2449060"/>
            <a:ext cx="1252741" cy="1252741"/>
          </a:xfrm>
          <a:custGeom>
            <a:avLst/>
            <a:gdLst/>
            <a:ahLst/>
            <a:cxnLst/>
            <a:rect l="l" t="t" r="r" b="b"/>
            <a:pathLst>
              <a:path w="2348889" h="2348889">
                <a:moveTo>
                  <a:pt x="0" y="0"/>
                </a:moveTo>
                <a:lnTo>
                  <a:pt x="2348889" y="0"/>
                </a:lnTo>
                <a:lnTo>
                  <a:pt x="2348889" y="2348889"/>
                </a:lnTo>
                <a:lnTo>
                  <a:pt x="0" y="2348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3440597" y="2224637"/>
            <a:ext cx="2872407" cy="3427554"/>
            <a:chOff x="0" y="0"/>
            <a:chExt cx="1418473" cy="1692619"/>
          </a:xfrm>
        </p:grpSpPr>
        <p:sp>
          <p:nvSpPr>
            <p:cNvPr id="7" name="Freeform 7"/>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F8F8F8"/>
            </a:solidFill>
          </p:spPr>
        </p:sp>
        <p:sp>
          <p:nvSpPr>
            <p:cNvPr id="8" name="TextBox 8"/>
            <p:cNvSpPr txBox="1"/>
            <p:nvPr/>
          </p:nvSpPr>
          <p:spPr>
            <a:xfrm>
              <a:off x="0" y="-123825"/>
              <a:ext cx="1418473" cy="1816444"/>
            </a:xfrm>
            <a:prstGeom prst="rect">
              <a:avLst/>
            </a:prstGeom>
          </p:spPr>
          <p:txBody>
            <a:bodyPr lIns="27093" tIns="27093" rIns="27093" bIns="27093" rtlCol="0" anchor="ct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gn="ctr">
                <a:lnSpc>
                  <a:spcPts val="2175"/>
                </a:lnSpc>
              </a:pPr>
              <a:endParaRPr sz="573"/>
            </a:p>
          </p:txBody>
        </p:sp>
      </p:grpSp>
      <p:sp>
        <p:nvSpPr>
          <p:cNvPr id="9" name="Freeform 9"/>
          <p:cNvSpPr/>
          <p:nvPr/>
        </p:nvSpPr>
        <p:spPr>
          <a:xfrm>
            <a:off x="4258402" y="2449060"/>
            <a:ext cx="1236797" cy="1252741"/>
          </a:xfrm>
          <a:custGeom>
            <a:avLst/>
            <a:gdLst/>
            <a:ahLst/>
            <a:cxnLst/>
            <a:rect l="l" t="t" r="r" b="b"/>
            <a:pathLst>
              <a:path w="2318994" h="2348889">
                <a:moveTo>
                  <a:pt x="0" y="0"/>
                </a:moveTo>
                <a:lnTo>
                  <a:pt x="2318994" y="0"/>
                </a:lnTo>
                <a:lnTo>
                  <a:pt x="2318994" y="2348889"/>
                </a:lnTo>
                <a:lnTo>
                  <a:pt x="0" y="23488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0" name="Group 10"/>
          <p:cNvGrpSpPr/>
          <p:nvPr/>
        </p:nvGrpSpPr>
        <p:grpSpPr>
          <a:xfrm>
            <a:off x="6408254" y="2224637"/>
            <a:ext cx="2872407" cy="3427554"/>
            <a:chOff x="0" y="0"/>
            <a:chExt cx="1418473" cy="1692619"/>
          </a:xfrm>
        </p:grpSpPr>
        <p:sp>
          <p:nvSpPr>
            <p:cNvPr id="11" name="Freeform 11"/>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F8F8F8"/>
            </a:solidFill>
          </p:spPr>
        </p:sp>
        <p:sp>
          <p:nvSpPr>
            <p:cNvPr id="12" name="TextBox 12"/>
            <p:cNvSpPr txBox="1"/>
            <p:nvPr/>
          </p:nvSpPr>
          <p:spPr>
            <a:xfrm>
              <a:off x="0" y="-123825"/>
              <a:ext cx="1418473" cy="1816444"/>
            </a:xfrm>
            <a:prstGeom prst="rect">
              <a:avLst/>
            </a:prstGeom>
          </p:spPr>
          <p:txBody>
            <a:bodyPr lIns="27093" tIns="27093" rIns="27093" bIns="27093" rtlCol="0" anchor="ct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gn="ctr">
                <a:lnSpc>
                  <a:spcPts val="2175"/>
                </a:lnSpc>
              </a:pPr>
              <a:endParaRPr sz="573"/>
            </a:p>
          </p:txBody>
        </p:sp>
      </p:grpSp>
      <p:sp>
        <p:nvSpPr>
          <p:cNvPr id="13" name="Freeform 13"/>
          <p:cNvSpPr/>
          <p:nvPr/>
        </p:nvSpPr>
        <p:spPr>
          <a:xfrm>
            <a:off x="7250683" y="2514252"/>
            <a:ext cx="1187549" cy="1187549"/>
          </a:xfrm>
          <a:custGeom>
            <a:avLst/>
            <a:gdLst/>
            <a:ahLst/>
            <a:cxnLst/>
            <a:rect l="l" t="t" r="r" b="b"/>
            <a:pathLst>
              <a:path w="2226655" h="2226655">
                <a:moveTo>
                  <a:pt x="0" y="0"/>
                </a:moveTo>
                <a:lnTo>
                  <a:pt x="2226655" y="0"/>
                </a:lnTo>
                <a:lnTo>
                  <a:pt x="2226655" y="2226656"/>
                </a:lnTo>
                <a:lnTo>
                  <a:pt x="0" y="22266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547441" y="233671"/>
            <a:ext cx="6730111" cy="1808316"/>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nSpc>
                <a:spcPts val="4778"/>
              </a:lnSpc>
              <a:spcBef>
                <a:spcPct val="0"/>
              </a:spcBef>
            </a:pPr>
            <a:r>
              <a:rPr lang="en-US" sz="3400" b="1" i="1" dirty="0">
                <a:solidFill>
                  <a:srgbClr val="0F4662"/>
                </a:solidFill>
                <a:latin typeface="Cormorant Garamond Bold Italics"/>
                <a:ea typeface="Cormorant Garamond Bold Italics"/>
                <a:cs typeface="Cormorant Garamond Bold Italics"/>
                <a:sym typeface="Cormorant Garamond Bold Italics"/>
              </a:rPr>
              <a:t>Understanding the Proposal:</a:t>
            </a:r>
            <a:endParaRPr lang="en-US" sz="3400" b="1" i="1">
              <a:solidFill>
                <a:srgbClr val="0F4662"/>
              </a:solidFill>
              <a:latin typeface="Cormorant Garamond Bold Italics"/>
              <a:ea typeface="Cormorant Garamond Bold Italics"/>
              <a:cs typeface="Cormorant Garamond Bold Italics"/>
            </a:endParaRPr>
          </a:p>
          <a:p>
            <a:pPr>
              <a:lnSpc>
                <a:spcPts val="4778"/>
              </a:lnSpc>
              <a:spcBef>
                <a:spcPct val="0"/>
              </a:spcBef>
            </a:pPr>
            <a:r>
              <a:rPr lang="en-US" sz="3400" b="1" i="1">
                <a:solidFill>
                  <a:srgbClr val="F9B723"/>
                </a:solidFill>
                <a:latin typeface="Cormorant Garamond Bold Italics"/>
                <a:ea typeface="Cormorant Garamond Bold Italics"/>
                <a:cs typeface="Cormorant Garamond Bold Italics"/>
                <a:sym typeface="Cormorant Garamond Bold Italics"/>
              </a:rPr>
              <a:t>Theme-based Learning</a:t>
            </a:r>
            <a:r>
              <a:rPr lang="en-US" sz="3400" b="1" i="1" u="none" strike="noStrike">
                <a:solidFill>
                  <a:srgbClr val="F9B723"/>
                </a:solidFill>
                <a:latin typeface="Cormorant Garamond Bold Italics"/>
                <a:ea typeface="Cormorant Garamond Bold Italics"/>
                <a:cs typeface="Cormorant Garamond Bold Italics"/>
                <a:sym typeface="Cormorant Garamond Bold Italics"/>
              </a:rPr>
              <a:t> </a:t>
            </a:r>
            <a:r>
              <a:rPr lang="en-US" sz="3400" b="1" i="1">
                <a:solidFill>
                  <a:srgbClr val="F9B723"/>
                </a:solidFill>
                <a:latin typeface="Cormorant Garamond Bold Italics"/>
                <a:ea typeface="Cormorant Garamond Bold Italics"/>
                <a:cs typeface="Cormorant Garamond Bold Italics"/>
                <a:sym typeface="Cormorant Garamond Bold Italics"/>
              </a:rPr>
              <a:t>Communities </a:t>
            </a:r>
            <a:r>
              <a:rPr lang="en-US" sz="3400" b="1" i="1" u="none" strike="noStrike" dirty="0">
                <a:solidFill>
                  <a:srgbClr val="F9B723"/>
                </a:solidFill>
                <a:latin typeface="Cormorant Garamond Bold Italics"/>
                <a:ea typeface="Cormorant Garamond Bold Italics"/>
                <a:cs typeface="Cormorant Garamond Bold Italics"/>
                <a:sym typeface="Cormorant Garamond Bold Italics"/>
              </a:rPr>
              <a:t>in Semester 1</a:t>
            </a:r>
            <a:r>
              <a:rPr lang="en-US" sz="3400" b="1" i="1">
                <a:solidFill>
                  <a:srgbClr val="F9B723"/>
                </a:solidFill>
                <a:latin typeface="Cormorant Garamond Bold Italics"/>
                <a:ea typeface="Cormorant Garamond Bold Italics"/>
                <a:cs typeface="Cormorant Garamond Bold Italics"/>
                <a:sym typeface="Cormorant Garamond Bold Italics"/>
              </a:rPr>
              <a:t> </a:t>
            </a:r>
            <a:endParaRPr lang="en-US" sz="3400" b="1" i="1" u="none" strike="noStrike">
              <a:solidFill>
                <a:srgbClr val="F9B723"/>
              </a:solidFill>
              <a:latin typeface="Cormorant Garamond Bold Italics"/>
              <a:ea typeface="Cormorant Garamond Bold Italics"/>
              <a:cs typeface="Cormorant Garamond Bold Italics"/>
            </a:endParaRPr>
          </a:p>
        </p:txBody>
      </p:sp>
      <p:sp>
        <p:nvSpPr>
          <p:cNvPr id="15" name="AutoShape 15"/>
          <p:cNvSpPr/>
          <p:nvPr/>
        </p:nvSpPr>
        <p:spPr>
          <a:xfrm>
            <a:off x="5732378" y="1627907"/>
            <a:ext cx="3462528" cy="0"/>
          </a:xfrm>
          <a:prstGeom prst="line">
            <a:avLst/>
          </a:prstGeom>
          <a:ln w="76200" cap="flat">
            <a:solidFill>
              <a:srgbClr val="0F4662"/>
            </a:solidFill>
            <a:prstDash val="solid"/>
            <a:headEnd type="none" w="sm" len="sm"/>
            <a:tailEnd type="none" w="sm" len="sm"/>
          </a:ln>
        </p:spPr>
      </p:sp>
      <p:sp>
        <p:nvSpPr>
          <p:cNvPr id="16" name="TextBox 16"/>
          <p:cNvSpPr txBox="1"/>
          <p:nvPr/>
        </p:nvSpPr>
        <p:spPr>
          <a:xfrm>
            <a:off x="546871" y="3938048"/>
            <a:ext cx="2721006" cy="533400"/>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276335" lvl="1" indent="-138167" algn="l">
              <a:lnSpc>
                <a:spcPts val="2175"/>
              </a:lnSpc>
              <a:buFont typeface="Arial"/>
              <a:buChar char="•"/>
            </a:pPr>
            <a:r>
              <a:rPr lang="en-US" sz="1280">
                <a:solidFill>
                  <a:srgbClr val="0F4662"/>
                </a:solidFill>
                <a:latin typeface="Quicksand"/>
                <a:ea typeface="Quicksand"/>
                <a:cs typeface="Quicksand"/>
                <a:sym typeface="Quicksand"/>
              </a:rPr>
              <a:t>Menu of disconnected GE course experiences</a:t>
            </a:r>
          </a:p>
        </p:txBody>
      </p:sp>
      <p:sp>
        <p:nvSpPr>
          <p:cNvPr id="17" name="TextBox 17"/>
          <p:cNvSpPr txBox="1"/>
          <p:nvPr/>
        </p:nvSpPr>
        <p:spPr>
          <a:xfrm>
            <a:off x="548640" y="3616960"/>
            <a:ext cx="2721006" cy="362373"/>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0" lvl="0" indent="0" algn="l">
              <a:lnSpc>
                <a:spcPts val="2986"/>
              </a:lnSpc>
              <a:spcBef>
                <a:spcPct val="0"/>
              </a:spcBef>
            </a:pPr>
            <a:r>
              <a:rPr lang="en-US" sz="2133" b="1">
                <a:solidFill>
                  <a:srgbClr val="F4795C"/>
                </a:solidFill>
                <a:latin typeface="Quicksand Bold"/>
                <a:ea typeface="Quicksand Bold"/>
                <a:cs typeface="Quicksand Bold"/>
                <a:sym typeface="Quicksand Bold"/>
              </a:rPr>
              <a:t>FROM</a:t>
            </a:r>
          </a:p>
        </p:txBody>
      </p:sp>
      <p:sp>
        <p:nvSpPr>
          <p:cNvPr id="18" name="TextBox 18"/>
          <p:cNvSpPr txBox="1"/>
          <p:nvPr/>
        </p:nvSpPr>
        <p:spPr>
          <a:xfrm>
            <a:off x="3516298" y="3957495"/>
            <a:ext cx="2721006" cy="1383456"/>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276335" lvl="1" indent="-138167" algn="l">
              <a:lnSpc>
                <a:spcPts val="2175"/>
              </a:lnSpc>
              <a:buFont typeface="Arial"/>
              <a:buChar char="•"/>
            </a:pPr>
            <a:r>
              <a:rPr lang="en-US" sz="1280">
                <a:solidFill>
                  <a:srgbClr val="0F4662"/>
                </a:solidFill>
                <a:latin typeface="Quicksand"/>
                <a:ea typeface="Quicksand"/>
                <a:cs typeface="Quicksand"/>
                <a:sym typeface="Quicksand"/>
              </a:rPr>
              <a:t>Thematically paired courses to create program-wide learning communities centered around faculty-identified topics in a sustainable manner</a:t>
            </a:r>
          </a:p>
        </p:txBody>
      </p:sp>
      <p:sp>
        <p:nvSpPr>
          <p:cNvPr id="19" name="TextBox 19"/>
          <p:cNvSpPr txBox="1"/>
          <p:nvPr/>
        </p:nvSpPr>
        <p:spPr>
          <a:xfrm>
            <a:off x="3516298" y="3661161"/>
            <a:ext cx="2721006" cy="362373"/>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0" lvl="0" indent="0" algn="l">
              <a:lnSpc>
                <a:spcPts val="2986"/>
              </a:lnSpc>
              <a:spcBef>
                <a:spcPct val="0"/>
              </a:spcBef>
            </a:pPr>
            <a:r>
              <a:rPr lang="en-US" sz="2133" b="1">
                <a:solidFill>
                  <a:srgbClr val="F4795C"/>
                </a:solidFill>
                <a:latin typeface="Quicksand Bold"/>
                <a:ea typeface="Quicksand Bold"/>
                <a:cs typeface="Quicksand Bold"/>
                <a:sym typeface="Quicksand Bold"/>
              </a:rPr>
              <a:t>TO</a:t>
            </a:r>
          </a:p>
        </p:txBody>
      </p:sp>
      <p:sp>
        <p:nvSpPr>
          <p:cNvPr id="20" name="TextBox 20"/>
          <p:cNvSpPr txBox="1"/>
          <p:nvPr/>
        </p:nvSpPr>
        <p:spPr>
          <a:xfrm>
            <a:off x="6408254" y="3977815"/>
            <a:ext cx="2870637" cy="851836"/>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218440" lvl="1" indent="-109220">
              <a:lnSpc>
                <a:spcPts val="1723"/>
              </a:lnSpc>
              <a:buFont typeface="Arial"/>
              <a:buChar char="•"/>
            </a:pPr>
            <a:r>
              <a:rPr lang="en-US" sz="1000">
                <a:solidFill>
                  <a:srgbClr val="0F4662"/>
                </a:solidFill>
                <a:latin typeface="Quicksand"/>
                <a:ea typeface="Quicksand"/>
                <a:cs typeface="Quicksand"/>
                <a:sym typeface="Quicksand"/>
              </a:rPr>
              <a:t>Based on data from 2024 &amp; 2025 pilots </a:t>
            </a:r>
            <a:endParaRPr lang="en-US" sz="1000"/>
          </a:p>
          <a:p>
            <a:pPr marL="218440" lvl="1" indent="-109220" algn="l">
              <a:lnSpc>
                <a:spcPts val="1723"/>
              </a:lnSpc>
              <a:buFont typeface="Arial"/>
              <a:buChar char="•"/>
            </a:pPr>
            <a:r>
              <a:rPr lang="en-US" sz="1000">
                <a:solidFill>
                  <a:srgbClr val="0F4662"/>
                </a:solidFill>
                <a:latin typeface="Quicksand"/>
                <a:ea typeface="Quicksand"/>
                <a:cs typeface="Quicksand"/>
                <a:sym typeface="Quicksand"/>
              </a:rPr>
              <a:t>Immersive experience for students &amp; faculty</a:t>
            </a:r>
            <a:endParaRPr lang="en-US" sz="1000">
              <a:solidFill>
                <a:srgbClr val="0F4662"/>
              </a:solidFill>
              <a:latin typeface="Quicksand"/>
              <a:ea typeface="Quicksand"/>
              <a:cs typeface="Quicksand"/>
            </a:endParaRPr>
          </a:p>
          <a:p>
            <a:pPr marL="218440" lvl="1" indent="-109220" algn="l">
              <a:lnSpc>
                <a:spcPts val="1723"/>
              </a:lnSpc>
              <a:buFont typeface="Arial"/>
              <a:buChar char="•"/>
            </a:pPr>
            <a:r>
              <a:rPr lang="en-US" sz="1000">
                <a:solidFill>
                  <a:srgbClr val="0F4662"/>
                </a:solidFill>
                <a:latin typeface="Quicksand"/>
                <a:ea typeface="Quicksand"/>
                <a:cs typeface="Quicksand"/>
                <a:sym typeface="Quicksand"/>
              </a:rPr>
              <a:t>Support retention &amp; graduation rates</a:t>
            </a:r>
            <a:endParaRPr lang="en-US" sz="1000">
              <a:solidFill>
                <a:srgbClr val="0F4662"/>
              </a:solidFill>
              <a:latin typeface="Quicksand"/>
              <a:ea typeface="Quicksand"/>
              <a:cs typeface="Quicksand"/>
            </a:endParaRPr>
          </a:p>
          <a:p>
            <a:pPr marL="218440" lvl="1" indent="-109220" algn="l">
              <a:lnSpc>
                <a:spcPts val="1723"/>
              </a:lnSpc>
              <a:buFont typeface="Arial"/>
              <a:buChar char="•"/>
            </a:pPr>
            <a:r>
              <a:rPr lang="en-US" sz="1000">
                <a:solidFill>
                  <a:srgbClr val="0F4662"/>
                </a:solidFill>
                <a:latin typeface="Quicksand"/>
                <a:ea typeface="Quicksand"/>
                <a:cs typeface="Quicksand"/>
                <a:sym typeface="Quicksand"/>
              </a:rPr>
              <a:t>Deepen students’ sense of belonging in Year One</a:t>
            </a:r>
            <a:endParaRPr lang="en-US" sz="1000">
              <a:solidFill>
                <a:srgbClr val="0F4662"/>
              </a:solidFill>
              <a:latin typeface="Quicksand"/>
              <a:ea typeface="Quicksand"/>
              <a:cs typeface="Quicksand"/>
            </a:endParaRPr>
          </a:p>
        </p:txBody>
      </p:sp>
      <p:sp>
        <p:nvSpPr>
          <p:cNvPr id="21" name="TextBox 21"/>
          <p:cNvSpPr txBox="1"/>
          <p:nvPr/>
        </p:nvSpPr>
        <p:spPr>
          <a:xfrm>
            <a:off x="6483954" y="3661161"/>
            <a:ext cx="2721006" cy="362373"/>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0" lvl="0" indent="0" algn="l">
              <a:lnSpc>
                <a:spcPts val="2986"/>
              </a:lnSpc>
              <a:spcBef>
                <a:spcPct val="0"/>
              </a:spcBef>
            </a:pPr>
            <a:r>
              <a:rPr lang="en-US" sz="2133" b="1">
                <a:solidFill>
                  <a:srgbClr val="F4795C"/>
                </a:solidFill>
                <a:latin typeface="Quicksand Bold"/>
                <a:ea typeface="Quicksand Bold"/>
                <a:cs typeface="Quicksand Bold"/>
                <a:sym typeface="Quicksand Bold"/>
              </a:rPr>
              <a:t>Rationale</a:t>
            </a:r>
          </a:p>
        </p:txBody>
      </p:sp>
    </p:spTree>
    <p:extLst>
      <p:ext uri="{BB962C8B-B14F-4D97-AF65-F5344CB8AC3E}">
        <p14:creationId xmlns:p14="http://schemas.microsoft.com/office/powerpoint/2010/main" val="2988071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7285681" y="914400"/>
            <a:ext cx="2467919" cy="5486400"/>
            <a:chOff x="0" y="0"/>
            <a:chExt cx="1218726" cy="2709333"/>
          </a:xfrm>
        </p:grpSpPr>
        <p:sp>
          <p:nvSpPr>
            <p:cNvPr id="3" name="Freeform 3"/>
            <p:cNvSpPr/>
            <p:nvPr/>
          </p:nvSpPr>
          <p:spPr>
            <a:xfrm>
              <a:off x="0" y="0"/>
              <a:ext cx="1218726" cy="2709333"/>
            </a:xfrm>
            <a:custGeom>
              <a:avLst/>
              <a:gdLst/>
              <a:ahLst/>
              <a:cxnLst/>
              <a:rect l="l" t="t" r="r" b="b"/>
              <a:pathLst>
                <a:path w="1218726" h="2709333">
                  <a:moveTo>
                    <a:pt x="0" y="0"/>
                  </a:moveTo>
                  <a:lnTo>
                    <a:pt x="1218726" y="0"/>
                  </a:lnTo>
                  <a:lnTo>
                    <a:pt x="1218726" y="2709333"/>
                  </a:lnTo>
                  <a:lnTo>
                    <a:pt x="0" y="2709333"/>
                  </a:lnTo>
                  <a:close/>
                </a:path>
              </a:pathLst>
            </a:custGeom>
            <a:solidFill>
              <a:srgbClr val="7994A0"/>
            </a:solidFill>
          </p:spPr>
        </p:sp>
        <p:sp>
          <p:nvSpPr>
            <p:cNvPr id="4" name="TextBox 4"/>
            <p:cNvSpPr txBox="1"/>
            <p:nvPr/>
          </p:nvSpPr>
          <p:spPr>
            <a:xfrm>
              <a:off x="0" y="-123825"/>
              <a:ext cx="1218726" cy="2833158"/>
            </a:xfrm>
            <a:prstGeom prst="rect">
              <a:avLst/>
            </a:prstGeom>
          </p:spPr>
          <p:txBody>
            <a:bodyPr lIns="27093" tIns="27093" rIns="27093" bIns="27093" rtlCol="0" anchor="ct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gn="ctr">
                <a:lnSpc>
                  <a:spcPts val="2175"/>
                </a:lnSpc>
              </a:pPr>
              <a:endParaRPr sz="573"/>
            </a:p>
          </p:txBody>
        </p:sp>
      </p:grpSp>
      <p:sp>
        <p:nvSpPr>
          <p:cNvPr id="5" name="Freeform 5"/>
          <p:cNvSpPr/>
          <p:nvPr/>
        </p:nvSpPr>
        <p:spPr>
          <a:xfrm>
            <a:off x="7285681" y="2534568"/>
            <a:ext cx="2442743" cy="2048651"/>
          </a:xfrm>
          <a:custGeom>
            <a:avLst/>
            <a:gdLst/>
            <a:ahLst/>
            <a:cxnLst/>
            <a:rect l="l" t="t" r="r" b="b"/>
            <a:pathLst>
              <a:path w="4580143" h="3841221">
                <a:moveTo>
                  <a:pt x="0" y="0"/>
                </a:moveTo>
                <a:lnTo>
                  <a:pt x="4580143" y="0"/>
                </a:lnTo>
                <a:lnTo>
                  <a:pt x="4580143" y="3841221"/>
                </a:lnTo>
                <a:lnTo>
                  <a:pt x="0" y="3841221"/>
                </a:lnTo>
                <a:lnTo>
                  <a:pt x="0" y="0"/>
                </a:lnTo>
                <a:close/>
              </a:path>
            </a:pathLst>
          </a:custGeom>
          <a:blipFill>
            <a:blip r:embed="rId3"/>
            <a:stretch>
              <a:fillRect/>
            </a:stretch>
          </a:blipFill>
        </p:spPr>
      </p:sp>
      <p:sp>
        <p:nvSpPr>
          <p:cNvPr id="6" name="TextBox 6"/>
          <p:cNvSpPr txBox="1"/>
          <p:nvPr/>
        </p:nvSpPr>
        <p:spPr>
          <a:xfrm>
            <a:off x="315725" y="744074"/>
            <a:ext cx="6892300" cy="1192762"/>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nSpc>
                <a:spcPts val="4778"/>
              </a:lnSpc>
              <a:spcBef>
                <a:spcPct val="0"/>
              </a:spcBef>
            </a:pPr>
            <a:r>
              <a:rPr lang="en-US" sz="3400" b="1" i="1" dirty="0">
                <a:solidFill>
                  <a:srgbClr val="0F4662"/>
                </a:solidFill>
                <a:latin typeface="Cormorant Garamond Bold Italics"/>
                <a:ea typeface="Cormorant Garamond Bold Italics"/>
                <a:cs typeface="Cormorant Garamond Bold Italics"/>
                <a:sym typeface="Cormorant Garamond Bold Italics"/>
              </a:rPr>
              <a:t>The Process according to the </a:t>
            </a:r>
            <a:endParaRPr lang="en-US" sz="3400" dirty="0">
              <a:sym typeface="Cormorant Garamond Bold Italics"/>
            </a:endParaRPr>
          </a:p>
          <a:p>
            <a:pPr marL="0" lvl="0" indent="0" algn="l">
              <a:lnSpc>
                <a:spcPts val="4778"/>
              </a:lnSpc>
              <a:spcBef>
                <a:spcPct val="0"/>
              </a:spcBef>
            </a:pPr>
            <a:r>
              <a:rPr lang="en-US" sz="3400" b="1" i="1" dirty="0">
                <a:solidFill>
                  <a:srgbClr val="0F4662"/>
                </a:solidFill>
                <a:latin typeface="Cormorant Garamond Bold Italics"/>
                <a:ea typeface="Cormorant Garamond Bold Italics"/>
                <a:cs typeface="Cormorant Garamond Bold Italics"/>
                <a:sym typeface="Cormorant Garamond Bold Italics"/>
              </a:rPr>
              <a:t>UCC Manual</a:t>
            </a:r>
            <a:endParaRPr lang="en-US" sz="3400" dirty="0"/>
          </a:p>
        </p:txBody>
      </p:sp>
      <p:sp>
        <p:nvSpPr>
          <p:cNvPr id="7" name="TextBox 7"/>
          <p:cNvSpPr txBox="1"/>
          <p:nvPr/>
        </p:nvSpPr>
        <p:spPr>
          <a:xfrm>
            <a:off x="616061" y="2212666"/>
            <a:ext cx="6004108" cy="2533386"/>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311150" lvl="1" indent="-154940" algn="l">
              <a:lnSpc>
                <a:spcPts val="2453"/>
              </a:lnSpc>
              <a:buFont typeface="Arial"/>
              <a:buChar char="•"/>
            </a:pPr>
            <a:r>
              <a:rPr lang="en-US" sz="1400" strike="sngStrike" dirty="0">
                <a:solidFill>
                  <a:srgbClr val="0F4662"/>
                </a:solidFill>
                <a:latin typeface="Quicksand"/>
                <a:ea typeface="Quicksand"/>
                <a:cs typeface="Quicksand"/>
                <a:sym typeface="Quicksand"/>
              </a:rPr>
              <a:t>UPC writes recommendations</a:t>
            </a:r>
            <a:r>
              <a:rPr lang="en-US" sz="1400" b="1" dirty="0">
                <a:solidFill>
                  <a:srgbClr val="63A715"/>
                </a:solidFill>
                <a:latin typeface="Quicksand Bold"/>
                <a:ea typeface="Quicksand Bold"/>
                <a:cs typeface="Quicksand Bold"/>
                <a:sym typeface="Quicksand Bold"/>
              </a:rPr>
              <a:t>     COMPLETED February 25</a:t>
            </a:r>
            <a:endParaRPr lang="en-US" sz="1400" b="1" dirty="0">
              <a:solidFill>
                <a:srgbClr val="63A715"/>
              </a:solidFill>
              <a:latin typeface="Quicksand Bold"/>
              <a:ea typeface="Quicksand Bold"/>
              <a:cs typeface="Quicksand Bold"/>
            </a:endParaRPr>
          </a:p>
          <a:p>
            <a:pPr marL="311150" lvl="1" indent="-154940" algn="l">
              <a:lnSpc>
                <a:spcPts val="2453"/>
              </a:lnSpc>
              <a:buFont typeface="Arial"/>
              <a:buChar char="•"/>
            </a:pPr>
            <a:r>
              <a:rPr lang="en-US" sz="1400" strike="sngStrike" dirty="0">
                <a:solidFill>
                  <a:srgbClr val="0F4662"/>
                </a:solidFill>
                <a:latin typeface="Quicksand"/>
                <a:ea typeface="Quicksand"/>
                <a:cs typeface="Quicksand"/>
                <a:sym typeface="Quicksand"/>
              </a:rPr>
              <a:t>GE Committee writes recommendations</a:t>
            </a:r>
            <a:r>
              <a:rPr lang="en-US" sz="1400" dirty="0">
                <a:solidFill>
                  <a:srgbClr val="0F4662"/>
                </a:solidFill>
                <a:latin typeface="Quicksand"/>
                <a:ea typeface="Quicksand"/>
                <a:cs typeface="Quicksand"/>
                <a:sym typeface="Quicksand"/>
              </a:rPr>
              <a:t>     </a:t>
            </a:r>
            <a:r>
              <a:rPr lang="en-US" sz="1400" b="1" dirty="0">
                <a:solidFill>
                  <a:srgbClr val="63A715"/>
                </a:solidFill>
                <a:latin typeface="Quicksand Bold"/>
                <a:ea typeface="Quicksand Bold"/>
                <a:cs typeface="Quicksand Bold"/>
                <a:sym typeface="Quicksand Bold"/>
              </a:rPr>
              <a:t>COMPLETED March 10</a:t>
            </a:r>
            <a:endParaRPr lang="en-US" sz="1400" b="1" dirty="0">
              <a:solidFill>
                <a:srgbClr val="63A715"/>
              </a:solidFill>
              <a:latin typeface="Quicksand Bold"/>
              <a:ea typeface="Quicksand Bold"/>
              <a:cs typeface="Quicksand Bold"/>
            </a:endParaRPr>
          </a:p>
          <a:p>
            <a:pPr marL="311150" lvl="1" indent="-154940" algn="l">
              <a:lnSpc>
                <a:spcPts val="2453"/>
              </a:lnSpc>
              <a:buFont typeface="Arial"/>
              <a:buChar char="•"/>
            </a:pPr>
            <a:r>
              <a:rPr lang="en-US" sz="1400" strike="sngStrike" dirty="0">
                <a:solidFill>
                  <a:srgbClr val="0F4662"/>
                </a:solidFill>
                <a:latin typeface="Quicksand"/>
                <a:ea typeface="Quicksand"/>
                <a:cs typeface="Quicksand"/>
                <a:sym typeface="Quicksand"/>
              </a:rPr>
              <a:t>OAA writes recommendations</a:t>
            </a:r>
            <a:r>
              <a:rPr lang="en-US" sz="1400" dirty="0">
                <a:solidFill>
                  <a:srgbClr val="0F4662"/>
                </a:solidFill>
                <a:latin typeface="Quicksand"/>
                <a:ea typeface="Quicksand"/>
                <a:cs typeface="Quicksand"/>
                <a:sym typeface="Quicksand"/>
              </a:rPr>
              <a:t>     </a:t>
            </a:r>
            <a:r>
              <a:rPr lang="en-US" sz="1400" b="1" dirty="0">
                <a:solidFill>
                  <a:srgbClr val="63A715"/>
                </a:solidFill>
                <a:latin typeface="Quicksand Bold"/>
                <a:ea typeface="Quicksand Bold"/>
                <a:cs typeface="Quicksand Bold"/>
                <a:sym typeface="Quicksand Bold"/>
              </a:rPr>
              <a:t>COMPLETED March 12</a:t>
            </a:r>
            <a:endParaRPr lang="en-US" sz="1400" b="1" dirty="0">
              <a:solidFill>
                <a:srgbClr val="63A715"/>
              </a:solidFill>
              <a:latin typeface="Quicksand Bold"/>
              <a:ea typeface="Quicksand Bold"/>
              <a:cs typeface="Quicksand Bold"/>
            </a:endParaRPr>
          </a:p>
          <a:p>
            <a:pPr marL="311150" lvl="1" indent="-154940" algn="l">
              <a:lnSpc>
                <a:spcPts val="2453"/>
              </a:lnSpc>
              <a:buFont typeface="Arial"/>
              <a:buChar char="•"/>
            </a:pPr>
            <a:r>
              <a:rPr lang="en-US" sz="1400" strike="sngStrike" dirty="0">
                <a:solidFill>
                  <a:srgbClr val="0F4662"/>
                </a:solidFill>
                <a:latin typeface="Quicksand"/>
                <a:ea typeface="Quicksand"/>
                <a:cs typeface="Quicksand"/>
                <a:sym typeface="Quicksand"/>
              </a:rPr>
              <a:t>UCC writes recommendations</a:t>
            </a:r>
            <a:r>
              <a:rPr lang="en-US" sz="1400" dirty="0">
                <a:solidFill>
                  <a:srgbClr val="0F4662"/>
                </a:solidFill>
                <a:latin typeface="Quicksand"/>
                <a:ea typeface="Quicksand"/>
                <a:cs typeface="Quicksand"/>
                <a:sym typeface="Quicksand"/>
              </a:rPr>
              <a:t>     </a:t>
            </a:r>
            <a:r>
              <a:rPr lang="en-US" sz="1400" b="1" dirty="0">
                <a:solidFill>
                  <a:srgbClr val="63A715"/>
                </a:solidFill>
                <a:latin typeface="Quicksand Bold"/>
                <a:ea typeface="Quicksand Bold"/>
                <a:cs typeface="Quicksand Bold"/>
                <a:sym typeface="Quicksand Bold"/>
              </a:rPr>
              <a:t>COMPLETED March 31 </a:t>
            </a:r>
            <a:endParaRPr lang="en-US" sz="1400" b="1" dirty="0">
              <a:solidFill>
                <a:srgbClr val="63A715"/>
              </a:solidFill>
              <a:latin typeface="Quicksand Bold"/>
              <a:ea typeface="Quicksand Bold"/>
              <a:cs typeface="Quicksand Bold"/>
            </a:endParaRPr>
          </a:p>
          <a:p>
            <a:pPr marL="311150" lvl="1" indent="-154940">
              <a:lnSpc>
                <a:spcPts val="2453"/>
              </a:lnSpc>
              <a:buFont typeface="Arial"/>
              <a:buChar char="•"/>
            </a:pPr>
            <a:r>
              <a:rPr lang="en-US" sz="1440" dirty="0">
                <a:solidFill>
                  <a:srgbClr val="0F4662"/>
                </a:solidFill>
                <a:latin typeface="Quicksand"/>
                <a:ea typeface="Quicksand"/>
                <a:cs typeface="Quicksand"/>
                <a:sym typeface="Quicksand"/>
              </a:rPr>
              <a:t>University Senate holds open hearings  </a:t>
            </a:r>
            <a:r>
              <a:rPr lang="en-US" sz="1440" b="1" dirty="0">
                <a:solidFill>
                  <a:srgbClr val="0070C0"/>
                </a:solidFill>
                <a:latin typeface="Quicksand"/>
                <a:ea typeface="Quicksand"/>
                <a:cs typeface="Quicksand"/>
                <a:sym typeface="Quicksand"/>
              </a:rPr>
              <a:t>TODAY!</a:t>
            </a:r>
            <a:endParaRPr lang="en-US" sz="1440" b="1" dirty="0">
              <a:solidFill>
                <a:srgbClr val="0070C0"/>
              </a:solidFill>
              <a:latin typeface="Quicksand"/>
              <a:ea typeface="Quicksand"/>
              <a:cs typeface="Quicksand"/>
            </a:endParaRPr>
          </a:p>
          <a:p>
            <a:pPr marL="311150" lvl="1" indent="-154940">
              <a:lnSpc>
                <a:spcPts val="2453"/>
              </a:lnSpc>
              <a:buFont typeface="Arial"/>
              <a:buChar char="•"/>
            </a:pPr>
            <a:r>
              <a:rPr lang="en-US" sz="1400" strike="sngStrike" dirty="0">
                <a:solidFill>
                  <a:srgbClr val="0F4662"/>
                </a:solidFill>
                <a:latin typeface="Quicksand"/>
                <a:ea typeface="Quicksand"/>
                <a:cs typeface="Quicksand"/>
                <a:sym typeface="Quicksand"/>
              </a:rPr>
              <a:t>University Senate writes recommendations</a:t>
            </a:r>
            <a:r>
              <a:rPr lang="en-US" sz="1400" dirty="0">
                <a:solidFill>
                  <a:srgbClr val="0F4662"/>
                </a:solidFill>
                <a:latin typeface="Quicksand"/>
                <a:ea typeface="Quicksand"/>
                <a:cs typeface="Quicksand"/>
                <a:sym typeface="Quicksand"/>
              </a:rPr>
              <a:t>  </a:t>
            </a:r>
            <a:r>
              <a:rPr lang="en-US" sz="1400" b="1" dirty="0">
                <a:solidFill>
                  <a:srgbClr val="63A715"/>
                </a:solidFill>
                <a:latin typeface="Quicksand Bold"/>
                <a:ea typeface="Quicksand"/>
                <a:cs typeface="Quicksand"/>
                <a:sym typeface="Quicksand"/>
              </a:rPr>
              <a:t>COMPLETED May 14</a:t>
            </a:r>
            <a:endParaRPr lang="en-US" sz="1400" b="1" dirty="0">
              <a:solidFill>
                <a:srgbClr val="63A715"/>
              </a:solidFill>
              <a:latin typeface="Quicksand Bold"/>
              <a:ea typeface="Quicksand"/>
              <a:cs typeface="Quicksand"/>
            </a:endParaRPr>
          </a:p>
          <a:p>
            <a:pPr marL="311150" lvl="1" indent="-154940">
              <a:lnSpc>
                <a:spcPts val="2453"/>
              </a:lnSpc>
              <a:buFont typeface="Arial"/>
              <a:buChar char="•"/>
            </a:pPr>
            <a:r>
              <a:rPr lang="en-US" sz="1400" u="none" strike="sngStrike" dirty="0">
                <a:solidFill>
                  <a:srgbClr val="0F4662"/>
                </a:solidFill>
                <a:latin typeface="Quicksand"/>
                <a:ea typeface="Quicksand"/>
                <a:cs typeface="Quicksand"/>
                <a:sym typeface="Quicksand"/>
              </a:rPr>
              <a:t>GE Task Force revises document</a:t>
            </a:r>
            <a:r>
              <a:rPr lang="en-US" sz="1400" strike="sngStrike" dirty="0">
                <a:solidFill>
                  <a:srgbClr val="0F4662"/>
                </a:solidFill>
                <a:latin typeface="Quicksand"/>
                <a:ea typeface="Quicksand"/>
                <a:cs typeface="Quicksand"/>
                <a:sym typeface="Quicksand"/>
              </a:rPr>
              <a:t>.</a:t>
            </a:r>
            <a:r>
              <a:rPr lang="en-US" sz="1400" dirty="0">
                <a:solidFill>
                  <a:srgbClr val="0F4662"/>
                </a:solidFill>
                <a:latin typeface="Quicksand"/>
                <a:ea typeface="Quicksand"/>
                <a:cs typeface="Quicksand"/>
                <a:sym typeface="Quicksand"/>
              </a:rPr>
              <a:t>  </a:t>
            </a:r>
            <a:r>
              <a:rPr lang="en-US" sz="1400" b="1" dirty="0">
                <a:solidFill>
                  <a:srgbClr val="63A715"/>
                </a:solidFill>
                <a:latin typeface="Quicksand Bold"/>
                <a:ea typeface="Quicksand"/>
                <a:cs typeface="Quicksand"/>
                <a:sym typeface="Quicksand"/>
              </a:rPr>
              <a:t>COMPLETED August 28</a:t>
            </a:r>
            <a:endParaRPr lang="en-US" sz="1400" dirty="0">
              <a:solidFill>
                <a:srgbClr val="000000"/>
              </a:solidFill>
              <a:latin typeface="Quicksand Bold"/>
              <a:ea typeface="Quicksand"/>
              <a:cs typeface="Quicksand"/>
            </a:endParaRPr>
          </a:p>
          <a:p>
            <a:pPr marL="311150" lvl="1" indent="-154940">
              <a:lnSpc>
                <a:spcPts val="2453"/>
              </a:lnSpc>
              <a:buFont typeface="Arial"/>
              <a:buChar char="•"/>
            </a:pPr>
            <a:endParaRPr lang="en-US" sz="1440" u="none" strike="sngStrike" dirty="0">
              <a:solidFill>
                <a:srgbClr val="0F4662"/>
              </a:solidFill>
              <a:latin typeface="Quicksand"/>
              <a:ea typeface="Quicksand"/>
              <a:cs typeface="Quicksand"/>
            </a:endParaRPr>
          </a:p>
        </p:txBody>
      </p:sp>
      <p:sp>
        <p:nvSpPr>
          <p:cNvPr id="8" name="TextBox 8"/>
          <p:cNvSpPr txBox="1"/>
          <p:nvPr/>
        </p:nvSpPr>
        <p:spPr>
          <a:xfrm>
            <a:off x="616061" y="4756786"/>
            <a:ext cx="5365217" cy="1443181"/>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294928" lvl="1" indent="-147464" algn="l">
              <a:lnSpc>
                <a:spcPts val="2322"/>
              </a:lnSpc>
              <a:buFont typeface="Arial"/>
              <a:buChar char="•"/>
            </a:pPr>
            <a:r>
              <a:rPr lang="en-US" sz="1366">
                <a:solidFill>
                  <a:srgbClr val="0F4662"/>
                </a:solidFill>
                <a:latin typeface="Quicksand"/>
                <a:ea typeface="Quicksand"/>
                <a:cs typeface="Quicksand"/>
                <a:sym typeface="Quicksand"/>
              </a:rPr>
              <a:t>University Senate takes action to approve</a:t>
            </a:r>
          </a:p>
          <a:p>
            <a:pPr marL="294928" lvl="1" indent="-147464" algn="l">
              <a:lnSpc>
                <a:spcPts val="2322"/>
              </a:lnSpc>
              <a:buFont typeface="Arial"/>
              <a:buChar char="•"/>
            </a:pPr>
            <a:r>
              <a:rPr lang="en-US" sz="1366">
                <a:solidFill>
                  <a:srgbClr val="0F4662"/>
                </a:solidFill>
                <a:latin typeface="Quicksand"/>
                <a:ea typeface="Quicksand"/>
                <a:cs typeface="Quicksand"/>
                <a:sym typeface="Quicksand"/>
              </a:rPr>
              <a:t>Provost approves</a:t>
            </a:r>
          </a:p>
          <a:p>
            <a:pPr marL="294928" lvl="1" indent="-147464" algn="l">
              <a:lnSpc>
                <a:spcPts val="2322"/>
              </a:lnSpc>
              <a:buFont typeface="Arial"/>
              <a:buChar char="•"/>
            </a:pPr>
            <a:r>
              <a:rPr lang="en-US" sz="1366">
                <a:solidFill>
                  <a:srgbClr val="0F4662"/>
                </a:solidFill>
                <a:latin typeface="Quicksand"/>
                <a:ea typeface="Quicksand"/>
                <a:cs typeface="Quicksand"/>
                <a:sym typeface="Quicksand"/>
              </a:rPr>
              <a:t>President approves</a:t>
            </a:r>
          </a:p>
          <a:p>
            <a:pPr marL="294928" lvl="1" indent="-147464" algn="l">
              <a:lnSpc>
                <a:spcPts val="2322"/>
              </a:lnSpc>
              <a:buFont typeface="Arial"/>
              <a:buChar char="•"/>
            </a:pPr>
            <a:r>
              <a:rPr lang="en-US" sz="1366">
                <a:solidFill>
                  <a:srgbClr val="0F4662"/>
                </a:solidFill>
                <a:latin typeface="Quicksand"/>
                <a:ea typeface="Quicksand"/>
                <a:cs typeface="Quicksand"/>
                <a:sym typeface="Quicksand"/>
              </a:rPr>
              <a:t>Board of Trustees approves</a:t>
            </a:r>
          </a:p>
          <a:p>
            <a:pPr marL="294928" lvl="1" indent="-147464" algn="l">
              <a:lnSpc>
                <a:spcPts val="2322"/>
              </a:lnSpc>
              <a:buFont typeface="Arial"/>
              <a:buChar char="•"/>
            </a:pPr>
            <a:r>
              <a:rPr lang="en-US" sz="1366">
                <a:solidFill>
                  <a:srgbClr val="0F4662"/>
                </a:solidFill>
                <a:latin typeface="Quicksand"/>
                <a:ea typeface="Quicksand"/>
                <a:cs typeface="Quicksand"/>
                <a:sym typeface="Quicksand"/>
              </a:rPr>
              <a:t>Action is initiated to implement</a:t>
            </a:r>
          </a:p>
        </p:txBody>
      </p:sp>
      <p:sp>
        <p:nvSpPr>
          <p:cNvPr id="9" name="TextBox 9"/>
          <p:cNvSpPr txBox="1"/>
          <p:nvPr/>
        </p:nvSpPr>
        <p:spPr>
          <a:xfrm>
            <a:off x="548640" y="1935637"/>
            <a:ext cx="5614804" cy="261789"/>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0" lvl="0" indent="0" algn="l">
              <a:lnSpc>
                <a:spcPts val="2090"/>
              </a:lnSpc>
              <a:spcBef>
                <a:spcPct val="0"/>
              </a:spcBef>
            </a:pPr>
            <a:r>
              <a:rPr lang="en-US" sz="1493" b="1">
                <a:solidFill>
                  <a:srgbClr val="0F4662"/>
                </a:solidFill>
                <a:latin typeface="Quicksand Bold"/>
                <a:ea typeface="Quicksand Bold"/>
                <a:cs typeface="Quicksand Bold"/>
                <a:sym typeface="Quicksand Bold"/>
              </a:rPr>
              <a:t>Preliminary Review Process</a:t>
            </a:r>
          </a:p>
        </p:txBody>
      </p:sp>
      <p:sp>
        <p:nvSpPr>
          <p:cNvPr id="10" name="TextBox 10"/>
          <p:cNvSpPr txBox="1"/>
          <p:nvPr/>
        </p:nvSpPr>
        <p:spPr>
          <a:xfrm>
            <a:off x="548640" y="4394412"/>
            <a:ext cx="5614804" cy="289566"/>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a:lnSpc>
                <a:spcPts val="2538"/>
              </a:lnSpc>
            </a:pPr>
            <a:r>
              <a:rPr lang="en-US" sz="1450" b="1" dirty="0">
                <a:solidFill>
                  <a:srgbClr val="0F4662"/>
                </a:solidFill>
                <a:latin typeface="Quicksand Bold"/>
                <a:ea typeface="Quicksand Bold"/>
                <a:cs typeface="Quicksand Bold"/>
                <a:sym typeface="Quicksand Bold"/>
              </a:rPr>
              <a:t>The Approval Process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1836112" y="2711554"/>
            <a:ext cx="6360582" cy="1699052"/>
          </a:xfrm>
          <a:prstGeom prst="rect">
            <a:avLst/>
          </a:prstGeom>
        </p:spPr>
        <p:txBody>
          <a:bodyPr wrap="square" lIns="0" tIns="0" rIns="0" bIns="0" rtlCol="0" anchor="t">
            <a:spAutoFit/>
          </a:bodyPr>
          <a:lstStyle>
            <a:defPPr>
              <a:defRPr lang="en-US"/>
            </a:defPPr>
            <a:lvl1pPr marL="0" algn="l" defTabSz="546171" rtl="0" eaLnBrk="1" latinLnBrk="0" hangingPunct="1">
              <a:defRPr sz="1075" kern="1200">
                <a:solidFill>
                  <a:schemeClr val="tx1"/>
                </a:solidFill>
                <a:latin typeface="+mn-lt"/>
                <a:ea typeface="+mn-ea"/>
                <a:cs typeface="+mn-cs"/>
              </a:defRPr>
            </a:lvl1pPr>
            <a:lvl2pPr marL="273086" algn="l" defTabSz="546171" rtl="0" eaLnBrk="1" latinLnBrk="0" hangingPunct="1">
              <a:defRPr sz="1075" kern="1200">
                <a:solidFill>
                  <a:schemeClr val="tx1"/>
                </a:solidFill>
                <a:latin typeface="+mn-lt"/>
                <a:ea typeface="+mn-ea"/>
                <a:cs typeface="+mn-cs"/>
              </a:defRPr>
            </a:lvl2pPr>
            <a:lvl3pPr marL="546171" algn="l" defTabSz="546171" rtl="0" eaLnBrk="1" latinLnBrk="0" hangingPunct="1">
              <a:defRPr sz="1075" kern="1200">
                <a:solidFill>
                  <a:schemeClr val="tx1"/>
                </a:solidFill>
                <a:latin typeface="+mn-lt"/>
                <a:ea typeface="+mn-ea"/>
                <a:cs typeface="+mn-cs"/>
              </a:defRPr>
            </a:lvl3pPr>
            <a:lvl4pPr marL="819257" algn="l" defTabSz="546171" rtl="0" eaLnBrk="1" latinLnBrk="0" hangingPunct="1">
              <a:defRPr sz="1075" kern="1200">
                <a:solidFill>
                  <a:schemeClr val="tx1"/>
                </a:solidFill>
                <a:latin typeface="+mn-lt"/>
                <a:ea typeface="+mn-ea"/>
                <a:cs typeface="+mn-cs"/>
              </a:defRPr>
            </a:lvl4pPr>
            <a:lvl5pPr marL="1092342" algn="l" defTabSz="546171" rtl="0" eaLnBrk="1" latinLnBrk="0" hangingPunct="1">
              <a:defRPr sz="1075" kern="1200">
                <a:solidFill>
                  <a:schemeClr val="tx1"/>
                </a:solidFill>
                <a:latin typeface="+mn-lt"/>
                <a:ea typeface="+mn-ea"/>
                <a:cs typeface="+mn-cs"/>
              </a:defRPr>
            </a:lvl5pPr>
            <a:lvl6pPr marL="1365428" algn="l" defTabSz="546171" rtl="0" eaLnBrk="1" latinLnBrk="0" hangingPunct="1">
              <a:defRPr sz="1075" kern="1200">
                <a:solidFill>
                  <a:schemeClr val="tx1"/>
                </a:solidFill>
                <a:latin typeface="+mn-lt"/>
                <a:ea typeface="+mn-ea"/>
                <a:cs typeface="+mn-cs"/>
              </a:defRPr>
            </a:lvl6pPr>
            <a:lvl7pPr marL="1638513" algn="l" defTabSz="546171" rtl="0" eaLnBrk="1" latinLnBrk="0" hangingPunct="1">
              <a:defRPr sz="1075" kern="1200">
                <a:solidFill>
                  <a:schemeClr val="tx1"/>
                </a:solidFill>
                <a:latin typeface="+mn-lt"/>
                <a:ea typeface="+mn-ea"/>
                <a:cs typeface="+mn-cs"/>
              </a:defRPr>
            </a:lvl7pPr>
            <a:lvl8pPr marL="1911599" algn="l" defTabSz="546171" rtl="0" eaLnBrk="1" latinLnBrk="0" hangingPunct="1">
              <a:defRPr sz="1075" kern="1200">
                <a:solidFill>
                  <a:schemeClr val="tx1"/>
                </a:solidFill>
                <a:latin typeface="+mn-lt"/>
                <a:ea typeface="+mn-ea"/>
                <a:cs typeface="+mn-cs"/>
              </a:defRPr>
            </a:lvl8pPr>
            <a:lvl9pPr marL="2184684" algn="l" defTabSz="546171" rtl="0" eaLnBrk="1" latinLnBrk="0" hangingPunct="1">
              <a:defRPr sz="1075" kern="1200">
                <a:solidFill>
                  <a:schemeClr val="tx1"/>
                </a:solidFill>
                <a:latin typeface="+mn-lt"/>
                <a:ea typeface="+mn-ea"/>
                <a:cs typeface="+mn-cs"/>
              </a:defRPr>
            </a:lvl9pPr>
          </a:lstStyle>
          <a:p>
            <a:pPr marL="0" lvl="0" indent="0" algn="ctr">
              <a:lnSpc>
                <a:spcPts val="13871"/>
              </a:lnSpc>
              <a:spcBef>
                <a:spcPct val="0"/>
              </a:spcBef>
            </a:pPr>
            <a:r>
              <a:rPr lang="en-US" sz="9900" b="1" i="1" dirty="0">
                <a:solidFill>
                  <a:srgbClr val="0F4662"/>
                </a:solidFill>
                <a:latin typeface="Cormorant Garamond Bold Italics"/>
                <a:ea typeface="Cormorant Garamond Bold Italics"/>
                <a:cs typeface="Cormorant Garamond Bold Italics"/>
                <a:sym typeface="Cormorant Garamond Bold Italics"/>
              </a:rPr>
              <a:t>Thank you!</a:t>
            </a:r>
            <a:endParaRPr lang="en-US" sz="9907" b="1" i="1" dirty="0">
              <a:solidFill>
                <a:srgbClr val="0F4662"/>
              </a:solidFill>
              <a:latin typeface="Cormorant Garamond Bold Italics"/>
              <a:ea typeface="Cormorant Garamond Bold Italics"/>
              <a:cs typeface="Cormorant Garamond Bold Italics"/>
              <a:sym typeface="Cormorant Garamond Bold Italics"/>
            </a:endParaRPr>
          </a:p>
        </p:txBody>
      </p:sp>
      <p:sp>
        <p:nvSpPr>
          <p:cNvPr id="3" name="AutoShape 3"/>
          <p:cNvSpPr/>
          <p:nvPr/>
        </p:nvSpPr>
        <p:spPr>
          <a:xfrm>
            <a:off x="3145536" y="2095778"/>
            <a:ext cx="3462528" cy="0"/>
          </a:xfrm>
          <a:prstGeom prst="line">
            <a:avLst/>
          </a:prstGeom>
          <a:ln w="76200" cap="flat">
            <a:solidFill>
              <a:srgbClr val="0F4662"/>
            </a:solidFill>
            <a:prstDash val="solid"/>
            <a:headEnd type="none" w="sm" len="sm"/>
            <a:tailEnd type="none" w="sm" len="sm"/>
          </a:ln>
        </p:spPr>
      </p:sp>
      <p:sp>
        <p:nvSpPr>
          <p:cNvPr id="4" name="Freeform 4"/>
          <p:cNvSpPr/>
          <p:nvPr/>
        </p:nvSpPr>
        <p:spPr>
          <a:xfrm>
            <a:off x="4428801" y="1509955"/>
            <a:ext cx="895998" cy="133280"/>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AutoShape 5"/>
          <p:cNvSpPr/>
          <p:nvPr/>
        </p:nvSpPr>
        <p:spPr>
          <a:xfrm>
            <a:off x="3145536" y="5266338"/>
            <a:ext cx="3462528" cy="0"/>
          </a:xfrm>
          <a:prstGeom prst="line">
            <a:avLst/>
          </a:prstGeom>
          <a:ln w="76200" cap="flat">
            <a:solidFill>
              <a:srgbClr val="0F4662"/>
            </a:solidFill>
            <a:prstDash val="solid"/>
            <a:headEnd type="none" w="sm" len="sm"/>
            <a:tailEnd type="none" w="sm" len="sm"/>
          </a:ln>
        </p:spPr>
      </p:sp>
      <p:sp>
        <p:nvSpPr>
          <p:cNvPr id="6" name="Freeform 6"/>
          <p:cNvSpPr/>
          <p:nvPr/>
        </p:nvSpPr>
        <p:spPr>
          <a:xfrm>
            <a:off x="4428801" y="5718880"/>
            <a:ext cx="895998" cy="13328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13</Slides>
  <Notes>10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GE Proposal</dc:title>
  <cp:revision>469</cp:revision>
  <dcterms:created xsi:type="dcterms:W3CDTF">2006-08-16T00:00:00Z</dcterms:created>
  <dcterms:modified xsi:type="dcterms:W3CDTF">2025-10-03T15:37:27Z</dcterms:modified>
  <dc:identifier>DAGw6SRGUK4</dc:identifier>
</cp:coreProperties>
</file>