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44" r:id="rId5"/>
    <p:sldId id="345" r:id="rId6"/>
    <p:sldId id="348" r:id="rId7"/>
    <p:sldId id="352" r:id="rId8"/>
    <p:sldId id="366" r:id="rId9"/>
    <p:sldId id="354" r:id="rId10"/>
    <p:sldId id="376" r:id="rId11"/>
    <p:sldId id="385" r:id="rId12"/>
    <p:sldId id="388" r:id="rId13"/>
    <p:sldId id="377" r:id="rId14"/>
    <p:sldId id="368" r:id="rId15"/>
    <p:sldId id="357" r:id="rId16"/>
    <p:sldId id="372" r:id="rId17"/>
    <p:sldId id="359" r:id="rId18"/>
    <p:sldId id="360" r:id="rId19"/>
    <p:sldId id="379" r:id="rId20"/>
    <p:sldId id="378" r:id="rId21"/>
    <p:sldId id="358" r:id="rId22"/>
    <p:sldId id="380" r:id="rId23"/>
    <p:sldId id="381" r:id="rId24"/>
    <p:sldId id="382" r:id="rId25"/>
    <p:sldId id="383" r:id="rId26"/>
    <p:sldId id="386" r:id="rId27"/>
    <p:sldId id="387" r:id="rId28"/>
    <p:sldId id="369" r:id="rId29"/>
    <p:sldId id="374" r:id="rId30"/>
    <p:sldId id="375" r:id="rId31"/>
    <p:sldId id="371" r:id="rId32"/>
    <p:sldId id="361" r:id="rId33"/>
    <p:sldId id="384" r:id="rId34"/>
    <p:sldId id="347" r:id="rId35"/>
    <p:sldId id="362" r:id="rId36"/>
    <p:sldId id="363" r:id="rId37"/>
    <p:sldId id="364" r:id="rId38"/>
    <p:sldId id="356" r:id="rId39"/>
    <p:sldId id="36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17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C6A01-D483-423A-AA93-AAA8F8A1440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570D05-0205-4201-8432-51EDC0D1B10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Send all agreements and any quotes over $25K to legal review </a:t>
          </a:r>
          <a:r>
            <a:rPr lang="en-US" sz="3200" b="1" u="sng" dirty="0">
              <a:solidFill>
                <a:schemeClr val="tx1"/>
              </a:solidFill>
            </a:rPr>
            <a:t>prior</a:t>
          </a:r>
          <a:r>
            <a:rPr lang="en-US" sz="3200" dirty="0">
              <a:solidFill>
                <a:schemeClr val="tx1"/>
              </a:solidFill>
            </a:rPr>
            <a:t> to entering the transaction</a:t>
          </a:r>
        </a:p>
      </dgm:t>
    </dgm:pt>
    <dgm:pt modelId="{F81A2D79-86C7-4347-9A90-715A2F304EC2}" type="parTrans" cxnId="{DE4610E6-3E88-4990-9788-AE4DB3496A79}">
      <dgm:prSet/>
      <dgm:spPr/>
      <dgm:t>
        <a:bodyPr/>
        <a:lstStyle/>
        <a:p>
          <a:endParaRPr lang="en-US"/>
        </a:p>
      </dgm:t>
    </dgm:pt>
    <dgm:pt modelId="{867D4243-EB2F-4DF4-85C1-DDE8BF56765F}" type="sibTrans" cxnId="{DE4610E6-3E88-4990-9788-AE4DB3496A79}">
      <dgm:prSet/>
      <dgm:spPr/>
      <dgm:t>
        <a:bodyPr/>
        <a:lstStyle/>
        <a:p>
          <a:endParaRPr lang="en-US"/>
        </a:p>
      </dgm:t>
    </dgm:pt>
    <dgm:pt modelId="{51E80D58-76F2-48ED-910E-1CB3558BFF1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Itemize the order – do not bulk in one line (unless BPO)</a:t>
          </a:r>
        </a:p>
      </dgm:t>
    </dgm:pt>
    <dgm:pt modelId="{7815DFD7-2C3A-491A-B15F-0C2FACC5C5EC}" type="parTrans" cxnId="{1B5A771E-78E8-4E6D-B3B2-0478D42A4895}">
      <dgm:prSet/>
      <dgm:spPr/>
      <dgm:t>
        <a:bodyPr/>
        <a:lstStyle/>
        <a:p>
          <a:endParaRPr lang="en-US"/>
        </a:p>
      </dgm:t>
    </dgm:pt>
    <dgm:pt modelId="{A1312301-002A-4E64-B939-A4A4C6B8A253}" type="sibTrans" cxnId="{1B5A771E-78E8-4E6D-B3B2-0478D42A4895}">
      <dgm:prSet/>
      <dgm:spPr/>
      <dgm:t>
        <a:bodyPr/>
        <a:lstStyle/>
        <a:p>
          <a:endParaRPr lang="en-US"/>
        </a:p>
      </dgm:t>
    </dgm:pt>
    <dgm:pt modelId="{8E8A5675-26C2-4739-9493-446F82EA783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Do not future date </a:t>
          </a:r>
          <a:r>
            <a:rPr lang="en-US" sz="3200" i="1" dirty="0">
              <a:solidFill>
                <a:schemeClr val="tx1"/>
              </a:solidFill>
            </a:rPr>
            <a:t>Start</a:t>
          </a:r>
          <a:r>
            <a:rPr lang="en-US" sz="3200" dirty="0">
              <a:solidFill>
                <a:schemeClr val="tx1"/>
              </a:solidFill>
            </a:rPr>
            <a:t> dates of Blanket POs </a:t>
          </a:r>
        </a:p>
        <a:p>
          <a:r>
            <a:rPr lang="en-US" sz="3200" dirty="0">
              <a:solidFill>
                <a:schemeClr val="tx1"/>
              </a:solidFill>
            </a:rPr>
            <a:t>Do not leave </a:t>
          </a:r>
          <a:r>
            <a:rPr lang="en-US" sz="3200" i="1" dirty="0">
              <a:solidFill>
                <a:schemeClr val="tx1"/>
              </a:solidFill>
            </a:rPr>
            <a:t>End</a:t>
          </a:r>
          <a:r>
            <a:rPr lang="en-US" sz="3200" dirty="0">
              <a:solidFill>
                <a:schemeClr val="tx1"/>
              </a:solidFill>
            </a:rPr>
            <a:t> dates of Blanket requests blank</a:t>
          </a:r>
        </a:p>
      </dgm:t>
    </dgm:pt>
    <dgm:pt modelId="{2592E99A-5CBC-4E6D-A1D5-4E93A9234E55}" type="parTrans" cxnId="{8CF99F87-121F-490B-80AA-0290A2C5B043}">
      <dgm:prSet/>
      <dgm:spPr/>
      <dgm:t>
        <a:bodyPr/>
        <a:lstStyle/>
        <a:p>
          <a:endParaRPr lang="en-US"/>
        </a:p>
      </dgm:t>
    </dgm:pt>
    <dgm:pt modelId="{DFF8DAEB-AC87-44CA-9DD6-3C7C2BF8017F}" type="sibTrans" cxnId="{8CF99F87-121F-490B-80AA-0290A2C5B043}">
      <dgm:prSet/>
      <dgm:spPr/>
      <dgm:t>
        <a:bodyPr/>
        <a:lstStyle/>
        <a:p>
          <a:endParaRPr lang="en-US"/>
        </a:p>
      </dgm:t>
    </dgm:pt>
    <dgm:pt modelId="{005CBCCF-D703-44B0-BAA9-A668C8B061E2}" type="pres">
      <dgm:prSet presAssocID="{37DC6A01-D483-423A-AA93-AAA8F8A14405}" presName="linear" presStyleCnt="0">
        <dgm:presLayoutVars>
          <dgm:animLvl val="lvl"/>
          <dgm:resizeHandles val="exact"/>
        </dgm:presLayoutVars>
      </dgm:prSet>
      <dgm:spPr/>
    </dgm:pt>
    <dgm:pt modelId="{518B95E8-AB27-49EF-B092-194CA0DAE33C}" type="pres">
      <dgm:prSet presAssocID="{B2570D05-0205-4201-8432-51EDC0D1B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36B911-E72D-402C-B253-5D6F926C465E}" type="pres">
      <dgm:prSet presAssocID="{867D4243-EB2F-4DF4-85C1-DDE8BF56765F}" presName="spacer" presStyleCnt="0"/>
      <dgm:spPr/>
    </dgm:pt>
    <dgm:pt modelId="{AEF9B429-4715-4828-92AE-A969424D9161}" type="pres">
      <dgm:prSet presAssocID="{51E80D58-76F2-48ED-910E-1CB3558BFF10}" presName="parentText" presStyleLbl="node1" presStyleIdx="1" presStyleCnt="3" custLinFactNeighborX="-4160" custLinFactNeighborY="69295">
        <dgm:presLayoutVars>
          <dgm:chMax val="0"/>
          <dgm:bulletEnabled val="1"/>
        </dgm:presLayoutVars>
      </dgm:prSet>
      <dgm:spPr/>
    </dgm:pt>
    <dgm:pt modelId="{CD2B8353-8277-4662-8D95-4D2D18CB48C0}" type="pres">
      <dgm:prSet presAssocID="{A1312301-002A-4E64-B939-A4A4C6B8A253}" presName="spacer" presStyleCnt="0"/>
      <dgm:spPr/>
    </dgm:pt>
    <dgm:pt modelId="{8BDE304D-A783-475A-85EC-D1855D299227}" type="pres">
      <dgm:prSet presAssocID="{8E8A5675-26C2-4739-9493-446F82EA78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20D408-D3CF-4E30-AED5-EDBEE1A2B480}" type="presOf" srcId="{8E8A5675-26C2-4739-9493-446F82EA7839}" destId="{8BDE304D-A783-475A-85EC-D1855D299227}" srcOrd="0" destOrd="0" presId="urn:microsoft.com/office/officeart/2005/8/layout/vList2"/>
    <dgm:cxn modelId="{1B5A771E-78E8-4E6D-B3B2-0478D42A4895}" srcId="{37DC6A01-D483-423A-AA93-AAA8F8A14405}" destId="{51E80D58-76F2-48ED-910E-1CB3558BFF10}" srcOrd="1" destOrd="0" parTransId="{7815DFD7-2C3A-491A-B15F-0C2FACC5C5EC}" sibTransId="{A1312301-002A-4E64-B939-A4A4C6B8A253}"/>
    <dgm:cxn modelId="{57F5DA43-86BF-4F20-8915-893AC7901610}" type="presOf" srcId="{37DC6A01-D483-423A-AA93-AAA8F8A14405}" destId="{005CBCCF-D703-44B0-BAA9-A668C8B061E2}" srcOrd="0" destOrd="0" presId="urn:microsoft.com/office/officeart/2005/8/layout/vList2"/>
    <dgm:cxn modelId="{70202C75-5AE0-4038-A0B6-32497D88E93C}" type="presOf" srcId="{51E80D58-76F2-48ED-910E-1CB3558BFF10}" destId="{AEF9B429-4715-4828-92AE-A969424D9161}" srcOrd="0" destOrd="0" presId="urn:microsoft.com/office/officeart/2005/8/layout/vList2"/>
    <dgm:cxn modelId="{8CF99F87-121F-490B-80AA-0290A2C5B043}" srcId="{37DC6A01-D483-423A-AA93-AAA8F8A14405}" destId="{8E8A5675-26C2-4739-9493-446F82EA7839}" srcOrd="2" destOrd="0" parTransId="{2592E99A-5CBC-4E6D-A1D5-4E93A9234E55}" sibTransId="{DFF8DAEB-AC87-44CA-9DD6-3C7C2BF8017F}"/>
    <dgm:cxn modelId="{E65B5FA3-4776-49F5-8653-5012CE9CC9E6}" type="presOf" srcId="{B2570D05-0205-4201-8432-51EDC0D1B10B}" destId="{518B95E8-AB27-49EF-B092-194CA0DAE33C}" srcOrd="0" destOrd="0" presId="urn:microsoft.com/office/officeart/2005/8/layout/vList2"/>
    <dgm:cxn modelId="{DE4610E6-3E88-4990-9788-AE4DB3496A79}" srcId="{37DC6A01-D483-423A-AA93-AAA8F8A14405}" destId="{B2570D05-0205-4201-8432-51EDC0D1B10B}" srcOrd="0" destOrd="0" parTransId="{F81A2D79-86C7-4347-9A90-715A2F304EC2}" sibTransId="{867D4243-EB2F-4DF4-85C1-DDE8BF56765F}"/>
    <dgm:cxn modelId="{868E0815-6B06-4CE3-B72E-5767E5DBE0A8}" type="presParOf" srcId="{005CBCCF-D703-44B0-BAA9-A668C8B061E2}" destId="{518B95E8-AB27-49EF-B092-194CA0DAE33C}" srcOrd="0" destOrd="0" presId="urn:microsoft.com/office/officeart/2005/8/layout/vList2"/>
    <dgm:cxn modelId="{1DE64263-C8FB-4159-8403-BD73529EA3AC}" type="presParOf" srcId="{005CBCCF-D703-44B0-BAA9-A668C8B061E2}" destId="{8636B911-E72D-402C-B253-5D6F926C465E}" srcOrd="1" destOrd="0" presId="urn:microsoft.com/office/officeart/2005/8/layout/vList2"/>
    <dgm:cxn modelId="{9B50B72C-67D0-4974-8B4E-24A4D475C67F}" type="presParOf" srcId="{005CBCCF-D703-44B0-BAA9-A668C8B061E2}" destId="{AEF9B429-4715-4828-92AE-A969424D9161}" srcOrd="2" destOrd="0" presId="urn:microsoft.com/office/officeart/2005/8/layout/vList2"/>
    <dgm:cxn modelId="{95AACBB9-E8EF-4599-BCB8-A133D81667B4}" type="presParOf" srcId="{005CBCCF-D703-44B0-BAA9-A668C8B061E2}" destId="{CD2B8353-8277-4662-8D95-4D2D18CB48C0}" srcOrd="3" destOrd="0" presId="urn:microsoft.com/office/officeart/2005/8/layout/vList2"/>
    <dgm:cxn modelId="{189C85BD-E4DB-4CBF-B3BA-EF6007B779D1}" type="presParOf" srcId="{005CBCCF-D703-44B0-BAA9-A668C8B061E2}" destId="{8BDE304D-A783-475A-85EC-D1855D2992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C6A01-D483-423A-AA93-AAA8F8A1440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570D05-0205-4201-8432-51EDC0D1B10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Check Internal Notes for communication from approvers</a:t>
          </a:r>
        </a:p>
      </dgm:t>
    </dgm:pt>
    <dgm:pt modelId="{F81A2D79-86C7-4347-9A90-715A2F304EC2}" type="parTrans" cxnId="{DE4610E6-3E88-4990-9788-AE4DB3496A79}">
      <dgm:prSet/>
      <dgm:spPr/>
      <dgm:t>
        <a:bodyPr/>
        <a:lstStyle/>
        <a:p>
          <a:endParaRPr lang="en-US"/>
        </a:p>
      </dgm:t>
    </dgm:pt>
    <dgm:pt modelId="{867D4243-EB2F-4DF4-85C1-DDE8BF56765F}" type="sibTrans" cxnId="{DE4610E6-3E88-4990-9788-AE4DB3496A79}">
      <dgm:prSet/>
      <dgm:spPr/>
      <dgm:t>
        <a:bodyPr/>
        <a:lstStyle/>
        <a:p>
          <a:endParaRPr lang="en-US"/>
        </a:p>
      </dgm:t>
    </dgm:pt>
    <dgm:pt modelId="{51E80D58-76F2-48ED-910E-1CB3558BFF1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Search for companies with 1 to 2 keywords only</a:t>
          </a:r>
        </a:p>
        <a:p>
          <a:r>
            <a:rPr lang="en-US" sz="3200" dirty="0">
              <a:solidFill>
                <a:schemeClr val="tx1"/>
              </a:solidFill>
            </a:rPr>
            <a:t>Avoid using “the” “of” and “for”</a:t>
          </a:r>
        </a:p>
      </dgm:t>
    </dgm:pt>
    <dgm:pt modelId="{7815DFD7-2C3A-491A-B15F-0C2FACC5C5EC}" type="parTrans" cxnId="{1B5A771E-78E8-4E6D-B3B2-0478D42A4895}">
      <dgm:prSet/>
      <dgm:spPr/>
      <dgm:t>
        <a:bodyPr/>
        <a:lstStyle/>
        <a:p>
          <a:endParaRPr lang="en-US"/>
        </a:p>
      </dgm:t>
    </dgm:pt>
    <dgm:pt modelId="{A1312301-002A-4E64-B939-A4A4C6B8A253}" type="sibTrans" cxnId="{1B5A771E-78E8-4E6D-B3B2-0478D42A4895}">
      <dgm:prSet/>
      <dgm:spPr/>
      <dgm:t>
        <a:bodyPr/>
        <a:lstStyle/>
        <a:p>
          <a:endParaRPr lang="en-US"/>
        </a:p>
      </dgm:t>
    </dgm:pt>
    <dgm:pt modelId="{8E8A5675-26C2-4739-9493-446F82EA783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Search for individuals by last name only</a:t>
          </a:r>
        </a:p>
      </dgm:t>
    </dgm:pt>
    <dgm:pt modelId="{2592E99A-5CBC-4E6D-A1D5-4E93A9234E55}" type="parTrans" cxnId="{8CF99F87-121F-490B-80AA-0290A2C5B043}">
      <dgm:prSet/>
      <dgm:spPr/>
      <dgm:t>
        <a:bodyPr/>
        <a:lstStyle/>
        <a:p>
          <a:endParaRPr lang="en-US"/>
        </a:p>
      </dgm:t>
    </dgm:pt>
    <dgm:pt modelId="{DFF8DAEB-AC87-44CA-9DD6-3C7C2BF8017F}" type="sibTrans" cxnId="{8CF99F87-121F-490B-80AA-0290A2C5B043}">
      <dgm:prSet/>
      <dgm:spPr/>
      <dgm:t>
        <a:bodyPr/>
        <a:lstStyle/>
        <a:p>
          <a:endParaRPr lang="en-US"/>
        </a:p>
      </dgm:t>
    </dgm:pt>
    <dgm:pt modelId="{005CBCCF-D703-44B0-BAA9-A668C8B061E2}" type="pres">
      <dgm:prSet presAssocID="{37DC6A01-D483-423A-AA93-AAA8F8A14405}" presName="linear" presStyleCnt="0">
        <dgm:presLayoutVars>
          <dgm:animLvl val="lvl"/>
          <dgm:resizeHandles val="exact"/>
        </dgm:presLayoutVars>
      </dgm:prSet>
      <dgm:spPr/>
    </dgm:pt>
    <dgm:pt modelId="{518B95E8-AB27-49EF-B092-194CA0DAE33C}" type="pres">
      <dgm:prSet presAssocID="{B2570D05-0205-4201-8432-51EDC0D1B10B}" presName="parentText" presStyleLbl="node1" presStyleIdx="0" presStyleCnt="3" custLinFactY="-31960" custLinFactNeighborX="-6" custLinFactNeighborY="-100000">
        <dgm:presLayoutVars>
          <dgm:chMax val="0"/>
          <dgm:bulletEnabled val="1"/>
        </dgm:presLayoutVars>
      </dgm:prSet>
      <dgm:spPr/>
    </dgm:pt>
    <dgm:pt modelId="{8636B911-E72D-402C-B253-5D6F926C465E}" type="pres">
      <dgm:prSet presAssocID="{867D4243-EB2F-4DF4-85C1-DDE8BF56765F}" presName="spacer" presStyleCnt="0"/>
      <dgm:spPr/>
    </dgm:pt>
    <dgm:pt modelId="{AEF9B429-4715-4828-92AE-A969424D9161}" type="pres">
      <dgm:prSet presAssocID="{51E80D58-76F2-48ED-910E-1CB3558BFF10}" presName="parentText" presStyleLbl="node1" presStyleIdx="1" presStyleCnt="3" custLinFactNeighborX="-2744" custLinFactNeighborY="12959">
        <dgm:presLayoutVars>
          <dgm:chMax val="0"/>
          <dgm:bulletEnabled val="1"/>
        </dgm:presLayoutVars>
      </dgm:prSet>
      <dgm:spPr/>
    </dgm:pt>
    <dgm:pt modelId="{CD2B8353-8277-4662-8D95-4D2D18CB48C0}" type="pres">
      <dgm:prSet presAssocID="{A1312301-002A-4E64-B939-A4A4C6B8A253}" presName="spacer" presStyleCnt="0"/>
      <dgm:spPr/>
    </dgm:pt>
    <dgm:pt modelId="{8BDE304D-A783-475A-85EC-D1855D299227}" type="pres">
      <dgm:prSet presAssocID="{8E8A5675-26C2-4739-9493-446F82EA78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B5A771E-78E8-4E6D-B3B2-0478D42A4895}" srcId="{37DC6A01-D483-423A-AA93-AAA8F8A14405}" destId="{51E80D58-76F2-48ED-910E-1CB3558BFF10}" srcOrd="1" destOrd="0" parTransId="{7815DFD7-2C3A-491A-B15F-0C2FACC5C5EC}" sibTransId="{A1312301-002A-4E64-B939-A4A4C6B8A253}"/>
    <dgm:cxn modelId="{ABB2A92F-BAF7-4A57-832E-C015718FC1A6}" type="presOf" srcId="{B2570D05-0205-4201-8432-51EDC0D1B10B}" destId="{518B95E8-AB27-49EF-B092-194CA0DAE33C}" srcOrd="0" destOrd="0" presId="urn:microsoft.com/office/officeart/2005/8/layout/vList2"/>
    <dgm:cxn modelId="{8CF99F87-121F-490B-80AA-0290A2C5B043}" srcId="{37DC6A01-D483-423A-AA93-AAA8F8A14405}" destId="{8E8A5675-26C2-4739-9493-446F82EA7839}" srcOrd="2" destOrd="0" parTransId="{2592E99A-5CBC-4E6D-A1D5-4E93A9234E55}" sibTransId="{DFF8DAEB-AC87-44CA-9DD6-3C7C2BF8017F}"/>
    <dgm:cxn modelId="{34A0F48B-7FAA-4A26-B4C4-AA6052FDDE48}" type="presOf" srcId="{8E8A5675-26C2-4739-9493-446F82EA7839}" destId="{8BDE304D-A783-475A-85EC-D1855D299227}" srcOrd="0" destOrd="0" presId="urn:microsoft.com/office/officeart/2005/8/layout/vList2"/>
    <dgm:cxn modelId="{0E0CE4C6-6780-4955-924E-12502076813D}" type="presOf" srcId="{51E80D58-76F2-48ED-910E-1CB3558BFF10}" destId="{AEF9B429-4715-4828-92AE-A969424D9161}" srcOrd="0" destOrd="0" presId="urn:microsoft.com/office/officeart/2005/8/layout/vList2"/>
    <dgm:cxn modelId="{01F2C9D2-64C9-4BE2-8DC4-383EA5871A84}" type="presOf" srcId="{37DC6A01-D483-423A-AA93-AAA8F8A14405}" destId="{005CBCCF-D703-44B0-BAA9-A668C8B061E2}" srcOrd="0" destOrd="0" presId="urn:microsoft.com/office/officeart/2005/8/layout/vList2"/>
    <dgm:cxn modelId="{DE4610E6-3E88-4990-9788-AE4DB3496A79}" srcId="{37DC6A01-D483-423A-AA93-AAA8F8A14405}" destId="{B2570D05-0205-4201-8432-51EDC0D1B10B}" srcOrd="0" destOrd="0" parTransId="{F81A2D79-86C7-4347-9A90-715A2F304EC2}" sibTransId="{867D4243-EB2F-4DF4-85C1-DDE8BF56765F}"/>
    <dgm:cxn modelId="{4BB63269-2EA4-4BEF-860E-10EF31F6A2CF}" type="presParOf" srcId="{005CBCCF-D703-44B0-BAA9-A668C8B061E2}" destId="{518B95E8-AB27-49EF-B092-194CA0DAE33C}" srcOrd="0" destOrd="0" presId="urn:microsoft.com/office/officeart/2005/8/layout/vList2"/>
    <dgm:cxn modelId="{AEADB080-EB20-48A3-A24E-41491A7FFCB4}" type="presParOf" srcId="{005CBCCF-D703-44B0-BAA9-A668C8B061E2}" destId="{8636B911-E72D-402C-B253-5D6F926C465E}" srcOrd="1" destOrd="0" presId="urn:microsoft.com/office/officeart/2005/8/layout/vList2"/>
    <dgm:cxn modelId="{EEFF9E3A-67D8-4EA2-8E04-8D00B92FA1BC}" type="presParOf" srcId="{005CBCCF-D703-44B0-BAA9-A668C8B061E2}" destId="{AEF9B429-4715-4828-92AE-A969424D9161}" srcOrd="2" destOrd="0" presId="urn:microsoft.com/office/officeart/2005/8/layout/vList2"/>
    <dgm:cxn modelId="{F1637BAC-DB31-4F2C-999E-C0DEB14B33F7}" type="presParOf" srcId="{005CBCCF-D703-44B0-BAA9-A668C8B061E2}" destId="{CD2B8353-8277-4662-8D95-4D2D18CB48C0}" srcOrd="3" destOrd="0" presId="urn:microsoft.com/office/officeart/2005/8/layout/vList2"/>
    <dgm:cxn modelId="{9B0607DB-0BFB-4BF5-9CBD-5303F8D50656}" type="presParOf" srcId="{005CBCCF-D703-44B0-BAA9-A668C8B061E2}" destId="{8BDE304D-A783-475A-85EC-D1855D2992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DC6A01-D483-423A-AA93-AAA8F8A1440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570D05-0205-4201-8432-51EDC0D1B10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kumimoji="0" lang="en-AE" sz="3200" b="0" i="0" u="none" strike="noStrike" cap="none" spc="0" normalizeH="0" baseline="0" noProof="0" dirty="0">
              <a:ln>
                <a:noFill/>
              </a:ln>
              <a:solidFill>
                <a:srgbClr val="142850"/>
              </a:solidFill>
              <a:effectLst/>
              <a:uLnTx/>
              <a:uFillTx/>
              <a:latin typeface="+mn-lt"/>
              <a:ea typeface="+mn-ea"/>
              <a:cs typeface="+mn-cs"/>
            </a:rPr>
            <a:t>If you notice a workflow issue, </a:t>
          </a:r>
          <a:r>
            <a:rPr kumimoji="0" lang="en-AE" sz="3200" b="0" i="0" u="sng" strike="noStrike" cap="none" spc="0" normalizeH="0" baseline="0" noProof="0" dirty="0">
              <a:ln>
                <a:noFill/>
              </a:ln>
              <a:solidFill>
                <a:srgbClr val="142850"/>
              </a:solidFill>
              <a:effectLst/>
              <a:uLnTx/>
              <a:uFillTx/>
              <a:latin typeface="+mn-lt"/>
              <a:ea typeface="+mn-ea"/>
              <a:cs typeface="+mn-cs"/>
            </a:rPr>
            <a:t>Do Not </a:t>
          </a:r>
          <a:r>
            <a:rPr kumimoji="0" lang="en-AE" sz="3200" b="0" i="0" u="none" strike="noStrike" cap="none" spc="0" normalizeH="0" baseline="0" noProof="0" dirty="0">
              <a:ln>
                <a:noFill/>
              </a:ln>
              <a:solidFill>
                <a:srgbClr val="142850"/>
              </a:solidFill>
              <a:effectLst/>
              <a:uLnTx/>
              <a:uFillTx/>
              <a:latin typeface="+mn-lt"/>
              <a:ea typeface="+mn-ea"/>
              <a:cs typeface="+mn-cs"/>
            </a:rPr>
            <a:t>click on Request Approval – enter a ticket for Kean IT support </a:t>
          </a:r>
          <a:endParaRPr lang="en-US" sz="3200" dirty="0">
            <a:solidFill>
              <a:schemeClr val="tx1"/>
            </a:solidFill>
            <a:latin typeface="+mn-lt"/>
          </a:endParaRPr>
        </a:p>
      </dgm:t>
    </dgm:pt>
    <dgm:pt modelId="{F81A2D79-86C7-4347-9A90-715A2F304EC2}" type="parTrans" cxnId="{DE4610E6-3E88-4990-9788-AE4DB3496A79}">
      <dgm:prSet/>
      <dgm:spPr/>
      <dgm:t>
        <a:bodyPr/>
        <a:lstStyle/>
        <a:p>
          <a:endParaRPr lang="en-US"/>
        </a:p>
      </dgm:t>
    </dgm:pt>
    <dgm:pt modelId="{867D4243-EB2F-4DF4-85C1-DDE8BF56765F}" type="sibTrans" cxnId="{DE4610E6-3E88-4990-9788-AE4DB3496A79}">
      <dgm:prSet/>
      <dgm:spPr/>
      <dgm:t>
        <a:bodyPr/>
        <a:lstStyle/>
        <a:p>
          <a:endParaRPr lang="en-US"/>
        </a:p>
      </dgm:t>
    </dgm:pt>
    <dgm:pt modelId="{51E80D58-76F2-48ED-910E-1CB3558BFF1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For vendor questions/issues, ESM navigation, please email:</a:t>
          </a:r>
        </a:p>
        <a:p>
          <a:r>
            <a:rPr lang="en-US" sz="3200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procurement@kean.edu</a:t>
          </a:r>
          <a:endParaRPr lang="en-US" sz="3200" dirty="0">
            <a:solidFill>
              <a:schemeClr val="tx1"/>
            </a:solidFill>
          </a:endParaRPr>
        </a:p>
      </dgm:t>
    </dgm:pt>
    <dgm:pt modelId="{7815DFD7-2C3A-491A-B15F-0C2FACC5C5EC}" type="parTrans" cxnId="{1B5A771E-78E8-4E6D-B3B2-0478D42A4895}">
      <dgm:prSet/>
      <dgm:spPr/>
      <dgm:t>
        <a:bodyPr/>
        <a:lstStyle/>
        <a:p>
          <a:endParaRPr lang="en-US"/>
        </a:p>
      </dgm:t>
    </dgm:pt>
    <dgm:pt modelId="{A1312301-002A-4E64-B939-A4A4C6B8A253}" type="sibTrans" cxnId="{1B5A771E-78E8-4E6D-B3B2-0478D42A4895}">
      <dgm:prSet/>
      <dgm:spPr/>
      <dgm:t>
        <a:bodyPr/>
        <a:lstStyle/>
        <a:p>
          <a:endParaRPr lang="en-US"/>
        </a:p>
      </dgm:t>
    </dgm:pt>
    <dgm:pt modelId="{8E8A5675-26C2-4739-9493-446F82EA783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Check ESM Resource Center for helpful articles and tools </a:t>
          </a:r>
        </a:p>
      </dgm:t>
    </dgm:pt>
    <dgm:pt modelId="{2592E99A-5CBC-4E6D-A1D5-4E93A9234E55}" type="parTrans" cxnId="{8CF99F87-121F-490B-80AA-0290A2C5B043}">
      <dgm:prSet/>
      <dgm:spPr/>
      <dgm:t>
        <a:bodyPr/>
        <a:lstStyle/>
        <a:p>
          <a:endParaRPr lang="en-US"/>
        </a:p>
      </dgm:t>
    </dgm:pt>
    <dgm:pt modelId="{DFF8DAEB-AC87-44CA-9DD6-3C7C2BF8017F}" type="sibTrans" cxnId="{8CF99F87-121F-490B-80AA-0290A2C5B043}">
      <dgm:prSet/>
      <dgm:spPr/>
      <dgm:t>
        <a:bodyPr/>
        <a:lstStyle/>
        <a:p>
          <a:endParaRPr lang="en-US"/>
        </a:p>
      </dgm:t>
    </dgm:pt>
    <dgm:pt modelId="{005CBCCF-D703-44B0-BAA9-A668C8B061E2}" type="pres">
      <dgm:prSet presAssocID="{37DC6A01-D483-423A-AA93-AAA8F8A14405}" presName="linear" presStyleCnt="0">
        <dgm:presLayoutVars>
          <dgm:animLvl val="lvl"/>
          <dgm:resizeHandles val="exact"/>
        </dgm:presLayoutVars>
      </dgm:prSet>
      <dgm:spPr/>
    </dgm:pt>
    <dgm:pt modelId="{518B95E8-AB27-49EF-B092-194CA0DAE33C}" type="pres">
      <dgm:prSet presAssocID="{B2570D05-0205-4201-8432-51EDC0D1B10B}" presName="parentText" presStyleLbl="node1" presStyleIdx="0" presStyleCnt="3" custLinFactY="-17220" custLinFactNeighborX="154" custLinFactNeighborY="-100000">
        <dgm:presLayoutVars>
          <dgm:chMax val="0"/>
          <dgm:bulletEnabled val="1"/>
        </dgm:presLayoutVars>
      </dgm:prSet>
      <dgm:spPr/>
    </dgm:pt>
    <dgm:pt modelId="{8636B911-E72D-402C-B253-5D6F926C465E}" type="pres">
      <dgm:prSet presAssocID="{867D4243-EB2F-4DF4-85C1-DDE8BF56765F}" presName="spacer" presStyleCnt="0"/>
      <dgm:spPr/>
    </dgm:pt>
    <dgm:pt modelId="{AEF9B429-4715-4828-92AE-A969424D9161}" type="pres">
      <dgm:prSet presAssocID="{51E80D58-76F2-48ED-910E-1CB3558BFF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2B8353-8277-4662-8D95-4D2D18CB48C0}" type="pres">
      <dgm:prSet presAssocID="{A1312301-002A-4E64-B939-A4A4C6B8A253}" presName="spacer" presStyleCnt="0"/>
      <dgm:spPr/>
    </dgm:pt>
    <dgm:pt modelId="{8BDE304D-A783-475A-85EC-D1855D299227}" type="pres">
      <dgm:prSet presAssocID="{8E8A5675-26C2-4739-9493-446F82EA7839}" presName="parentText" presStyleLbl="node1" presStyleIdx="2" presStyleCnt="3" custLinFactNeighborX="-160" custLinFactNeighborY="70130">
        <dgm:presLayoutVars>
          <dgm:chMax val="0"/>
          <dgm:bulletEnabled val="1"/>
        </dgm:presLayoutVars>
      </dgm:prSet>
      <dgm:spPr/>
    </dgm:pt>
  </dgm:ptLst>
  <dgm:cxnLst>
    <dgm:cxn modelId="{5F20D408-D3CF-4E30-AED5-EDBEE1A2B480}" type="presOf" srcId="{8E8A5675-26C2-4739-9493-446F82EA7839}" destId="{8BDE304D-A783-475A-85EC-D1855D299227}" srcOrd="0" destOrd="0" presId="urn:microsoft.com/office/officeart/2005/8/layout/vList2"/>
    <dgm:cxn modelId="{1B5A771E-78E8-4E6D-B3B2-0478D42A4895}" srcId="{37DC6A01-D483-423A-AA93-AAA8F8A14405}" destId="{51E80D58-76F2-48ED-910E-1CB3558BFF10}" srcOrd="1" destOrd="0" parTransId="{7815DFD7-2C3A-491A-B15F-0C2FACC5C5EC}" sibTransId="{A1312301-002A-4E64-B939-A4A4C6B8A253}"/>
    <dgm:cxn modelId="{57F5DA43-86BF-4F20-8915-893AC7901610}" type="presOf" srcId="{37DC6A01-D483-423A-AA93-AAA8F8A14405}" destId="{005CBCCF-D703-44B0-BAA9-A668C8B061E2}" srcOrd="0" destOrd="0" presId="urn:microsoft.com/office/officeart/2005/8/layout/vList2"/>
    <dgm:cxn modelId="{70202C75-5AE0-4038-A0B6-32497D88E93C}" type="presOf" srcId="{51E80D58-76F2-48ED-910E-1CB3558BFF10}" destId="{AEF9B429-4715-4828-92AE-A969424D9161}" srcOrd="0" destOrd="0" presId="urn:microsoft.com/office/officeart/2005/8/layout/vList2"/>
    <dgm:cxn modelId="{8CF99F87-121F-490B-80AA-0290A2C5B043}" srcId="{37DC6A01-D483-423A-AA93-AAA8F8A14405}" destId="{8E8A5675-26C2-4739-9493-446F82EA7839}" srcOrd="2" destOrd="0" parTransId="{2592E99A-5CBC-4E6D-A1D5-4E93A9234E55}" sibTransId="{DFF8DAEB-AC87-44CA-9DD6-3C7C2BF8017F}"/>
    <dgm:cxn modelId="{E65B5FA3-4776-49F5-8653-5012CE9CC9E6}" type="presOf" srcId="{B2570D05-0205-4201-8432-51EDC0D1B10B}" destId="{518B95E8-AB27-49EF-B092-194CA0DAE33C}" srcOrd="0" destOrd="0" presId="urn:microsoft.com/office/officeart/2005/8/layout/vList2"/>
    <dgm:cxn modelId="{DE4610E6-3E88-4990-9788-AE4DB3496A79}" srcId="{37DC6A01-D483-423A-AA93-AAA8F8A14405}" destId="{B2570D05-0205-4201-8432-51EDC0D1B10B}" srcOrd="0" destOrd="0" parTransId="{F81A2D79-86C7-4347-9A90-715A2F304EC2}" sibTransId="{867D4243-EB2F-4DF4-85C1-DDE8BF56765F}"/>
    <dgm:cxn modelId="{868E0815-6B06-4CE3-B72E-5767E5DBE0A8}" type="presParOf" srcId="{005CBCCF-D703-44B0-BAA9-A668C8B061E2}" destId="{518B95E8-AB27-49EF-B092-194CA0DAE33C}" srcOrd="0" destOrd="0" presId="urn:microsoft.com/office/officeart/2005/8/layout/vList2"/>
    <dgm:cxn modelId="{1DE64263-C8FB-4159-8403-BD73529EA3AC}" type="presParOf" srcId="{005CBCCF-D703-44B0-BAA9-A668C8B061E2}" destId="{8636B911-E72D-402C-B253-5D6F926C465E}" srcOrd="1" destOrd="0" presId="urn:microsoft.com/office/officeart/2005/8/layout/vList2"/>
    <dgm:cxn modelId="{9B50B72C-67D0-4974-8B4E-24A4D475C67F}" type="presParOf" srcId="{005CBCCF-D703-44B0-BAA9-A668C8B061E2}" destId="{AEF9B429-4715-4828-92AE-A969424D9161}" srcOrd="2" destOrd="0" presId="urn:microsoft.com/office/officeart/2005/8/layout/vList2"/>
    <dgm:cxn modelId="{95AACBB9-E8EF-4599-BCB8-A133D81667B4}" type="presParOf" srcId="{005CBCCF-D703-44B0-BAA9-A668C8B061E2}" destId="{CD2B8353-8277-4662-8D95-4D2D18CB48C0}" srcOrd="3" destOrd="0" presId="urn:microsoft.com/office/officeart/2005/8/layout/vList2"/>
    <dgm:cxn modelId="{189C85BD-E4DB-4CBF-B3BA-EF6007B779D1}" type="presParOf" srcId="{005CBCCF-D703-44B0-BAA9-A668C8B061E2}" destId="{8BDE304D-A783-475A-85EC-D1855D2992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DC6A01-D483-423A-AA93-AAA8F8A1440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570D05-0205-4201-8432-51EDC0D1B10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If your transaction is rejected, it will route back to All Transactions but will still encumber the funds</a:t>
          </a:r>
        </a:p>
      </dgm:t>
    </dgm:pt>
    <dgm:pt modelId="{F81A2D79-86C7-4347-9A90-715A2F304EC2}" type="parTrans" cxnId="{DE4610E6-3E88-4990-9788-AE4DB3496A79}">
      <dgm:prSet/>
      <dgm:spPr/>
      <dgm:t>
        <a:bodyPr/>
        <a:lstStyle/>
        <a:p>
          <a:endParaRPr lang="en-US"/>
        </a:p>
      </dgm:t>
    </dgm:pt>
    <dgm:pt modelId="{867D4243-EB2F-4DF4-85C1-DDE8BF56765F}" type="sibTrans" cxnId="{DE4610E6-3E88-4990-9788-AE4DB3496A79}">
      <dgm:prSet/>
      <dgm:spPr/>
      <dgm:t>
        <a:bodyPr/>
        <a:lstStyle/>
        <a:p>
          <a:endParaRPr lang="en-US"/>
        </a:p>
      </dgm:t>
    </dgm:pt>
    <dgm:pt modelId="{51E80D58-76F2-48ED-910E-1CB3558BFF1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If you need to redo the transaction (from blanket to PO), be sure to delete the original transaction (trash can icon)</a:t>
          </a:r>
        </a:p>
      </dgm:t>
    </dgm:pt>
    <dgm:pt modelId="{7815DFD7-2C3A-491A-B15F-0C2FACC5C5EC}" type="parTrans" cxnId="{1B5A771E-78E8-4E6D-B3B2-0478D42A4895}">
      <dgm:prSet/>
      <dgm:spPr/>
      <dgm:t>
        <a:bodyPr/>
        <a:lstStyle/>
        <a:p>
          <a:endParaRPr lang="en-US"/>
        </a:p>
      </dgm:t>
    </dgm:pt>
    <dgm:pt modelId="{A1312301-002A-4E64-B939-A4A4C6B8A253}" type="sibTrans" cxnId="{1B5A771E-78E8-4E6D-B3B2-0478D42A4895}">
      <dgm:prSet/>
      <dgm:spPr/>
      <dgm:t>
        <a:bodyPr/>
        <a:lstStyle/>
        <a:p>
          <a:endParaRPr lang="en-US"/>
        </a:p>
      </dgm:t>
    </dgm:pt>
    <dgm:pt modelId="{8E8A5675-26C2-4739-9493-446F82EA783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Do not receive your PO if change order is required</a:t>
          </a:r>
        </a:p>
        <a:p>
          <a:r>
            <a:rPr lang="en-US" sz="3200" dirty="0">
              <a:solidFill>
                <a:schemeClr val="tx1"/>
              </a:solidFill>
            </a:rPr>
            <a:t>Do not close your PO when Receiving </a:t>
          </a:r>
        </a:p>
      </dgm:t>
    </dgm:pt>
    <dgm:pt modelId="{2592E99A-5CBC-4E6D-A1D5-4E93A9234E55}" type="parTrans" cxnId="{8CF99F87-121F-490B-80AA-0290A2C5B043}">
      <dgm:prSet/>
      <dgm:spPr/>
      <dgm:t>
        <a:bodyPr/>
        <a:lstStyle/>
        <a:p>
          <a:endParaRPr lang="en-US"/>
        </a:p>
      </dgm:t>
    </dgm:pt>
    <dgm:pt modelId="{DFF8DAEB-AC87-44CA-9DD6-3C7C2BF8017F}" type="sibTrans" cxnId="{8CF99F87-121F-490B-80AA-0290A2C5B043}">
      <dgm:prSet/>
      <dgm:spPr/>
      <dgm:t>
        <a:bodyPr/>
        <a:lstStyle/>
        <a:p>
          <a:endParaRPr lang="en-US"/>
        </a:p>
      </dgm:t>
    </dgm:pt>
    <dgm:pt modelId="{005CBCCF-D703-44B0-BAA9-A668C8B061E2}" type="pres">
      <dgm:prSet presAssocID="{37DC6A01-D483-423A-AA93-AAA8F8A14405}" presName="linear" presStyleCnt="0">
        <dgm:presLayoutVars>
          <dgm:animLvl val="lvl"/>
          <dgm:resizeHandles val="exact"/>
        </dgm:presLayoutVars>
      </dgm:prSet>
      <dgm:spPr/>
    </dgm:pt>
    <dgm:pt modelId="{518B95E8-AB27-49EF-B092-194CA0DAE33C}" type="pres">
      <dgm:prSet presAssocID="{B2570D05-0205-4201-8432-51EDC0D1B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36B911-E72D-402C-B253-5D6F926C465E}" type="pres">
      <dgm:prSet presAssocID="{867D4243-EB2F-4DF4-85C1-DDE8BF56765F}" presName="spacer" presStyleCnt="0"/>
      <dgm:spPr/>
    </dgm:pt>
    <dgm:pt modelId="{AEF9B429-4715-4828-92AE-A969424D9161}" type="pres">
      <dgm:prSet presAssocID="{51E80D58-76F2-48ED-910E-1CB3558BFF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2B8353-8277-4662-8D95-4D2D18CB48C0}" type="pres">
      <dgm:prSet presAssocID="{A1312301-002A-4E64-B939-A4A4C6B8A253}" presName="spacer" presStyleCnt="0"/>
      <dgm:spPr/>
    </dgm:pt>
    <dgm:pt modelId="{8BDE304D-A783-475A-85EC-D1855D299227}" type="pres">
      <dgm:prSet presAssocID="{8E8A5675-26C2-4739-9493-446F82EA78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20D408-D3CF-4E30-AED5-EDBEE1A2B480}" type="presOf" srcId="{8E8A5675-26C2-4739-9493-446F82EA7839}" destId="{8BDE304D-A783-475A-85EC-D1855D299227}" srcOrd="0" destOrd="0" presId="urn:microsoft.com/office/officeart/2005/8/layout/vList2"/>
    <dgm:cxn modelId="{1B5A771E-78E8-4E6D-B3B2-0478D42A4895}" srcId="{37DC6A01-D483-423A-AA93-AAA8F8A14405}" destId="{51E80D58-76F2-48ED-910E-1CB3558BFF10}" srcOrd="1" destOrd="0" parTransId="{7815DFD7-2C3A-491A-B15F-0C2FACC5C5EC}" sibTransId="{A1312301-002A-4E64-B939-A4A4C6B8A253}"/>
    <dgm:cxn modelId="{57F5DA43-86BF-4F20-8915-893AC7901610}" type="presOf" srcId="{37DC6A01-D483-423A-AA93-AAA8F8A14405}" destId="{005CBCCF-D703-44B0-BAA9-A668C8B061E2}" srcOrd="0" destOrd="0" presId="urn:microsoft.com/office/officeart/2005/8/layout/vList2"/>
    <dgm:cxn modelId="{70202C75-5AE0-4038-A0B6-32497D88E93C}" type="presOf" srcId="{51E80D58-76F2-48ED-910E-1CB3558BFF10}" destId="{AEF9B429-4715-4828-92AE-A969424D9161}" srcOrd="0" destOrd="0" presId="urn:microsoft.com/office/officeart/2005/8/layout/vList2"/>
    <dgm:cxn modelId="{8CF99F87-121F-490B-80AA-0290A2C5B043}" srcId="{37DC6A01-D483-423A-AA93-AAA8F8A14405}" destId="{8E8A5675-26C2-4739-9493-446F82EA7839}" srcOrd="2" destOrd="0" parTransId="{2592E99A-5CBC-4E6D-A1D5-4E93A9234E55}" sibTransId="{DFF8DAEB-AC87-44CA-9DD6-3C7C2BF8017F}"/>
    <dgm:cxn modelId="{E65B5FA3-4776-49F5-8653-5012CE9CC9E6}" type="presOf" srcId="{B2570D05-0205-4201-8432-51EDC0D1B10B}" destId="{518B95E8-AB27-49EF-B092-194CA0DAE33C}" srcOrd="0" destOrd="0" presId="urn:microsoft.com/office/officeart/2005/8/layout/vList2"/>
    <dgm:cxn modelId="{DE4610E6-3E88-4990-9788-AE4DB3496A79}" srcId="{37DC6A01-D483-423A-AA93-AAA8F8A14405}" destId="{B2570D05-0205-4201-8432-51EDC0D1B10B}" srcOrd="0" destOrd="0" parTransId="{F81A2D79-86C7-4347-9A90-715A2F304EC2}" sibTransId="{867D4243-EB2F-4DF4-85C1-DDE8BF56765F}"/>
    <dgm:cxn modelId="{868E0815-6B06-4CE3-B72E-5767E5DBE0A8}" type="presParOf" srcId="{005CBCCF-D703-44B0-BAA9-A668C8B061E2}" destId="{518B95E8-AB27-49EF-B092-194CA0DAE33C}" srcOrd="0" destOrd="0" presId="urn:microsoft.com/office/officeart/2005/8/layout/vList2"/>
    <dgm:cxn modelId="{1DE64263-C8FB-4159-8403-BD73529EA3AC}" type="presParOf" srcId="{005CBCCF-D703-44B0-BAA9-A668C8B061E2}" destId="{8636B911-E72D-402C-B253-5D6F926C465E}" srcOrd="1" destOrd="0" presId="urn:microsoft.com/office/officeart/2005/8/layout/vList2"/>
    <dgm:cxn modelId="{9B50B72C-67D0-4974-8B4E-24A4D475C67F}" type="presParOf" srcId="{005CBCCF-D703-44B0-BAA9-A668C8B061E2}" destId="{AEF9B429-4715-4828-92AE-A969424D9161}" srcOrd="2" destOrd="0" presId="urn:microsoft.com/office/officeart/2005/8/layout/vList2"/>
    <dgm:cxn modelId="{95AACBB9-E8EF-4599-BCB8-A133D81667B4}" type="presParOf" srcId="{005CBCCF-D703-44B0-BAA9-A668C8B061E2}" destId="{CD2B8353-8277-4662-8D95-4D2D18CB48C0}" srcOrd="3" destOrd="0" presId="urn:microsoft.com/office/officeart/2005/8/layout/vList2"/>
    <dgm:cxn modelId="{189C85BD-E4DB-4CBF-B3BA-EF6007B779D1}" type="presParOf" srcId="{005CBCCF-D703-44B0-BAA9-A668C8B061E2}" destId="{8BDE304D-A783-475A-85EC-D1855D2992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C6A01-D483-423A-AA93-AAA8F8A1440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570D05-0205-4201-8432-51EDC0D1B10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u="sng" dirty="0">
              <a:solidFill>
                <a:schemeClr val="tx1"/>
              </a:solidFill>
            </a:rPr>
            <a:t>DOs:</a:t>
          </a:r>
        </a:p>
        <a:p>
          <a:r>
            <a:rPr lang="en-US" sz="3200" dirty="0">
              <a:solidFill>
                <a:schemeClr val="tx1"/>
              </a:solidFill>
            </a:rPr>
            <a:t>Obtain a quote</a:t>
          </a:r>
        </a:p>
      </dgm:t>
    </dgm:pt>
    <dgm:pt modelId="{F81A2D79-86C7-4347-9A90-715A2F304EC2}" type="parTrans" cxnId="{DE4610E6-3E88-4990-9788-AE4DB3496A79}">
      <dgm:prSet/>
      <dgm:spPr/>
      <dgm:t>
        <a:bodyPr/>
        <a:lstStyle/>
        <a:p>
          <a:endParaRPr lang="en-US"/>
        </a:p>
      </dgm:t>
    </dgm:pt>
    <dgm:pt modelId="{867D4243-EB2F-4DF4-85C1-DDE8BF56765F}" type="sibTrans" cxnId="{DE4610E6-3E88-4990-9788-AE4DB3496A79}">
      <dgm:prSet/>
      <dgm:spPr/>
      <dgm:t>
        <a:bodyPr/>
        <a:lstStyle/>
        <a:p>
          <a:endParaRPr lang="en-US"/>
        </a:p>
      </dgm:t>
    </dgm:pt>
    <dgm:pt modelId="{51E80D58-76F2-48ED-910E-1CB3558BFF1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Check your budget before you order</a:t>
          </a:r>
        </a:p>
      </dgm:t>
    </dgm:pt>
    <dgm:pt modelId="{7815DFD7-2C3A-491A-B15F-0C2FACC5C5EC}" type="parTrans" cxnId="{1B5A771E-78E8-4E6D-B3B2-0478D42A4895}">
      <dgm:prSet/>
      <dgm:spPr/>
      <dgm:t>
        <a:bodyPr/>
        <a:lstStyle/>
        <a:p>
          <a:endParaRPr lang="en-US"/>
        </a:p>
      </dgm:t>
    </dgm:pt>
    <dgm:pt modelId="{A1312301-002A-4E64-B939-A4A4C6B8A253}" type="sibTrans" cxnId="{1B5A771E-78E8-4E6D-B3B2-0478D42A4895}">
      <dgm:prSet/>
      <dgm:spPr/>
      <dgm:t>
        <a:bodyPr/>
        <a:lstStyle/>
        <a:p>
          <a:endParaRPr lang="en-US"/>
        </a:p>
      </dgm:t>
    </dgm:pt>
    <dgm:pt modelId="{8E8A5675-26C2-4739-9493-446F82EA783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Check status of your order </a:t>
          </a:r>
        </a:p>
      </dgm:t>
    </dgm:pt>
    <dgm:pt modelId="{2592E99A-5CBC-4E6D-A1D5-4E93A9234E55}" type="parTrans" cxnId="{8CF99F87-121F-490B-80AA-0290A2C5B043}">
      <dgm:prSet/>
      <dgm:spPr/>
      <dgm:t>
        <a:bodyPr/>
        <a:lstStyle/>
        <a:p>
          <a:endParaRPr lang="en-US"/>
        </a:p>
      </dgm:t>
    </dgm:pt>
    <dgm:pt modelId="{DFF8DAEB-AC87-44CA-9DD6-3C7C2BF8017F}" type="sibTrans" cxnId="{8CF99F87-121F-490B-80AA-0290A2C5B043}">
      <dgm:prSet/>
      <dgm:spPr/>
      <dgm:t>
        <a:bodyPr/>
        <a:lstStyle/>
        <a:p>
          <a:endParaRPr lang="en-US"/>
        </a:p>
      </dgm:t>
    </dgm:pt>
    <dgm:pt modelId="{005CBCCF-D703-44B0-BAA9-A668C8B061E2}" type="pres">
      <dgm:prSet presAssocID="{37DC6A01-D483-423A-AA93-AAA8F8A14405}" presName="linear" presStyleCnt="0">
        <dgm:presLayoutVars>
          <dgm:animLvl val="lvl"/>
          <dgm:resizeHandles val="exact"/>
        </dgm:presLayoutVars>
      </dgm:prSet>
      <dgm:spPr/>
    </dgm:pt>
    <dgm:pt modelId="{518B95E8-AB27-49EF-B092-194CA0DAE33C}" type="pres">
      <dgm:prSet presAssocID="{B2570D05-0205-4201-8432-51EDC0D1B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36B911-E72D-402C-B253-5D6F926C465E}" type="pres">
      <dgm:prSet presAssocID="{867D4243-EB2F-4DF4-85C1-DDE8BF56765F}" presName="spacer" presStyleCnt="0"/>
      <dgm:spPr/>
    </dgm:pt>
    <dgm:pt modelId="{AEF9B429-4715-4828-92AE-A969424D9161}" type="pres">
      <dgm:prSet presAssocID="{51E80D58-76F2-48ED-910E-1CB3558BFF10}" presName="parentText" presStyleLbl="node1" presStyleIdx="1" presStyleCnt="3" custLinFactY="1320" custLinFactNeighborX="-19" custLinFactNeighborY="100000">
        <dgm:presLayoutVars>
          <dgm:chMax val="0"/>
          <dgm:bulletEnabled val="1"/>
        </dgm:presLayoutVars>
      </dgm:prSet>
      <dgm:spPr/>
    </dgm:pt>
    <dgm:pt modelId="{CD2B8353-8277-4662-8D95-4D2D18CB48C0}" type="pres">
      <dgm:prSet presAssocID="{A1312301-002A-4E64-B939-A4A4C6B8A253}" presName="spacer" presStyleCnt="0"/>
      <dgm:spPr/>
    </dgm:pt>
    <dgm:pt modelId="{8BDE304D-A783-475A-85EC-D1855D299227}" type="pres">
      <dgm:prSet presAssocID="{8E8A5675-26C2-4739-9493-446F82EA78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20D408-D3CF-4E30-AED5-EDBEE1A2B480}" type="presOf" srcId="{8E8A5675-26C2-4739-9493-446F82EA7839}" destId="{8BDE304D-A783-475A-85EC-D1855D299227}" srcOrd="0" destOrd="0" presId="urn:microsoft.com/office/officeart/2005/8/layout/vList2"/>
    <dgm:cxn modelId="{1B5A771E-78E8-4E6D-B3B2-0478D42A4895}" srcId="{37DC6A01-D483-423A-AA93-AAA8F8A14405}" destId="{51E80D58-76F2-48ED-910E-1CB3558BFF10}" srcOrd="1" destOrd="0" parTransId="{7815DFD7-2C3A-491A-B15F-0C2FACC5C5EC}" sibTransId="{A1312301-002A-4E64-B939-A4A4C6B8A253}"/>
    <dgm:cxn modelId="{57F5DA43-86BF-4F20-8915-893AC7901610}" type="presOf" srcId="{37DC6A01-D483-423A-AA93-AAA8F8A14405}" destId="{005CBCCF-D703-44B0-BAA9-A668C8B061E2}" srcOrd="0" destOrd="0" presId="urn:microsoft.com/office/officeart/2005/8/layout/vList2"/>
    <dgm:cxn modelId="{70202C75-5AE0-4038-A0B6-32497D88E93C}" type="presOf" srcId="{51E80D58-76F2-48ED-910E-1CB3558BFF10}" destId="{AEF9B429-4715-4828-92AE-A969424D9161}" srcOrd="0" destOrd="0" presId="urn:microsoft.com/office/officeart/2005/8/layout/vList2"/>
    <dgm:cxn modelId="{8CF99F87-121F-490B-80AA-0290A2C5B043}" srcId="{37DC6A01-D483-423A-AA93-AAA8F8A14405}" destId="{8E8A5675-26C2-4739-9493-446F82EA7839}" srcOrd="2" destOrd="0" parTransId="{2592E99A-5CBC-4E6D-A1D5-4E93A9234E55}" sibTransId="{DFF8DAEB-AC87-44CA-9DD6-3C7C2BF8017F}"/>
    <dgm:cxn modelId="{E65B5FA3-4776-49F5-8653-5012CE9CC9E6}" type="presOf" srcId="{B2570D05-0205-4201-8432-51EDC0D1B10B}" destId="{518B95E8-AB27-49EF-B092-194CA0DAE33C}" srcOrd="0" destOrd="0" presId="urn:microsoft.com/office/officeart/2005/8/layout/vList2"/>
    <dgm:cxn modelId="{DE4610E6-3E88-4990-9788-AE4DB3496A79}" srcId="{37DC6A01-D483-423A-AA93-AAA8F8A14405}" destId="{B2570D05-0205-4201-8432-51EDC0D1B10B}" srcOrd="0" destOrd="0" parTransId="{F81A2D79-86C7-4347-9A90-715A2F304EC2}" sibTransId="{867D4243-EB2F-4DF4-85C1-DDE8BF56765F}"/>
    <dgm:cxn modelId="{868E0815-6B06-4CE3-B72E-5767E5DBE0A8}" type="presParOf" srcId="{005CBCCF-D703-44B0-BAA9-A668C8B061E2}" destId="{518B95E8-AB27-49EF-B092-194CA0DAE33C}" srcOrd="0" destOrd="0" presId="urn:microsoft.com/office/officeart/2005/8/layout/vList2"/>
    <dgm:cxn modelId="{1DE64263-C8FB-4159-8403-BD73529EA3AC}" type="presParOf" srcId="{005CBCCF-D703-44B0-BAA9-A668C8B061E2}" destId="{8636B911-E72D-402C-B253-5D6F926C465E}" srcOrd="1" destOrd="0" presId="urn:microsoft.com/office/officeart/2005/8/layout/vList2"/>
    <dgm:cxn modelId="{9B50B72C-67D0-4974-8B4E-24A4D475C67F}" type="presParOf" srcId="{005CBCCF-D703-44B0-BAA9-A668C8B061E2}" destId="{AEF9B429-4715-4828-92AE-A969424D9161}" srcOrd="2" destOrd="0" presId="urn:microsoft.com/office/officeart/2005/8/layout/vList2"/>
    <dgm:cxn modelId="{95AACBB9-E8EF-4599-BCB8-A133D81667B4}" type="presParOf" srcId="{005CBCCF-D703-44B0-BAA9-A668C8B061E2}" destId="{CD2B8353-8277-4662-8D95-4D2D18CB48C0}" srcOrd="3" destOrd="0" presId="urn:microsoft.com/office/officeart/2005/8/layout/vList2"/>
    <dgm:cxn modelId="{189C85BD-E4DB-4CBF-B3BA-EF6007B779D1}" type="presParOf" srcId="{005CBCCF-D703-44B0-BAA9-A668C8B061E2}" destId="{8BDE304D-A783-475A-85EC-D1855D2992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C6A01-D483-423A-AA93-AAA8F8A1440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570D05-0205-4201-8432-51EDC0D1B10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u="sng" dirty="0">
              <a:solidFill>
                <a:schemeClr val="tx1"/>
              </a:solidFill>
            </a:rPr>
            <a:t>DON’Ts:</a:t>
          </a:r>
        </a:p>
        <a:p>
          <a:r>
            <a:rPr lang="en-US" sz="3200" dirty="0">
              <a:solidFill>
                <a:schemeClr val="tx1"/>
              </a:solidFill>
            </a:rPr>
            <a:t>Don’t allow confirming orders to occur</a:t>
          </a:r>
        </a:p>
      </dgm:t>
    </dgm:pt>
    <dgm:pt modelId="{F81A2D79-86C7-4347-9A90-715A2F304EC2}" type="parTrans" cxnId="{DE4610E6-3E88-4990-9788-AE4DB3496A79}">
      <dgm:prSet/>
      <dgm:spPr/>
      <dgm:t>
        <a:bodyPr/>
        <a:lstStyle/>
        <a:p>
          <a:endParaRPr lang="en-US"/>
        </a:p>
      </dgm:t>
    </dgm:pt>
    <dgm:pt modelId="{867D4243-EB2F-4DF4-85C1-DDE8BF56765F}" type="sibTrans" cxnId="{DE4610E6-3E88-4990-9788-AE4DB3496A79}">
      <dgm:prSet/>
      <dgm:spPr/>
      <dgm:t>
        <a:bodyPr/>
        <a:lstStyle/>
        <a:p>
          <a:endParaRPr lang="en-US"/>
        </a:p>
      </dgm:t>
    </dgm:pt>
    <dgm:pt modelId="{51E80D58-76F2-48ED-910E-1CB3558BFF1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Don’t enter</a:t>
          </a:r>
          <a:r>
            <a:rPr lang="en-US" sz="3200" baseline="0" dirty="0">
              <a:solidFill>
                <a:schemeClr val="tx1"/>
              </a:solidFill>
            </a:rPr>
            <a:t> more than 1 line for BPO request</a:t>
          </a:r>
          <a:endParaRPr lang="en-US" sz="3200" dirty="0">
            <a:solidFill>
              <a:schemeClr val="tx1"/>
            </a:solidFill>
          </a:endParaRPr>
        </a:p>
      </dgm:t>
    </dgm:pt>
    <dgm:pt modelId="{7815DFD7-2C3A-491A-B15F-0C2FACC5C5EC}" type="parTrans" cxnId="{1B5A771E-78E8-4E6D-B3B2-0478D42A4895}">
      <dgm:prSet/>
      <dgm:spPr/>
      <dgm:t>
        <a:bodyPr/>
        <a:lstStyle/>
        <a:p>
          <a:endParaRPr lang="en-US"/>
        </a:p>
      </dgm:t>
    </dgm:pt>
    <dgm:pt modelId="{A1312301-002A-4E64-B939-A4A4C6B8A253}" type="sibTrans" cxnId="{1B5A771E-78E8-4E6D-B3B2-0478D42A4895}">
      <dgm:prSet/>
      <dgm:spPr/>
      <dgm:t>
        <a:bodyPr/>
        <a:lstStyle/>
        <a:p>
          <a:endParaRPr lang="en-US"/>
        </a:p>
      </dgm:t>
    </dgm:pt>
    <dgm:pt modelId="{8E8A5675-26C2-4739-9493-446F82EA783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Don’t enter ESM Solutions ticket on your own</a:t>
          </a:r>
        </a:p>
      </dgm:t>
    </dgm:pt>
    <dgm:pt modelId="{2592E99A-5CBC-4E6D-A1D5-4E93A9234E55}" type="parTrans" cxnId="{8CF99F87-121F-490B-80AA-0290A2C5B043}">
      <dgm:prSet/>
      <dgm:spPr/>
      <dgm:t>
        <a:bodyPr/>
        <a:lstStyle/>
        <a:p>
          <a:endParaRPr lang="en-US"/>
        </a:p>
      </dgm:t>
    </dgm:pt>
    <dgm:pt modelId="{DFF8DAEB-AC87-44CA-9DD6-3C7C2BF8017F}" type="sibTrans" cxnId="{8CF99F87-121F-490B-80AA-0290A2C5B043}">
      <dgm:prSet/>
      <dgm:spPr/>
      <dgm:t>
        <a:bodyPr/>
        <a:lstStyle/>
        <a:p>
          <a:endParaRPr lang="en-US"/>
        </a:p>
      </dgm:t>
    </dgm:pt>
    <dgm:pt modelId="{005CBCCF-D703-44B0-BAA9-A668C8B061E2}" type="pres">
      <dgm:prSet presAssocID="{37DC6A01-D483-423A-AA93-AAA8F8A14405}" presName="linear" presStyleCnt="0">
        <dgm:presLayoutVars>
          <dgm:animLvl val="lvl"/>
          <dgm:resizeHandles val="exact"/>
        </dgm:presLayoutVars>
      </dgm:prSet>
      <dgm:spPr/>
    </dgm:pt>
    <dgm:pt modelId="{518B95E8-AB27-49EF-B092-194CA0DAE33C}" type="pres">
      <dgm:prSet presAssocID="{B2570D05-0205-4201-8432-51EDC0D1B10B}" presName="parentText" presStyleLbl="node1" presStyleIdx="0" presStyleCnt="3" custLinFactNeighborX="-4148" custLinFactNeighborY="-14641">
        <dgm:presLayoutVars>
          <dgm:chMax val="0"/>
          <dgm:bulletEnabled val="1"/>
        </dgm:presLayoutVars>
      </dgm:prSet>
      <dgm:spPr/>
    </dgm:pt>
    <dgm:pt modelId="{8636B911-E72D-402C-B253-5D6F926C465E}" type="pres">
      <dgm:prSet presAssocID="{867D4243-EB2F-4DF4-85C1-DDE8BF56765F}" presName="spacer" presStyleCnt="0"/>
      <dgm:spPr/>
    </dgm:pt>
    <dgm:pt modelId="{AEF9B429-4715-4828-92AE-A969424D9161}" type="pres">
      <dgm:prSet presAssocID="{51E80D58-76F2-48ED-910E-1CB3558BFF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2B8353-8277-4662-8D95-4D2D18CB48C0}" type="pres">
      <dgm:prSet presAssocID="{A1312301-002A-4E64-B939-A4A4C6B8A253}" presName="spacer" presStyleCnt="0"/>
      <dgm:spPr/>
    </dgm:pt>
    <dgm:pt modelId="{8BDE304D-A783-475A-85EC-D1855D299227}" type="pres">
      <dgm:prSet presAssocID="{8E8A5675-26C2-4739-9493-446F82EA78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20D408-D3CF-4E30-AED5-EDBEE1A2B480}" type="presOf" srcId="{8E8A5675-26C2-4739-9493-446F82EA7839}" destId="{8BDE304D-A783-475A-85EC-D1855D299227}" srcOrd="0" destOrd="0" presId="urn:microsoft.com/office/officeart/2005/8/layout/vList2"/>
    <dgm:cxn modelId="{1B5A771E-78E8-4E6D-B3B2-0478D42A4895}" srcId="{37DC6A01-D483-423A-AA93-AAA8F8A14405}" destId="{51E80D58-76F2-48ED-910E-1CB3558BFF10}" srcOrd="1" destOrd="0" parTransId="{7815DFD7-2C3A-491A-B15F-0C2FACC5C5EC}" sibTransId="{A1312301-002A-4E64-B939-A4A4C6B8A253}"/>
    <dgm:cxn modelId="{57F5DA43-86BF-4F20-8915-893AC7901610}" type="presOf" srcId="{37DC6A01-D483-423A-AA93-AAA8F8A14405}" destId="{005CBCCF-D703-44B0-BAA9-A668C8B061E2}" srcOrd="0" destOrd="0" presId="urn:microsoft.com/office/officeart/2005/8/layout/vList2"/>
    <dgm:cxn modelId="{70202C75-5AE0-4038-A0B6-32497D88E93C}" type="presOf" srcId="{51E80D58-76F2-48ED-910E-1CB3558BFF10}" destId="{AEF9B429-4715-4828-92AE-A969424D9161}" srcOrd="0" destOrd="0" presId="urn:microsoft.com/office/officeart/2005/8/layout/vList2"/>
    <dgm:cxn modelId="{8CF99F87-121F-490B-80AA-0290A2C5B043}" srcId="{37DC6A01-D483-423A-AA93-AAA8F8A14405}" destId="{8E8A5675-26C2-4739-9493-446F82EA7839}" srcOrd="2" destOrd="0" parTransId="{2592E99A-5CBC-4E6D-A1D5-4E93A9234E55}" sibTransId="{DFF8DAEB-AC87-44CA-9DD6-3C7C2BF8017F}"/>
    <dgm:cxn modelId="{E65B5FA3-4776-49F5-8653-5012CE9CC9E6}" type="presOf" srcId="{B2570D05-0205-4201-8432-51EDC0D1B10B}" destId="{518B95E8-AB27-49EF-B092-194CA0DAE33C}" srcOrd="0" destOrd="0" presId="urn:microsoft.com/office/officeart/2005/8/layout/vList2"/>
    <dgm:cxn modelId="{DE4610E6-3E88-4990-9788-AE4DB3496A79}" srcId="{37DC6A01-D483-423A-AA93-AAA8F8A14405}" destId="{B2570D05-0205-4201-8432-51EDC0D1B10B}" srcOrd="0" destOrd="0" parTransId="{F81A2D79-86C7-4347-9A90-715A2F304EC2}" sibTransId="{867D4243-EB2F-4DF4-85C1-DDE8BF56765F}"/>
    <dgm:cxn modelId="{868E0815-6B06-4CE3-B72E-5767E5DBE0A8}" type="presParOf" srcId="{005CBCCF-D703-44B0-BAA9-A668C8B061E2}" destId="{518B95E8-AB27-49EF-B092-194CA0DAE33C}" srcOrd="0" destOrd="0" presId="urn:microsoft.com/office/officeart/2005/8/layout/vList2"/>
    <dgm:cxn modelId="{1DE64263-C8FB-4159-8403-BD73529EA3AC}" type="presParOf" srcId="{005CBCCF-D703-44B0-BAA9-A668C8B061E2}" destId="{8636B911-E72D-402C-B253-5D6F926C465E}" srcOrd="1" destOrd="0" presId="urn:microsoft.com/office/officeart/2005/8/layout/vList2"/>
    <dgm:cxn modelId="{9B50B72C-67D0-4974-8B4E-24A4D475C67F}" type="presParOf" srcId="{005CBCCF-D703-44B0-BAA9-A668C8B061E2}" destId="{AEF9B429-4715-4828-92AE-A969424D9161}" srcOrd="2" destOrd="0" presId="urn:microsoft.com/office/officeart/2005/8/layout/vList2"/>
    <dgm:cxn modelId="{95AACBB9-E8EF-4599-BCB8-A133D81667B4}" type="presParOf" srcId="{005CBCCF-D703-44B0-BAA9-A668C8B061E2}" destId="{CD2B8353-8277-4662-8D95-4D2D18CB48C0}" srcOrd="3" destOrd="0" presId="urn:microsoft.com/office/officeart/2005/8/layout/vList2"/>
    <dgm:cxn modelId="{189C85BD-E4DB-4CBF-B3BA-EF6007B779D1}" type="presParOf" srcId="{005CBCCF-D703-44B0-BAA9-A668C8B061E2}" destId="{8BDE304D-A783-475A-85EC-D1855D2992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95E8-AB27-49EF-B092-194CA0DAE33C}">
      <dsp:nvSpPr>
        <dsp:cNvPr id="0" name=""/>
        <dsp:cNvSpPr/>
      </dsp:nvSpPr>
      <dsp:spPr>
        <a:xfrm>
          <a:off x="0" y="1562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Send all agreements and any quotes over $25K to legal review </a:t>
          </a:r>
          <a:r>
            <a:rPr lang="en-US" sz="3200" b="1" u="sng" kern="1200" dirty="0">
              <a:solidFill>
                <a:schemeClr val="tx1"/>
              </a:solidFill>
            </a:rPr>
            <a:t>prior</a:t>
          </a:r>
          <a:r>
            <a:rPr lang="en-US" sz="3200" kern="1200" dirty="0">
              <a:solidFill>
                <a:schemeClr val="tx1"/>
              </a:solidFill>
            </a:rPr>
            <a:t> to entering the transaction</a:t>
          </a:r>
        </a:p>
      </dsp:txBody>
      <dsp:txXfrm>
        <a:off x="63635" y="65197"/>
        <a:ext cx="10204180" cy="1176291"/>
      </dsp:txXfrm>
    </dsp:sp>
    <dsp:sp modelId="{AEF9B429-4715-4828-92AE-A969424D9161}">
      <dsp:nvSpPr>
        <dsp:cNvPr id="0" name=""/>
        <dsp:cNvSpPr/>
      </dsp:nvSpPr>
      <dsp:spPr>
        <a:xfrm>
          <a:off x="0" y="1326098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Itemize the order – do not bulk in one line (unless BPO)</a:t>
          </a:r>
        </a:p>
      </dsp:txBody>
      <dsp:txXfrm>
        <a:off x="63635" y="1389733"/>
        <a:ext cx="10204180" cy="1176291"/>
      </dsp:txXfrm>
    </dsp:sp>
    <dsp:sp modelId="{8BDE304D-A783-475A-85EC-D1855D299227}">
      <dsp:nvSpPr>
        <dsp:cNvPr id="0" name=""/>
        <dsp:cNvSpPr/>
      </dsp:nvSpPr>
      <dsp:spPr>
        <a:xfrm>
          <a:off x="0" y="2633463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Do not future date </a:t>
          </a:r>
          <a:r>
            <a:rPr lang="en-US" sz="3200" i="1" kern="1200" dirty="0">
              <a:solidFill>
                <a:schemeClr val="tx1"/>
              </a:solidFill>
            </a:rPr>
            <a:t>Start</a:t>
          </a:r>
          <a:r>
            <a:rPr lang="en-US" sz="3200" kern="1200" dirty="0">
              <a:solidFill>
                <a:schemeClr val="tx1"/>
              </a:solidFill>
            </a:rPr>
            <a:t> dates of Blanket POs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Do not leave </a:t>
          </a:r>
          <a:r>
            <a:rPr lang="en-US" sz="3200" i="1" kern="1200" dirty="0">
              <a:solidFill>
                <a:schemeClr val="tx1"/>
              </a:solidFill>
            </a:rPr>
            <a:t>End</a:t>
          </a:r>
          <a:r>
            <a:rPr lang="en-US" sz="3200" kern="1200" dirty="0">
              <a:solidFill>
                <a:schemeClr val="tx1"/>
              </a:solidFill>
            </a:rPr>
            <a:t> dates of Blanket requests blank</a:t>
          </a:r>
        </a:p>
      </dsp:txBody>
      <dsp:txXfrm>
        <a:off x="63635" y="2697098"/>
        <a:ext cx="10204180" cy="1176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95E8-AB27-49EF-B092-194CA0DAE33C}">
      <dsp:nvSpPr>
        <dsp:cNvPr id="0" name=""/>
        <dsp:cNvSpPr/>
      </dsp:nvSpPr>
      <dsp:spPr>
        <a:xfrm>
          <a:off x="0" y="0"/>
          <a:ext cx="10331450" cy="130382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Check Internal Notes for communication from approvers</a:t>
          </a:r>
        </a:p>
      </dsp:txBody>
      <dsp:txXfrm>
        <a:off x="63647" y="63647"/>
        <a:ext cx="10204156" cy="1176530"/>
      </dsp:txXfrm>
    </dsp:sp>
    <dsp:sp modelId="{AEF9B429-4715-4828-92AE-A969424D9161}">
      <dsp:nvSpPr>
        <dsp:cNvPr id="0" name=""/>
        <dsp:cNvSpPr/>
      </dsp:nvSpPr>
      <dsp:spPr>
        <a:xfrm>
          <a:off x="0" y="1319012"/>
          <a:ext cx="10331450" cy="130382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Search for companies with 1 to 2 keywords only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Avoid using “the” “of” and “for”</a:t>
          </a:r>
        </a:p>
      </dsp:txBody>
      <dsp:txXfrm>
        <a:off x="63647" y="1382659"/>
        <a:ext cx="10204156" cy="1176530"/>
      </dsp:txXfrm>
    </dsp:sp>
    <dsp:sp modelId="{8BDE304D-A783-475A-85EC-D1855D299227}">
      <dsp:nvSpPr>
        <dsp:cNvPr id="0" name=""/>
        <dsp:cNvSpPr/>
      </dsp:nvSpPr>
      <dsp:spPr>
        <a:xfrm>
          <a:off x="0" y="2633792"/>
          <a:ext cx="10331450" cy="130382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Search for individuals by last name only</a:t>
          </a:r>
        </a:p>
      </dsp:txBody>
      <dsp:txXfrm>
        <a:off x="63647" y="2697439"/>
        <a:ext cx="10204156" cy="1176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95E8-AB27-49EF-B092-194CA0DAE33C}">
      <dsp:nvSpPr>
        <dsp:cNvPr id="0" name=""/>
        <dsp:cNvSpPr/>
      </dsp:nvSpPr>
      <dsp:spPr>
        <a:xfrm>
          <a:off x="0" y="0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AE" sz="3200" b="0" i="0" u="none" strike="noStrike" kern="1200" cap="none" spc="0" normalizeH="0" baseline="0" noProof="0" dirty="0">
              <a:ln>
                <a:noFill/>
              </a:ln>
              <a:solidFill>
                <a:srgbClr val="142850"/>
              </a:solidFill>
              <a:effectLst/>
              <a:uLnTx/>
              <a:uFillTx/>
              <a:latin typeface="+mn-lt"/>
              <a:ea typeface="+mn-ea"/>
              <a:cs typeface="+mn-cs"/>
            </a:rPr>
            <a:t>If you notice a workflow issue, </a:t>
          </a:r>
          <a:r>
            <a:rPr kumimoji="0" lang="en-AE" sz="3200" b="0" i="0" u="sng" strike="noStrike" kern="1200" cap="none" spc="0" normalizeH="0" baseline="0" noProof="0" dirty="0">
              <a:ln>
                <a:noFill/>
              </a:ln>
              <a:solidFill>
                <a:srgbClr val="142850"/>
              </a:solidFill>
              <a:effectLst/>
              <a:uLnTx/>
              <a:uFillTx/>
              <a:latin typeface="+mn-lt"/>
              <a:ea typeface="+mn-ea"/>
              <a:cs typeface="+mn-cs"/>
            </a:rPr>
            <a:t>Do Not </a:t>
          </a:r>
          <a:r>
            <a:rPr kumimoji="0" lang="en-AE" sz="3200" b="0" i="0" u="none" strike="noStrike" kern="1200" cap="none" spc="0" normalizeH="0" baseline="0" noProof="0" dirty="0">
              <a:ln>
                <a:noFill/>
              </a:ln>
              <a:solidFill>
                <a:srgbClr val="142850"/>
              </a:solidFill>
              <a:effectLst/>
              <a:uLnTx/>
              <a:uFillTx/>
              <a:latin typeface="+mn-lt"/>
              <a:ea typeface="+mn-ea"/>
              <a:cs typeface="+mn-cs"/>
            </a:rPr>
            <a:t>click on Request Approval – enter a ticket for Kean IT support </a:t>
          </a:r>
          <a:endParaRPr lang="en-US" sz="3200" kern="1200" dirty="0">
            <a:solidFill>
              <a:schemeClr val="tx1"/>
            </a:solidFill>
            <a:latin typeface="+mn-lt"/>
          </a:endParaRPr>
        </a:p>
      </dsp:txBody>
      <dsp:txXfrm>
        <a:off x="63635" y="63635"/>
        <a:ext cx="10204180" cy="1176291"/>
      </dsp:txXfrm>
    </dsp:sp>
    <dsp:sp modelId="{AEF9B429-4715-4828-92AE-A969424D9161}">
      <dsp:nvSpPr>
        <dsp:cNvPr id="0" name=""/>
        <dsp:cNvSpPr/>
      </dsp:nvSpPr>
      <dsp:spPr>
        <a:xfrm>
          <a:off x="0" y="1317513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For vendor questions/issues, ESM navigation, please email: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procurement@kean.edu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3635" y="1381148"/>
        <a:ext cx="10204180" cy="1176291"/>
      </dsp:txXfrm>
    </dsp:sp>
    <dsp:sp modelId="{8BDE304D-A783-475A-85EC-D1855D299227}">
      <dsp:nvSpPr>
        <dsp:cNvPr id="0" name=""/>
        <dsp:cNvSpPr/>
      </dsp:nvSpPr>
      <dsp:spPr>
        <a:xfrm>
          <a:off x="0" y="2635026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Check ESM Resource Center for helpful articles and tools </a:t>
          </a:r>
        </a:p>
      </dsp:txBody>
      <dsp:txXfrm>
        <a:off x="63635" y="2698661"/>
        <a:ext cx="10204180" cy="1176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95E8-AB27-49EF-B092-194CA0DAE33C}">
      <dsp:nvSpPr>
        <dsp:cNvPr id="0" name=""/>
        <dsp:cNvSpPr/>
      </dsp:nvSpPr>
      <dsp:spPr>
        <a:xfrm>
          <a:off x="0" y="1562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If your transaction is rejected, it will route back to All Transactions but will still encumber the funds</a:t>
          </a:r>
        </a:p>
      </dsp:txBody>
      <dsp:txXfrm>
        <a:off x="63635" y="65197"/>
        <a:ext cx="10204180" cy="1176291"/>
      </dsp:txXfrm>
    </dsp:sp>
    <dsp:sp modelId="{AEF9B429-4715-4828-92AE-A969424D9161}">
      <dsp:nvSpPr>
        <dsp:cNvPr id="0" name=""/>
        <dsp:cNvSpPr/>
      </dsp:nvSpPr>
      <dsp:spPr>
        <a:xfrm>
          <a:off x="0" y="1317513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If you need to redo the transaction (from blanket to PO), be sure to delete the original transaction (trash can icon)</a:t>
          </a:r>
        </a:p>
      </dsp:txBody>
      <dsp:txXfrm>
        <a:off x="63635" y="1381148"/>
        <a:ext cx="10204180" cy="1176291"/>
      </dsp:txXfrm>
    </dsp:sp>
    <dsp:sp modelId="{8BDE304D-A783-475A-85EC-D1855D299227}">
      <dsp:nvSpPr>
        <dsp:cNvPr id="0" name=""/>
        <dsp:cNvSpPr/>
      </dsp:nvSpPr>
      <dsp:spPr>
        <a:xfrm>
          <a:off x="0" y="2633463"/>
          <a:ext cx="10331450" cy="130356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Do not receive your PO if change order is required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Do not close your PO when Receiving </a:t>
          </a:r>
        </a:p>
      </dsp:txBody>
      <dsp:txXfrm>
        <a:off x="63635" y="2697098"/>
        <a:ext cx="10204180" cy="1176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95E8-AB27-49EF-B092-194CA0DAE33C}">
      <dsp:nvSpPr>
        <dsp:cNvPr id="0" name=""/>
        <dsp:cNvSpPr/>
      </dsp:nvSpPr>
      <dsp:spPr>
        <a:xfrm>
          <a:off x="0" y="1657"/>
          <a:ext cx="3549650" cy="139668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solidFill>
                <a:schemeClr val="tx1"/>
              </a:solidFill>
            </a:rPr>
            <a:t>DOs: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Obtain a quote</a:t>
          </a:r>
        </a:p>
      </dsp:txBody>
      <dsp:txXfrm>
        <a:off x="68181" y="69838"/>
        <a:ext cx="3413288" cy="1260325"/>
      </dsp:txXfrm>
    </dsp:sp>
    <dsp:sp modelId="{AEF9B429-4715-4828-92AE-A969424D9161}">
      <dsp:nvSpPr>
        <dsp:cNvPr id="0" name=""/>
        <dsp:cNvSpPr/>
      </dsp:nvSpPr>
      <dsp:spPr>
        <a:xfrm>
          <a:off x="0" y="1443640"/>
          <a:ext cx="3549650" cy="139668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Check your budget before you order</a:t>
          </a:r>
        </a:p>
      </dsp:txBody>
      <dsp:txXfrm>
        <a:off x="68181" y="1511821"/>
        <a:ext cx="3413288" cy="1260325"/>
      </dsp:txXfrm>
    </dsp:sp>
    <dsp:sp modelId="{8BDE304D-A783-475A-85EC-D1855D299227}">
      <dsp:nvSpPr>
        <dsp:cNvPr id="0" name=""/>
        <dsp:cNvSpPr/>
      </dsp:nvSpPr>
      <dsp:spPr>
        <a:xfrm>
          <a:off x="0" y="2821891"/>
          <a:ext cx="3549650" cy="139668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Check status of your order </a:t>
          </a:r>
        </a:p>
      </dsp:txBody>
      <dsp:txXfrm>
        <a:off x="68181" y="2890072"/>
        <a:ext cx="3413288" cy="1260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95E8-AB27-49EF-B092-194CA0DAE33C}">
      <dsp:nvSpPr>
        <dsp:cNvPr id="0" name=""/>
        <dsp:cNvSpPr/>
      </dsp:nvSpPr>
      <dsp:spPr>
        <a:xfrm>
          <a:off x="0" y="0"/>
          <a:ext cx="6965950" cy="11583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solidFill>
                <a:schemeClr val="tx1"/>
              </a:solidFill>
            </a:rPr>
            <a:t>DON’Ts: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Don’t allow confirming orders to occur</a:t>
          </a:r>
        </a:p>
      </dsp:txBody>
      <dsp:txXfrm>
        <a:off x="56544" y="56544"/>
        <a:ext cx="6852862" cy="1045212"/>
      </dsp:txXfrm>
    </dsp:sp>
    <dsp:sp modelId="{AEF9B429-4715-4828-92AE-A969424D9161}">
      <dsp:nvSpPr>
        <dsp:cNvPr id="0" name=""/>
        <dsp:cNvSpPr/>
      </dsp:nvSpPr>
      <dsp:spPr>
        <a:xfrm>
          <a:off x="0" y="1171068"/>
          <a:ext cx="6965950" cy="11583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Don’t enter</a:t>
          </a:r>
          <a:r>
            <a:rPr lang="en-US" sz="3200" kern="1200" baseline="0" dirty="0">
              <a:solidFill>
                <a:schemeClr val="tx1"/>
              </a:solidFill>
            </a:rPr>
            <a:t> more than 1 line for BPO request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6544" y="1227612"/>
        <a:ext cx="6852862" cy="1045212"/>
      </dsp:txXfrm>
    </dsp:sp>
    <dsp:sp modelId="{8BDE304D-A783-475A-85EC-D1855D299227}">
      <dsp:nvSpPr>
        <dsp:cNvPr id="0" name=""/>
        <dsp:cNvSpPr/>
      </dsp:nvSpPr>
      <dsp:spPr>
        <a:xfrm>
          <a:off x="0" y="2340506"/>
          <a:ext cx="6965950" cy="11583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Don’t enter ESM Solutions ticket on your own</a:t>
          </a:r>
        </a:p>
      </dsp:txBody>
      <dsp:txXfrm>
        <a:off x="56544" y="2397050"/>
        <a:ext cx="6852862" cy="104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CC6D0-44A5-ABAD-57D8-7FBCC7BC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64072-D59C-4C9C-29C4-D429DD9C6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FE5D9-9ADD-F23A-5D0A-967435D78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88CB-4363-2664-83F1-054F2E316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00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9FD6-C00A-4EA6-666D-5FC2064C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5BBD9-74E6-CD14-FE3A-4C3F83611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93DA7-D37A-2BFF-43E8-42D948508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1A978-DFF9-965E-0144-0756AF518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0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D1263-F25B-595F-1C61-2190E7F9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BD2DF-6DF0-8F1A-D299-F73AF64AC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58ED1-9179-4F9D-E619-61FF66C35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2BD9E-389E-5095-7D4D-090A6C80B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1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7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C9402-74F6-64EE-880E-0F0543E6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134E-77BD-0D2D-66FB-13D4B98C7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705A5-E4F5-6DF4-3A0F-A1C5292CA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26314-DD7A-6A1D-6317-C71AFD5A5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C1B32-66FB-0D2A-AE80-903BA38C6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BE95C-B0EE-8F98-6967-212781E9F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C4467-3AF1-ACBA-AB6B-3838C37B1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F1BA9-92AC-2292-A299-2330AE4E9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B49C6-DA1B-5987-73FB-496987C1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5A079-9F26-B3A3-60B4-8FFFD2C53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B0ED9-14F3-1E7A-8478-69914A2D2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4688-57B2-F17B-AE9B-4BE5DE440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elena.khaytin@kean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an.edu/offices/university-procurement-and-business-services/purchasing-operating-rules-procedures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d683RF4wc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desk.kean.edu/support/home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judith.pavese@kean.edu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ostaward@kean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kean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Judith.pavese@kean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otted plants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" r="15"/>
          <a:stretch/>
        </p:blipFill>
        <p:spPr>
          <a:xfrm>
            <a:off x="458788" y="457200"/>
            <a:ext cx="11274425" cy="5943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955" y="612475"/>
            <a:ext cx="4701904" cy="3079029"/>
          </a:xfrm>
        </p:spPr>
        <p:txBody>
          <a:bodyPr/>
          <a:lstStyle/>
          <a:p>
            <a:pPr algn="ctr"/>
            <a:r>
              <a:rPr lang="en-US" b="1" dirty="0"/>
              <a:t>Navigating ESM Purchase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Smarter Purchasing</a:t>
            </a: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September 29</a:t>
            </a:r>
            <a:r>
              <a:rPr lang="en-US" sz="1600" b="1">
                <a:solidFill>
                  <a:schemeClr val="tx1"/>
                </a:solidFill>
              </a:rPr>
              <a:t>, 2025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903D-1F80-FC8F-8BDF-811FE65D5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49BA5-23F7-A422-6BCD-ACCF78F6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29" y="468122"/>
            <a:ext cx="4802372" cy="2788919"/>
          </a:xfrm>
        </p:spPr>
        <p:txBody>
          <a:bodyPr>
            <a:normAutofit/>
          </a:bodyPr>
          <a:lstStyle/>
          <a:p>
            <a:r>
              <a:rPr lang="en-US" sz="4000" b="1" dirty="0"/>
              <a:t>Helpful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32937-49AE-2A91-0E90-977A2203D8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6343" y="3697458"/>
            <a:ext cx="5934457" cy="278891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</a:rPr>
              <a:t>Do not submit requests via ESM Support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For questions or issues email: 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yelena.khaytin@kean.edu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For IT issues, click on the link in General Information box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15988D-3D62-2EEC-3CDE-1A3BAA82E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BC8712D-6C6D-68C6-F797-A6E7407CCE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5820" b="5820"/>
          <a:stretch/>
        </p:blipFill>
        <p:spPr>
          <a:xfrm>
            <a:off x="6070094" y="484243"/>
            <a:ext cx="5655563" cy="4978278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332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5AF0-D2C4-8F0D-DE23-36D73F6A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Best Practices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E283BC6-D3D6-5F47-CE39-DACF63E386D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07923" y="1710813"/>
            <a:ext cx="10904957" cy="439678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Plan ahead! Obtain quote, gather documents as applicable (i.e., W-9, BRC, agreement, etc.)</a:t>
            </a:r>
          </a:p>
          <a:p>
            <a:r>
              <a:rPr lang="en-US" dirty="0"/>
              <a:t>Review Operating Rules and Procedures </a:t>
            </a:r>
            <a:r>
              <a:rPr lang="en-US" dirty="0">
                <a:hlinkClick r:id="rId2"/>
              </a:rPr>
              <a:t>https://www.kean.edu/offices/university-procurement-and-business-services/purchasing-operating-rules-procedures</a:t>
            </a:r>
            <a:endParaRPr lang="en-US" dirty="0"/>
          </a:p>
          <a:p>
            <a:r>
              <a:rPr lang="en-US" dirty="0"/>
              <a:t>Reach out to University Procurement and Business Services (UBPS) with purchasing questions or concerns (i.e., W-9, vendor questions, bid thresholds, limitations, etc.)</a:t>
            </a:r>
          </a:p>
          <a:p>
            <a:r>
              <a:rPr lang="en-US" b="1" u="sng" dirty="0"/>
              <a:t>Avoid Confirming Orders </a:t>
            </a:r>
            <a:r>
              <a:rPr lang="en-US" dirty="0"/>
              <a:t>- submit transaction ahead of start of service or purchase of goods </a:t>
            </a:r>
          </a:p>
          <a:p>
            <a:r>
              <a:rPr lang="en-US" dirty="0"/>
              <a:t>If urgent order is needed, contact UPBS right away via email</a:t>
            </a:r>
          </a:p>
          <a:p>
            <a:r>
              <a:rPr lang="en-US" dirty="0"/>
              <a:t>Food/catering orders – obtain a Formstack approval prior to entering a transaction</a:t>
            </a:r>
          </a:p>
          <a:p>
            <a:r>
              <a:rPr lang="en-US" dirty="0"/>
              <a:t>Accept your PO in ESM (FY 26) in a timely manner</a:t>
            </a:r>
          </a:p>
          <a:p>
            <a:r>
              <a:rPr lang="en-US" dirty="0"/>
              <a:t>Submit your invoice to Accounts Payable to pay the vendor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E7F6F-B310-C28D-9292-A89624E79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DBBF-53E2-02D1-75BE-03E9521E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99" y="846709"/>
            <a:ext cx="4114800" cy="50292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Amazon and </a:t>
            </a:r>
            <a:br>
              <a:rPr lang="en-US" sz="4000" b="1" dirty="0"/>
            </a:br>
            <a:r>
              <a:rPr lang="en-US" sz="4000" b="1" dirty="0"/>
              <a:t>WB Mason Orders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557B31-4DC9-B103-E21C-C0FCBE9B48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9977" y="846709"/>
            <a:ext cx="7411524" cy="53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E" sz="2200" b="1" dirty="0">
                <a:solidFill>
                  <a:srgbClr val="142850"/>
                </a:solidFill>
                <a:latin typeface="NewJuneBook" panose="02000503030000020004" pitchFamily="50" charset="0"/>
              </a:rPr>
              <a:t>Unapproved Items:</a:t>
            </a:r>
          </a:p>
          <a:p>
            <a:r>
              <a:rPr lang="en-US" sz="2000" dirty="0"/>
              <a:t>Whiteboards </a:t>
            </a:r>
          </a:p>
          <a:p>
            <a:r>
              <a:rPr lang="en-US" sz="2000" dirty="0"/>
              <a:t>Electric heaters</a:t>
            </a:r>
          </a:p>
          <a:p>
            <a:r>
              <a:rPr lang="en-US" sz="2000" dirty="0"/>
              <a:t>Furniture</a:t>
            </a:r>
          </a:p>
          <a:p>
            <a:pPr marL="0" indent="0">
              <a:buNone/>
            </a:pPr>
            <a:r>
              <a:rPr lang="en-AE" sz="2200" b="1" dirty="0">
                <a:solidFill>
                  <a:srgbClr val="142850"/>
                </a:solidFill>
                <a:latin typeface="NewJuneBook" panose="02000503030000020004" pitchFamily="50" charset="0"/>
              </a:rPr>
              <a:t>Rejected Transactions: </a:t>
            </a:r>
            <a:r>
              <a:rPr lang="en-AE" sz="2200" dirty="0">
                <a:solidFill>
                  <a:srgbClr val="142850"/>
                </a:solidFill>
                <a:latin typeface="NewJuneBook" panose="02000503030000020004" pitchFamily="50" charset="0"/>
              </a:rPr>
              <a:t>Please </a:t>
            </a:r>
            <a:r>
              <a:rPr lang="en-AE" sz="2200" b="1" u="sng" dirty="0">
                <a:solidFill>
                  <a:srgbClr val="142850"/>
                </a:solidFill>
                <a:latin typeface="NewJuneBook" panose="02000503030000020004" pitchFamily="50" charset="0"/>
              </a:rPr>
              <a:t>read rejection reason</a:t>
            </a:r>
          </a:p>
          <a:p>
            <a:r>
              <a:rPr lang="en-AE" sz="2000" b="1" dirty="0">
                <a:solidFill>
                  <a:srgbClr val="142850"/>
                </a:solidFill>
                <a:latin typeface="NewJuneBook" panose="02000503030000020004" pitchFamily="50" charset="0"/>
              </a:rPr>
              <a:t>Amazon - Delete the transaction </a:t>
            </a:r>
            <a:r>
              <a:rPr lang="en-AE" sz="2000" dirty="0">
                <a:solidFill>
                  <a:srgbClr val="142850"/>
                </a:solidFill>
                <a:latin typeface="NewJuneBook" panose="02000503030000020004" pitchFamily="50" charset="0"/>
              </a:rPr>
              <a:t>and </a:t>
            </a:r>
            <a:r>
              <a:rPr lang="en-AE" sz="2000" b="1" dirty="0">
                <a:solidFill>
                  <a:srgbClr val="142850"/>
                </a:solidFill>
                <a:latin typeface="NewJuneBook" panose="02000503030000020004" pitchFamily="50" charset="0"/>
              </a:rPr>
              <a:t>enter a new order</a:t>
            </a:r>
            <a:r>
              <a:rPr lang="en-US" sz="2000" b="1" dirty="0">
                <a:solidFill>
                  <a:srgbClr val="142850"/>
                </a:solidFill>
                <a:latin typeface="NewJuneBook" panose="02000503030000020004" pitchFamily="50" charset="0"/>
              </a:rPr>
              <a:t> </a:t>
            </a:r>
            <a:r>
              <a:rPr lang="en-US" sz="2000" dirty="0">
                <a:solidFill>
                  <a:srgbClr val="142850"/>
                </a:solidFill>
                <a:latin typeface="NewJuneBook" panose="02000503030000020004" pitchFamily="50" charset="0"/>
              </a:rPr>
              <a:t>excluding unapproved items</a:t>
            </a:r>
          </a:p>
          <a:p>
            <a:r>
              <a:rPr lang="en-US" sz="2000" b="1" dirty="0">
                <a:solidFill>
                  <a:srgbClr val="142850"/>
                </a:solidFill>
                <a:latin typeface="NewJuneBook" panose="02000503030000020004" pitchFamily="50" charset="0"/>
              </a:rPr>
              <a:t>WB Mason – Remove </a:t>
            </a:r>
            <a:r>
              <a:rPr lang="en-US" sz="2000" dirty="0">
                <a:solidFill>
                  <a:srgbClr val="142850"/>
                </a:solidFill>
                <a:latin typeface="NewJuneBook" panose="02000503030000020004" pitchFamily="50" charset="0"/>
              </a:rPr>
              <a:t>unapproved item(s) and resubmit </a:t>
            </a:r>
          </a:p>
          <a:p>
            <a:pPr marL="0" indent="0">
              <a:buNone/>
            </a:pPr>
            <a:endParaRPr lang="en-AE" sz="2200" b="1" dirty="0">
              <a:solidFill>
                <a:srgbClr val="142850"/>
              </a:solidFill>
              <a:latin typeface="NewJuneBook" panose="02000503030000020004" pitchFamily="50" charset="0"/>
            </a:endParaRPr>
          </a:p>
          <a:p>
            <a:pPr marL="0" indent="0">
              <a:buNone/>
            </a:pPr>
            <a:r>
              <a:rPr lang="en-AE" sz="2200" b="1" dirty="0">
                <a:solidFill>
                  <a:srgbClr val="142850"/>
                </a:solidFill>
                <a:latin typeface="NewJuneBook" panose="02000503030000020004" pitchFamily="50" charset="0"/>
              </a:rPr>
              <a:t>Food items/food-related items</a:t>
            </a:r>
            <a:r>
              <a:rPr lang="en-AE" sz="2000" b="1" dirty="0">
                <a:solidFill>
                  <a:srgbClr val="142850"/>
                </a:solidFill>
                <a:latin typeface="NewJuneBook" panose="02000503030000020004" pitchFamily="50" charset="0"/>
              </a:rPr>
              <a:t> </a:t>
            </a:r>
            <a:r>
              <a:rPr lang="en-AE" sz="2000" dirty="0">
                <a:solidFill>
                  <a:srgbClr val="142850"/>
                </a:solidFill>
                <a:latin typeface="NewJuneBook" panose="02000503030000020004" pitchFamily="50" charset="0"/>
              </a:rPr>
              <a:t>– must obtain Formstack approval first</a:t>
            </a:r>
            <a:endParaRPr lang="en-US" sz="2000" dirty="0">
              <a:solidFill>
                <a:srgbClr val="142850"/>
              </a:solidFill>
              <a:latin typeface="NewJuneBook" panose="02000503030000020004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3EE29-478F-CB71-411B-0FC26A3FD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149C2-2891-A1A1-F2EB-44EF433B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5A52-5E35-C5C1-504C-7B42AEC2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0445"/>
            <a:ext cx="4114800" cy="502920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Amazon Business and WB Mason Orders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BB17E7-5A2C-F8E1-403F-7D972C1C7D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46153" y="808355"/>
            <a:ext cx="7525511" cy="5420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E" sz="1900" b="1" dirty="0">
                <a:solidFill>
                  <a:srgbClr val="142850"/>
                </a:solidFill>
                <a:latin typeface="NewJuneBook" panose="02000503030000020004" pitchFamily="50" charset="0"/>
              </a:rPr>
              <a:t>Internal Notes:</a:t>
            </a:r>
          </a:p>
          <a:p>
            <a:r>
              <a:rPr lang="en-US" sz="1900" dirty="0">
                <a:latin typeface="NewJuneBook" panose="02000503030000020004"/>
              </a:rPr>
              <a:t>Please include a note if your purchase is out of the ordinary (justification)</a:t>
            </a:r>
          </a:p>
          <a:p>
            <a:pPr marL="0" indent="0">
              <a:buNone/>
            </a:pPr>
            <a:r>
              <a:rPr lang="en-AE" sz="1900" b="1" dirty="0">
                <a:solidFill>
                  <a:srgbClr val="142850"/>
                </a:solidFill>
                <a:latin typeface="NewJuneBook" panose="02000503030000020004" pitchFamily="50" charset="0"/>
              </a:rPr>
              <a:t>Expired Carts: </a:t>
            </a:r>
          </a:p>
          <a:p>
            <a:r>
              <a:rPr lang="en-AE" sz="1900" dirty="0">
                <a:solidFill>
                  <a:srgbClr val="142850"/>
                </a:solidFill>
                <a:latin typeface="NewJuneBook" panose="02000503030000020004" pitchFamily="50" charset="0"/>
              </a:rPr>
              <a:t>Amazon Business transactions (carts) expire in seven (7) calendar days as of the transaction date </a:t>
            </a:r>
          </a:p>
          <a:p>
            <a:r>
              <a:rPr lang="en-AE" sz="1900" dirty="0">
                <a:solidFill>
                  <a:srgbClr val="142850"/>
                </a:solidFill>
                <a:latin typeface="NewJuneBook" panose="02000503030000020004" pitchFamily="50" charset="0"/>
              </a:rPr>
              <a:t>Must delete such order and start a new one</a:t>
            </a:r>
          </a:p>
          <a:p>
            <a:pPr marL="0" indent="0">
              <a:buNone/>
            </a:pPr>
            <a:r>
              <a:rPr lang="en-AE" sz="1900" b="1" dirty="0">
                <a:solidFill>
                  <a:srgbClr val="142850"/>
                </a:solidFill>
                <a:latin typeface="NewJuneBook" panose="02000503030000020004" pitchFamily="50" charset="0"/>
              </a:rPr>
              <a:t>Delivery Details:</a:t>
            </a:r>
          </a:p>
          <a:p>
            <a:r>
              <a:rPr lang="en-AE" sz="1900" dirty="0">
                <a:solidFill>
                  <a:srgbClr val="142850"/>
                </a:solidFill>
                <a:latin typeface="NewJuneBook" panose="02000503030000020004" pitchFamily="50" charset="0"/>
              </a:rPr>
              <a:t>Please include your Department Name next to your name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142850"/>
                </a:solidFill>
                <a:latin typeface="NewJuneBook" panose="02000503030000020004" pitchFamily="50" charset="0"/>
              </a:rPr>
              <a:t>Furniture Purchases:</a:t>
            </a:r>
            <a:endParaRPr lang="en-US" sz="1900" dirty="0">
              <a:solidFill>
                <a:srgbClr val="142850"/>
              </a:solidFill>
              <a:latin typeface="NewJuneBook" panose="02000503030000020004" pitchFamily="50" charset="0"/>
            </a:endParaRPr>
          </a:p>
          <a:p>
            <a:r>
              <a:rPr lang="en-US" sz="1900" dirty="0">
                <a:solidFill>
                  <a:srgbClr val="142850"/>
                </a:solidFill>
                <a:latin typeface="NewJuneBook" panose="02000503030000020004" pitchFamily="50" charset="0"/>
              </a:rPr>
              <a:t>We </a:t>
            </a:r>
            <a:r>
              <a:rPr lang="en-US" sz="1900" u="sng" dirty="0">
                <a:solidFill>
                  <a:srgbClr val="142850"/>
                </a:solidFill>
                <a:latin typeface="NewJuneBook" panose="02000503030000020004" pitchFamily="50" charset="0"/>
              </a:rPr>
              <a:t>do not </a:t>
            </a:r>
            <a:r>
              <a:rPr lang="en-US" sz="1900" dirty="0">
                <a:solidFill>
                  <a:srgbClr val="142850"/>
                </a:solidFill>
                <a:latin typeface="NewJuneBook" panose="02000503030000020004" pitchFamily="50" charset="0"/>
              </a:rPr>
              <a:t>recommend purchasing furniture from Amazon Business or WB Mason</a:t>
            </a:r>
            <a:endParaRPr lang="en-AE" sz="1900" dirty="0">
              <a:solidFill>
                <a:srgbClr val="142850"/>
              </a:solidFill>
              <a:latin typeface="NewJuneBook" panose="02000503030000020004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413B0-DE8F-B3C2-BB13-FD4DE4DCD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9A2AA-740F-6998-DD93-26C58A6E2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5230-599E-4532-25AF-3F66F416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Bids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16F9372-86A0-BA91-CD4D-1AF1D933796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30275" y="1418603"/>
            <a:ext cx="10331450" cy="4688992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/>
              <a:t>University-wide Bid Awarded Contracts</a:t>
            </a:r>
          </a:p>
          <a:p>
            <a:pPr lvl="1"/>
            <a:r>
              <a:rPr lang="en-US" dirty="0"/>
              <a:t>Promotional Items</a:t>
            </a:r>
          </a:p>
          <a:p>
            <a:pPr lvl="1"/>
            <a:r>
              <a:rPr lang="en-US" dirty="0"/>
              <a:t>ASL Interpreter Services</a:t>
            </a:r>
          </a:p>
          <a:p>
            <a:pPr lvl="1"/>
            <a:r>
              <a:rPr lang="en-US" dirty="0"/>
              <a:t>Charter Bus Services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b="1" dirty="0"/>
              <a:t>Bid Contracts Limited to Department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b="1" dirty="0"/>
              <a:t>Utilize Vendors Awarded Bid Contracts First</a:t>
            </a:r>
          </a:p>
          <a:p>
            <a:pPr lvl="1"/>
            <a:r>
              <a:rPr lang="en-US" dirty="0"/>
              <a:t>Exceptions require approval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b="1" dirty="0"/>
              <a:t>BPOs for Goods (i.e., Promotional Items)</a:t>
            </a:r>
          </a:p>
          <a:p>
            <a:pPr lvl="1"/>
            <a:r>
              <a:rPr lang="en-US" dirty="0"/>
              <a:t>Not to exceed $5,000</a:t>
            </a:r>
          </a:p>
          <a:p>
            <a:pPr lvl="1"/>
            <a:r>
              <a:rPr lang="en-US" dirty="0"/>
              <a:t>Single line item</a:t>
            </a:r>
          </a:p>
          <a:p>
            <a:pPr lvl="1"/>
            <a:r>
              <a:rPr lang="en-US" dirty="0"/>
              <a:t>For recurring purchases only</a:t>
            </a:r>
          </a:p>
          <a:p>
            <a:pPr lvl="1"/>
            <a:r>
              <a:rPr lang="en-US" dirty="0"/>
              <a:t>BPOs with JCM should not be used for architectural signs</a:t>
            </a:r>
          </a:p>
          <a:p>
            <a:pPr lvl="1"/>
            <a:r>
              <a:rPr lang="en-US" dirty="0"/>
              <a:t>Avoid rejections and delays in ESM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1DE5B-D318-6AEB-3E7C-50B880668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D3FCB-741A-6DC4-EC9C-F61FE0E33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A9E1-3FD0-8F5C-B73A-D6F424CE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Transactions with Bid Suppliers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400DF85-E99B-A1FF-FDFF-F43325EF116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30275" y="1589519"/>
            <a:ext cx="10331450" cy="4518076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Attach the quote</a:t>
            </a:r>
          </a:p>
          <a:p>
            <a:pPr lvl="1"/>
            <a:r>
              <a:rPr lang="en-US" dirty="0"/>
              <a:t>Verify pricing</a:t>
            </a:r>
          </a:p>
          <a:p>
            <a:pPr lvl="1"/>
            <a:r>
              <a:rPr lang="en-US" dirty="0"/>
              <a:t>Verify scope of work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b="1" dirty="0"/>
              <a:t>List individual line items</a:t>
            </a:r>
          </a:p>
          <a:p>
            <a:pPr lvl="1"/>
            <a:r>
              <a:rPr lang="en-US" dirty="0"/>
              <a:t>Accurate description (from quote)</a:t>
            </a:r>
          </a:p>
          <a:p>
            <a:pPr lvl="1"/>
            <a:r>
              <a:rPr lang="en-US" dirty="0"/>
              <a:t>Corresponding quantity and unit rate</a:t>
            </a:r>
          </a:p>
          <a:p>
            <a:pPr lvl="1"/>
            <a:r>
              <a:rPr lang="en-US" dirty="0"/>
              <a:t>No $0 items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b="1" dirty="0"/>
              <a:t>Change Orders</a:t>
            </a:r>
          </a:p>
          <a:p>
            <a:pPr lvl="1"/>
            <a:r>
              <a:rPr lang="en-US" dirty="0"/>
              <a:t>Accuracy is important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b="1" dirty="0"/>
              <a:t>Shipping Charges</a:t>
            </a:r>
          </a:p>
          <a:p>
            <a:pPr lvl="1"/>
            <a:r>
              <a:rPr lang="en-US" dirty="0"/>
              <a:t>Enter in appropriate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D249-3B1C-61C9-B135-BA7597221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98872-BA06-C655-27FC-BD98F4BDC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5B68-7FD2-C43B-52BF-71CAD3CD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Legal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F1B1-B5A4-D9F9-898F-2FE5C2304E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97680" y="1020445"/>
            <a:ext cx="6980283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Contracts (Review and Approval)</a:t>
            </a:r>
          </a:p>
          <a:p>
            <a:pPr marL="0" indent="0">
              <a:buNone/>
            </a:pPr>
            <a:r>
              <a:rPr lang="en-US" sz="2400" b="1" dirty="0"/>
              <a:t>Signature Authority</a:t>
            </a:r>
          </a:p>
          <a:p>
            <a:r>
              <a:rPr lang="en-US" dirty="0"/>
              <a:t>Does sign contracts for the purchase of equipment, materials, supplies and services only.</a:t>
            </a:r>
          </a:p>
          <a:p>
            <a:r>
              <a:rPr lang="en-US" dirty="0"/>
              <a:t>Does NOT sign affiliation, articulation agreements, MOU, MOA, grants, research agreements, or other similar agreements.</a:t>
            </a:r>
          </a:p>
          <a:p>
            <a:pPr marL="0" indent="0">
              <a:buNone/>
            </a:pPr>
            <a:r>
              <a:rPr lang="en-US" sz="2400" b="1" dirty="0"/>
              <a:t>Contracts (Signature required)</a:t>
            </a:r>
          </a:p>
          <a:p>
            <a:r>
              <a:rPr lang="en-US" dirty="0"/>
              <a:t>The </a:t>
            </a:r>
            <a:r>
              <a:rPr lang="en-US" b="1" dirty="0"/>
              <a:t>hiring</a:t>
            </a:r>
            <a:r>
              <a:rPr lang="en-US" dirty="0"/>
              <a:t> of professional services, any value.</a:t>
            </a:r>
          </a:p>
          <a:p>
            <a:r>
              <a:rPr lang="en-US" dirty="0"/>
              <a:t>Goods and services </a:t>
            </a:r>
            <a:r>
              <a:rPr lang="en-US" b="1" dirty="0"/>
              <a:t>in excess of </a:t>
            </a:r>
            <a:r>
              <a:rPr lang="en-US" dirty="0"/>
              <a:t>$50,000.00.</a:t>
            </a:r>
          </a:p>
          <a:p>
            <a:r>
              <a:rPr lang="en-US" b="1" dirty="0"/>
              <a:t>Any </a:t>
            </a:r>
            <a:r>
              <a:rPr lang="en-US" dirty="0"/>
              <a:t>public works and construction contracts of any value.</a:t>
            </a:r>
          </a:p>
          <a:p>
            <a:r>
              <a:rPr lang="en-US" dirty="0"/>
              <a:t>Any project in which workers are employed and paid in accordance with the New Jersey Prevailing Wage Act.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2A1BB-B8D0-6D5C-9127-F252945BC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3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9584-8F90-BC0E-B2E8-D2B3529B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8A3F-2D35-5FED-D5E4-79FF1D3C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Legal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28C8-2568-83E7-2D93-4EE0EBBF9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51960" y="1020445"/>
            <a:ext cx="7026003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Terms and Conditions</a:t>
            </a:r>
          </a:p>
          <a:p>
            <a:r>
              <a:rPr lang="en-US" dirty="0"/>
              <a:t>Indemnification</a:t>
            </a:r>
          </a:p>
          <a:p>
            <a:r>
              <a:rPr lang="en-US" dirty="0"/>
              <a:t>Governing Law/Jurisdiction in a state other than New Jersey</a:t>
            </a:r>
          </a:p>
          <a:p>
            <a:r>
              <a:rPr lang="en-US" dirty="0"/>
              <a:t>Arbitration</a:t>
            </a:r>
          </a:p>
          <a:p>
            <a:r>
              <a:rPr lang="en-US" dirty="0"/>
              <a:t>Terms &amp; Conditions links</a:t>
            </a:r>
          </a:p>
          <a:p>
            <a:pPr marL="0" indent="0">
              <a:buNone/>
            </a:pPr>
            <a:r>
              <a:rPr lang="en-US" sz="2200" b="1" dirty="0"/>
              <a:t>Amendments (in writing)</a:t>
            </a:r>
          </a:p>
          <a:p>
            <a:r>
              <a:rPr lang="en-US" dirty="0"/>
              <a:t>Scope of Services</a:t>
            </a:r>
          </a:p>
          <a:p>
            <a:r>
              <a:rPr lang="en-US" dirty="0"/>
              <a:t>Term</a:t>
            </a:r>
          </a:p>
          <a:p>
            <a:r>
              <a:rPr lang="en-US" dirty="0"/>
              <a:t>Payment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B890-E9AA-895F-0D5E-F983D5CB5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B6ED-38A8-8137-55BE-9792A49F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2F94-28FD-1696-50CA-74E845CA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Legal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4617-4BE5-A47C-0B16-8AB57A10CD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5968" y="1020445"/>
            <a:ext cx="661452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Legal Review</a:t>
            </a:r>
          </a:p>
          <a:p>
            <a:r>
              <a:rPr lang="en-US" dirty="0"/>
              <a:t>All contracts shall be sent to UPBS for review prior to signing. UPBS will consult with University Counsel as necessary.</a:t>
            </a:r>
          </a:p>
          <a:p>
            <a:r>
              <a:rPr lang="en-US" dirty="0"/>
              <a:t>Allow a minimum of </a:t>
            </a:r>
            <a:r>
              <a:rPr lang="en-US" b="1" dirty="0"/>
              <a:t>fourteen (14) business days </a:t>
            </a:r>
            <a:r>
              <a:rPr lang="en-US" dirty="0"/>
              <a:t>for legal review of any vendor contract.</a:t>
            </a:r>
          </a:p>
          <a:p>
            <a:pPr marL="0" indent="0">
              <a:buNone/>
            </a:pPr>
            <a:r>
              <a:rPr lang="en-US" sz="2200" b="1" dirty="0"/>
              <a:t>UPBS Responsibility &amp; Signature</a:t>
            </a:r>
          </a:p>
          <a:p>
            <a:r>
              <a:rPr lang="en-US" dirty="0"/>
              <a:t>W9 form</a:t>
            </a:r>
          </a:p>
          <a:p>
            <a:r>
              <a:rPr lang="en-US" dirty="0"/>
              <a:t>Authorized Funds (Bid Waiver, Co-op, etc.)</a:t>
            </a:r>
          </a:p>
          <a:p>
            <a:r>
              <a:rPr lang="en-US" dirty="0"/>
              <a:t>NJ Business Registration Cer </a:t>
            </a:r>
            <a:r>
              <a:rPr lang="en-US" dirty="0" err="1"/>
              <a:t>tificate</a:t>
            </a:r>
            <a:endParaRPr lang="en-US" dirty="0"/>
          </a:p>
          <a:p>
            <a:r>
              <a:rPr lang="en-US" dirty="0"/>
              <a:t>Outside Disclosure Form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D3DD-1E8D-C7DA-8EAA-810A25FB1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A99F-4260-0175-66C0-E6C6AC755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71A8-9844-8155-00AB-6BC70B87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1" y="1020445"/>
            <a:ext cx="4114800" cy="5029200"/>
          </a:xfrm>
        </p:spPr>
        <p:txBody>
          <a:bodyPr>
            <a:normAutofit/>
          </a:bodyPr>
          <a:lstStyle/>
          <a:p>
            <a:r>
              <a:rPr lang="en-US" sz="4000" b="1" dirty="0"/>
              <a:t>Legal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76E1-AA65-EC3D-D25C-7479228C18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24748" y="1020445"/>
            <a:ext cx="7757652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b="1" dirty="0"/>
              <a:t>Confirming Orders</a:t>
            </a:r>
          </a:p>
          <a:p>
            <a:r>
              <a:rPr lang="en-US" sz="2400" dirty="0"/>
              <a:t>You will be required to contact the CFO’s office</a:t>
            </a:r>
          </a:p>
          <a:p>
            <a:pPr marL="0" indent="0">
              <a:buNone/>
            </a:pPr>
            <a:r>
              <a:rPr lang="en-US" sz="3500" b="1" dirty="0"/>
              <a:t>HELPFUL TIPS</a:t>
            </a:r>
          </a:p>
          <a:p>
            <a:r>
              <a:rPr lang="en-US" sz="2400" b="1" u="sng" dirty="0"/>
              <a:t>Do not </a:t>
            </a:r>
            <a:r>
              <a:rPr lang="en-US" sz="2400" dirty="0"/>
              <a:t>receive goods or services </a:t>
            </a:r>
            <a:r>
              <a:rPr lang="en-US" sz="2400" b="1" dirty="0"/>
              <a:t>before</a:t>
            </a:r>
            <a:r>
              <a:rPr lang="en-US" sz="2400" dirty="0"/>
              <a:t> agreements are signed to prevent confirming orders</a:t>
            </a:r>
          </a:p>
          <a:p>
            <a:r>
              <a:rPr lang="en-US" sz="2400" dirty="0"/>
              <a:t>Indicate accurate start and end dates when applicable</a:t>
            </a:r>
          </a:p>
          <a:p>
            <a:r>
              <a:rPr lang="en-US" sz="2400" dirty="0"/>
              <a:t>Submit contracts and amendments with adequate time for review</a:t>
            </a:r>
          </a:p>
          <a:p>
            <a:r>
              <a:rPr lang="en-US" sz="2400" dirty="0"/>
              <a:t>Submit contracts before entering ESM transaction</a:t>
            </a:r>
          </a:p>
          <a:p>
            <a:r>
              <a:rPr lang="en-US" sz="2400" dirty="0"/>
              <a:t>Provide “out of the US” Disclosure form for non-US based vendors with contract submission</a:t>
            </a:r>
          </a:p>
          <a:p>
            <a:r>
              <a:rPr lang="en-US" sz="2400" dirty="0"/>
              <a:t>Seek vendors’ signature first where applicable</a:t>
            </a:r>
          </a:p>
          <a:p>
            <a:r>
              <a:rPr lang="en-US" sz="2400" dirty="0"/>
              <a:t>Urgent/Emergency situations – please inform us upfront</a:t>
            </a:r>
          </a:p>
          <a:p>
            <a:pPr marL="0" indent="0">
              <a:buNone/>
            </a:pPr>
            <a:r>
              <a:rPr lang="en-US" sz="3100" b="1" dirty="0"/>
              <a:t>CONTRACTS PORTAL (Form only)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https://forms.office.com/r/d683RF4wcT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1AF15-D262-8996-55B5-8FE748FD0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B7D88-18D8-7250-6364-BECA6F65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/>
          <a:p>
            <a:r>
              <a:rPr lang="en-US" sz="4000" b="1" dirty="0"/>
              <a:t>Presented By: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0D5F39-EF49-BECB-8276-8B8A46F07A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883920"/>
            <a:ext cx="5178425" cy="50596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Faruque Chowdhury​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Margaret Czerwonka​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Donna Britt​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Aniesa Atiyyeh​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Tewelde Daniel​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Yelena </a:t>
            </a:r>
            <a:r>
              <a:rPr lang="en-US" sz="2400" b="1" dirty="0" err="1"/>
              <a:t>Khaytin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Judy Pavese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Marissa McYeng</a:t>
            </a:r>
          </a:p>
        </p:txBody>
      </p:sp>
    </p:spTree>
    <p:extLst>
      <p:ext uri="{BB962C8B-B14F-4D97-AF65-F5344CB8AC3E}">
        <p14:creationId xmlns:p14="http://schemas.microsoft.com/office/powerpoint/2010/main" val="81037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F218F-E03D-0EA6-75B1-C6F58514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633F-99B7-1935-5D9B-5BA1D817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18" y="1020445"/>
            <a:ext cx="4114800" cy="5029200"/>
          </a:xfrm>
        </p:spPr>
        <p:txBody>
          <a:bodyPr>
            <a:normAutofit/>
          </a:bodyPr>
          <a:lstStyle/>
          <a:p>
            <a:r>
              <a:rPr lang="en-US" sz="4000" b="1" dirty="0"/>
              <a:t>Legal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BE4F-9597-FAEA-0A88-CDF03D9237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5968" y="1020445"/>
            <a:ext cx="661452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90AA4-50B1-90C3-87F7-2C72755F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6FE1A-09E4-EB8C-B70E-298204C5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265" y="829988"/>
            <a:ext cx="7727917" cy="50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8494F-2A1D-288B-3696-FB88D3C55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F2B1-DEF0-D4E1-AAAB-DC4B5D24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1056248"/>
            <a:ext cx="4114800" cy="5029200"/>
          </a:xfrm>
        </p:spPr>
        <p:txBody>
          <a:bodyPr>
            <a:normAutofit/>
          </a:bodyPr>
          <a:lstStyle/>
          <a:p>
            <a:r>
              <a:rPr lang="en-US" sz="4000" b="1" dirty="0"/>
              <a:t>Legal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0615C-06C4-527B-1C29-D24864DD92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3694" y="1020445"/>
            <a:ext cx="7268250" cy="5100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ACD99-C6CF-6380-F341-609B080FA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BDA42-B70D-EC94-3C48-5A4F4693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94" y="1324388"/>
            <a:ext cx="7563906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046B1-81E1-E9CC-8DB8-95AC19FAE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1CFB-4BA0-254B-89E0-2E8436BB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Confirming Orders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FD6E56E-6117-09AE-52E4-3C58B6AEAF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30275" y="2016638"/>
            <a:ext cx="10682605" cy="4090956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42850"/>
                </a:solidFill>
                <a:latin typeface="Aptos" panose="02110004020202020204"/>
              </a:rPr>
              <a:t>A confirming order is a transaction presented for payment </a:t>
            </a:r>
            <a:r>
              <a:rPr lang="en-US" u="sng" dirty="0">
                <a:solidFill>
                  <a:srgbClr val="142850"/>
                </a:solidFill>
                <a:latin typeface="Aptos" panose="02110004020202020204"/>
              </a:rPr>
              <a:t>after</a:t>
            </a:r>
            <a:r>
              <a:rPr lang="en-US" dirty="0">
                <a:solidFill>
                  <a:srgbClr val="142850"/>
                </a:solidFill>
                <a:latin typeface="Aptos" panose="02110004020202020204"/>
              </a:rPr>
              <a:t> goods/services were provided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142850"/>
              </a:solidFill>
              <a:latin typeface="Aptos" panose="0211000402020202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42850"/>
                </a:solidFill>
                <a:latin typeface="Aptos" panose="02110004020202020204"/>
              </a:rPr>
              <a:t>A confirming order is a violation of University policy and must be avoided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142850"/>
              </a:solidFill>
              <a:latin typeface="Aptos" panose="0211000402020202020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42850"/>
                </a:solidFill>
                <a:latin typeface="Aptos" panose="02110004020202020204"/>
              </a:rPr>
              <a:t>Approval to be obtained from CFO’s Office by the SVP in charge of the requesting department prior to entering a transaction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rgbClr val="142850"/>
              </a:solidFill>
              <a:latin typeface="Aptos" panose="02110004020202020204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42850"/>
                </a:solidFill>
                <a:latin typeface="Aptos" panose="02110004020202020204"/>
              </a:rPr>
              <a:t>Approval email must be attached to transaction with submittal (Internal Attachment)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FBC4-0DBA-43BA-E337-F32A7857E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2B249-D96A-0471-4F3C-CC5784CC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3AA8-AE5F-0DF6-B490-F5EF3CF7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Common Errors and Resolutions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D2B82-D5CC-F50C-4945-D7410309F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DBACFE-4179-E201-1C20-841ED128AB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6656" y="2318726"/>
            <a:ext cx="9893808" cy="35004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E" sz="2200" b="1" dirty="0">
                <a:solidFill>
                  <a:srgbClr val="142850"/>
                </a:solidFill>
              </a:rPr>
              <a:t>Budget Error Message </a:t>
            </a:r>
            <a:r>
              <a:rPr lang="en-AE" sz="2200" dirty="0">
                <a:solidFill>
                  <a:srgbClr val="142850"/>
                </a:solidFill>
              </a:rPr>
              <a:t>= Funds are not available</a:t>
            </a:r>
          </a:p>
          <a:p>
            <a:pPr marL="0" indent="0">
              <a:buNone/>
            </a:pPr>
            <a:r>
              <a:rPr lang="en-AE" sz="2200" b="1" dirty="0">
                <a:solidFill>
                  <a:srgbClr val="142850"/>
                </a:solidFill>
              </a:rPr>
              <a:t>Resolution</a:t>
            </a:r>
            <a:r>
              <a:rPr lang="en-AE" sz="2200" dirty="0">
                <a:solidFill>
                  <a:srgbClr val="142850"/>
                </a:solidFill>
              </a:rPr>
              <a:t>: </a:t>
            </a:r>
            <a:r>
              <a:rPr lang="en-US" sz="2200" dirty="0">
                <a:solidFill>
                  <a:srgbClr val="142850"/>
                </a:solidFill>
              </a:rPr>
              <a:t>Move/transfer the funds and click on  Request Approval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142850"/>
                </a:solidFill>
              </a:rPr>
              <a:t>500 Gateway Timeout error </a:t>
            </a:r>
            <a:r>
              <a:rPr lang="en-US" sz="2200" dirty="0">
                <a:solidFill>
                  <a:srgbClr val="142850"/>
                </a:solidFill>
              </a:rPr>
              <a:t>= Connectivity issues </a:t>
            </a:r>
          </a:p>
          <a:p>
            <a:pPr marL="0" indent="0" fontAlgn="base">
              <a:buNone/>
            </a:pPr>
            <a:r>
              <a:rPr lang="en-US" sz="2200" b="1" dirty="0">
                <a:solidFill>
                  <a:srgbClr val="142850"/>
                </a:solidFill>
              </a:rPr>
              <a:t>Resolution</a:t>
            </a:r>
            <a:r>
              <a:rPr lang="en-US" sz="2200" dirty="0">
                <a:solidFill>
                  <a:srgbClr val="142850"/>
                </a:solidFill>
              </a:rPr>
              <a:t>: Try again later/logout of application and log back in</a:t>
            </a:r>
          </a:p>
          <a:p>
            <a:pPr marL="0" indent="0">
              <a:buNone/>
            </a:pPr>
            <a:endParaRPr lang="en-US" dirty="0">
              <a:solidFill>
                <a:srgbClr val="142850"/>
              </a:solidFill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53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80F2-FD4D-9960-2450-BB2053EA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A728-22DE-F1C6-CA0D-A60ED572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485113"/>
            <a:ext cx="10515600" cy="153152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Common Errors and Resolutions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12BE1-84EA-B29B-0204-046B20008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09874B-673C-2BC8-B1BB-7F79897898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9640" y="1745722"/>
            <a:ext cx="10515600" cy="3500438"/>
          </a:xfrm>
        </p:spPr>
        <p:txBody>
          <a:bodyPr/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142850"/>
                </a:solidFill>
              </a:rPr>
              <a:t>Workflow issue (bypassing levels) = </a:t>
            </a:r>
            <a:r>
              <a:rPr lang="en-US" sz="2200" dirty="0">
                <a:solidFill>
                  <a:srgbClr val="142850"/>
                </a:solidFill>
              </a:rPr>
              <a:t>Information is not available for this cost center </a:t>
            </a:r>
          </a:p>
          <a:p>
            <a:pPr marL="0" indent="0" fontAlgn="base">
              <a:buNone/>
            </a:pPr>
            <a:r>
              <a:rPr lang="en-US" sz="2200" b="1" dirty="0">
                <a:solidFill>
                  <a:srgbClr val="142850"/>
                </a:solidFill>
              </a:rPr>
              <a:t>Resolution</a:t>
            </a:r>
            <a:r>
              <a:rPr lang="en-US" sz="2200" dirty="0">
                <a:solidFill>
                  <a:srgbClr val="142850"/>
                </a:solidFill>
              </a:rPr>
              <a:t>: Do Not click on Request Approval; enter a ticket through IT support portal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5631F-5070-3BBA-3944-91E4BEC60A4D}"/>
              </a:ext>
            </a:extLst>
          </p:cNvPr>
          <p:cNvSpPr txBox="1"/>
          <p:nvPr/>
        </p:nvSpPr>
        <p:spPr>
          <a:xfrm>
            <a:off x="929640" y="3104976"/>
            <a:ext cx="964539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142850"/>
                </a:solidFill>
              </a:rPr>
              <a:t>400 Bad Request Vendor ID must correspond with a valid vendor record </a:t>
            </a:r>
            <a:r>
              <a:rPr lang="en-US" sz="2200" dirty="0">
                <a:solidFill>
                  <a:srgbClr val="142850"/>
                </a:solidFill>
              </a:rPr>
              <a:t>= vendor inactive and not approved</a:t>
            </a:r>
          </a:p>
          <a:p>
            <a:pPr fontAlgn="base"/>
            <a:endParaRPr lang="en-US" sz="2200" dirty="0">
              <a:solidFill>
                <a:srgbClr val="142850"/>
              </a:solidFill>
            </a:endParaRPr>
          </a:p>
          <a:p>
            <a:pPr fontAlgn="base"/>
            <a:r>
              <a:rPr lang="en-US" sz="2200" b="1" dirty="0">
                <a:solidFill>
                  <a:srgbClr val="142850"/>
                </a:solidFill>
              </a:rPr>
              <a:t>Resolution</a:t>
            </a:r>
            <a:r>
              <a:rPr lang="en-US" sz="2200" dirty="0">
                <a:solidFill>
                  <a:srgbClr val="142850"/>
                </a:solidFill>
              </a:rPr>
              <a:t>: Contact Procurement for assistance before trying to request approval again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1AB9B-5E69-2A34-2539-A795E6D1DD06}"/>
              </a:ext>
            </a:extLst>
          </p:cNvPr>
          <p:cNvSpPr txBox="1"/>
          <p:nvPr/>
        </p:nvSpPr>
        <p:spPr>
          <a:xfrm>
            <a:off x="929640" y="4855161"/>
            <a:ext cx="95745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142850"/>
                </a:solidFill>
              </a:rPr>
              <a:t>Error: "The initiator.detail.id is required.”</a:t>
            </a:r>
          </a:p>
          <a:p>
            <a:endParaRPr lang="en-US" sz="2200" dirty="0">
              <a:solidFill>
                <a:srgbClr val="142850"/>
              </a:solidFill>
            </a:endParaRPr>
          </a:p>
          <a:p>
            <a:r>
              <a:rPr lang="en-US" sz="2200" b="1" dirty="0">
                <a:solidFill>
                  <a:srgbClr val="142850"/>
                </a:solidFill>
              </a:rPr>
              <a:t>Resolution</a:t>
            </a:r>
            <a:r>
              <a:rPr lang="en-US" sz="2200" dirty="0">
                <a:solidFill>
                  <a:srgbClr val="142850"/>
                </a:solidFill>
              </a:rPr>
              <a:t>: Submit Kean IT support ticket through IT portal 				  				</a:t>
            </a:r>
            <a:r>
              <a:rPr lang="en-US" sz="2200" b="1" dirty="0">
                <a:solidFill>
                  <a:srgbClr val="142850"/>
                </a:solidFill>
                <a:hlinkClick r:id="rId2"/>
              </a:rPr>
              <a:t>https://helpdesk.kean.edu/support/home</a:t>
            </a:r>
            <a:endParaRPr lang="en-US" sz="2200" b="1" dirty="0">
              <a:solidFill>
                <a:srgbClr val="142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0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43F65-4502-32D8-7B3C-08624D46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2E65-9BA6-AEDF-A746-53CB87D4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Approval Workflows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BF5A77-09E2-1C19-1D8C-8317EE6DD61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364479" y="1169588"/>
            <a:ext cx="6339841" cy="23285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DF4EC-0538-ED18-75F2-4AB450991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25B69-8A22-772F-6BDE-5A5A3F46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83" y="3815973"/>
            <a:ext cx="6267231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2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AE91A-FB09-4F50-F9FB-19D98B172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6FDE-439D-9BA9-2512-16307590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Approval Workflows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CAAC3-CF2B-A44B-4FAE-D5CC9A63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E69948-458D-F600-E521-0A0A2117E73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283467" y="1020445"/>
            <a:ext cx="6501865" cy="2095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8E05F-2613-4B88-2EF0-6725EA30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120" y="3843651"/>
            <a:ext cx="6302212" cy="20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3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4A93E-6932-2253-7EA0-1A0165D2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4E5B-B2A5-2B40-E238-815EDF61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Approval Workflows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70E9-9345-CB4C-B2B5-EB41D9977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3D0A19-A866-E2D4-EB4A-E97236F2807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/>
              <a:t>Additional levels may be added based on type of purchase as assigned by the object code:</a:t>
            </a:r>
          </a:p>
          <a:p>
            <a:r>
              <a:rPr lang="en-US" sz="2200" b="1" dirty="0"/>
              <a:t>Food services (50380)</a:t>
            </a:r>
          </a:p>
          <a:p>
            <a:r>
              <a:rPr lang="en-US" sz="2200" b="1" dirty="0"/>
              <a:t>Software purchases (50340)</a:t>
            </a:r>
          </a:p>
          <a:p>
            <a:r>
              <a:rPr lang="en-US" sz="2200" b="1" dirty="0"/>
              <a:t>IT equipment (50760)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934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1D024-28F1-47ED-8FE3-F03662BB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0B04-617E-5A06-61DC-C9892BF7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" y="1020445"/>
            <a:ext cx="4114800" cy="5029200"/>
          </a:xfrm>
        </p:spPr>
        <p:txBody>
          <a:bodyPr>
            <a:normAutofit/>
          </a:bodyPr>
          <a:lstStyle/>
          <a:p>
            <a:r>
              <a:rPr lang="en-US" sz="4000" b="1" dirty="0"/>
              <a:t>Change Orders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B959F0-D6EE-3B34-0E84-2A9AA1EB46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1032" y="549137"/>
            <a:ext cx="7256568" cy="57546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142850"/>
                </a:solidFill>
              </a:rPr>
              <a:t>If an adjustment of original Purchase Order is needed, the following steps should be followed:</a:t>
            </a:r>
          </a:p>
          <a:p>
            <a:pPr marL="342900" indent="-342900" fontAlgn="base"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rgbClr val="142850"/>
                </a:solidFill>
              </a:rPr>
              <a:t>Department should send an email to UPBS to request a change order and must provide an invoice with a detailed explanation of the change  (i.e., line item, quantity, shipping charges, pricing, etc.) (</a:t>
            </a:r>
            <a:r>
              <a:rPr lang="en-US" sz="2400" dirty="0">
                <a:solidFill>
                  <a:srgbClr val="142850"/>
                </a:solidFill>
                <a:hlinkClick r:id="rId2"/>
              </a:rPr>
              <a:t>judith.pavese@kean.edu</a:t>
            </a:r>
            <a:r>
              <a:rPr lang="en-US" sz="2400" dirty="0">
                <a:solidFill>
                  <a:srgbClr val="142850"/>
                </a:solidFill>
              </a:rPr>
              <a:t>)</a:t>
            </a:r>
          </a:p>
          <a:p>
            <a:pPr marL="342900" indent="-342900" fontAlgn="base">
              <a:buAutoNum type="arabicPeriod" startAt="2"/>
            </a:pPr>
            <a:r>
              <a:rPr lang="en-US" sz="2200" dirty="0">
                <a:solidFill>
                  <a:srgbClr val="142850"/>
                </a:solidFill>
              </a:rPr>
              <a:t>UPBS will initiate a Change Order in ESM</a:t>
            </a:r>
            <a:endParaRPr lang="en-US" sz="2200" u="sng" dirty="0">
              <a:solidFill>
                <a:srgbClr val="142850"/>
              </a:solidFill>
            </a:endParaRPr>
          </a:p>
          <a:p>
            <a:pPr marL="0" indent="0" fontAlgn="base">
              <a:buNone/>
            </a:pPr>
            <a:r>
              <a:rPr lang="en-US" sz="3100" dirty="0">
                <a:solidFill>
                  <a:srgbClr val="142850"/>
                </a:solidFill>
              </a:rPr>
              <a:t>	 </a:t>
            </a:r>
            <a:r>
              <a:rPr lang="en-US" sz="3100" b="1" dirty="0">
                <a:solidFill>
                  <a:srgbClr val="142850"/>
                </a:solidFill>
              </a:rPr>
              <a:t>***Do Not Receive PO***</a:t>
            </a:r>
          </a:p>
          <a:p>
            <a:pPr marL="0" indent="0" fontAlgn="base">
              <a:buNone/>
            </a:pPr>
            <a:r>
              <a:rPr lang="en-US" sz="2400" dirty="0">
                <a:solidFill>
                  <a:srgbClr val="142850"/>
                </a:solidFill>
              </a:rPr>
              <a:t>3</a:t>
            </a:r>
            <a:r>
              <a:rPr lang="en-US" sz="2700" dirty="0">
                <a:solidFill>
                  <a:srgbClr val="142850"/>
                </a:solidFill>
              </a:rPr>
              <a:t>.   </a:t>
            </a:r>
            <a:r>
              <a:rPr lang="en-US" sz="2500" dirty="0">
                <a:solidFill>
                  <a:srgbClr val="142850"/>
                </a:solidFill>
              </a:rPr>
              <a:t>Once</a:t>
            </a:r>
            <a:r>
              <a:rPr lang="en-US" sz="2700" dirty="0">
                <a:solidFill>
                  <a:srgbClr val="142850"/>
                </a:solidFill>
              </a:rPr>
              <a:t> a Change Order is fully approved in ESM, change will reflect in Ellucian</a:t>
            </a:r>
          </a:p>
          <a:p>
            <a:pPr marL="0" indent="0" fontAlgn="base">
              <a:buNone/>
            </a:pPr>
            <a:r>
              <a:rPr lang="en-US" sz="2400" dirty="0">
                <a:solidFill>
                  <a:srgbClr val="142850"/>
                </a:solidFill>
              </a:rPr>
              <a:t>4</a:t>
            </a:r>
            <a:r>
              <a:rPr lang="en-US" sz="2700" dirty="0">
                <a:solidFill>
                  <a:srgbClr val="142850"/>
                </a:solidFill>
              </a:rPr>
              <a:t>.   Only </a:t>
            </a:r>
            <a:r>
              <a:rPr lang="en-US" sz="2700" u="sng" dirty="0">
                <a:solidFill>
                  <a:srgbClr val="142850"/>
                </a:solidFill>
              </a:rPr>
              <a:t>after</a:t>
            </a:r>
            <a:r>
              <a:rPr lang="en-US" sz="2700" dirty="0">
                <a:solidFill>
                  <a:srgbClr val="142850"/>
                </a:solidFill>
              </a:rPr>
              <a:t> the Change Order has been fully approved and adjusted department may receive the PO and send invoice(s) to Accounts Payable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CCF59-2EFA-7216-6B32-DC8A9EF73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4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2D231-C23A-7C2C-5E5F-39F92CF4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19DC-3931-D0A5-BA94-65AD9B57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Receive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(for FY 26 POs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8ABAD-966D-ED87-531A-8DA82AA341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1" y="1020445"/>
            <a:ext cx="5181962" cy="5029200"/>
          </a:xfrm>
        </p:spPr>
        <p:txBody>
          <a:bodyPr/>
          <a:lstStyle/>
          <a:p>
            <a:pPr fontAlgn="base"/>
            <a:r>
              <a:rPr lang="en-US" sz="2200" dirty="0"/>
              <a:t>Click on Receive button </a:t>
            </a:r>
          </a:p>
          <a:p>
            <a:pPr fontAlgn="base"/>
            <a:r>
              <a:rPr lang="en-US" sz="2200" dirty="0"/>
              <a:t>Click on purchase order you would like to receive or type the purchase order number in (be sure to include letter P)</a:t>
            </a:r>
          </a:p>
          <a:p>
            <a:pPr fontAlgn="base"/>
            <a:r>
              <a:rPr lang="en-US" sz="2200" dirty="0"/>
              <a:t>Click on the Line Item Details </a:t>
            </a:r>
          </a:p>
          <a:p>
            <a:pPr fontAlgn="base"/>
            <a:r>
              <a:rPr lang="en-US" sz="2200" dirty="0"/>
              <a:t>Enter qty received to match quantity</a:t>
            </a:r>
          </a:p>
          <a:p>
            <a:pPr fontAlgn="base"/>
            <a:r>
              <a:rPr lang="en-US" sz="2200" dirty="0"/>
              <a:t>Click on Update </a:t>
            </a:r>
          </a:p>
          <a:p>
            <a:pPr fontAlgn="base"/>
            <a:r>
              <a:rPr lang="en-US" sz="2200" b="1" dirty="0"/>
              <a:t>Do not click on Close Order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0230C-7850-A938-A5BE-8E4D72C65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A951FD-B055-4EE8-B6D9-62EC0F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5F8EB2-8936-F0AC-DA2A-4A5609BEA7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74142" y="998671"/>
            <a:ext cx="8917858" cy="5341027"/>
          </a:xfrm>
        </p:spPr>
        <p:txBody>
          <a:bodyPr>
            <a:noAutofit/>
          </a:bodyPr>
          <a:lstStyle/>
          <a:p>
            <a:r>
              <a:rPr lang="en-US" sz="2200" b="1" dirty="0"/>
              <a:t>Announcements​</a:t>
            </a:r>
          </a:p>
          <a:p>
            <a:r>
              <a:rPr lang="en-US" sz="2200" b="1" dirty="0"/>
              <a:t>Helpful hints and best practices​</a:t>
            </a:r>
          </a:p>
          <a:p>
            <a:r>
              <a:rPr lang="en-US" sz="2200" b="1" dirty="0"/>
              <a:t>Amazon and WB Mason purchases</a:t>
            </a:r>
          </a:p>
          <a:p>
            <a:r>
              <a:rPr lang="en-US" sz="2200" b="1" dirty="0"/>
              <a:t>Legal review​</a:t>
            </a:r>
          </a:p>
          <a:p>
            <a:r>
              <a:rPr lang="en-US" sz="2200" b="1" dirty="0"/>
              <a:t>Bids ​</a:t>
            </a:r>
          </a:p>
          <a:p>
            <a:r>
              <a:rPr lang="en-US" sz="2200" b="1" dirty="0"/>
              <a:t>Change Orders</a:t>
            </a:r>
          </a:p>
          <a:p>
            <a:r>
              <a:rPr lang="en-US" sz="2200" b="1" dirty="0"/>
              <a:t>Common errors and resolutions​/Approval Flows</a:t>
            </a:r>
          </a:p>
          <a:p>
            <a:r>
              <a:rPr lang="en-US" sz="2200" b="1" dirty="0"/>
              <a:t>Change orders​</a:t>
            </a:r>
          </a:p>
          <a:p>
            <a:r>
              <a:rPr lang="en-US" sz="2200" b="1" dirty="0"/>
              <a:t>Receive​</a:t>
            </a:r>
          </a:p>
          <a:p>
            <a:r>
              <a:rPr lang="en-US" sz="2200" b="1" dirty="0"/>
              <a:t>Project Accounting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62554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D8AF-796C-17F1-F472-80E2DD91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8A27-D521-CE14-5521-8ABED008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Receive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62109E-CBA3-BAC7-5C23-018F908399B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608744" y="1337970"/>
            <a:ext cx="4839375" cy="41820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838D9-7AFC-7377-3D75-71B27D6E2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D28EE-289E-6061-C04C-B255D926B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58" y="578477"/>
            <a:ext cx="2172003" cy="1019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BB085-05B2-4E1F-1E56-63EF744CC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896" y="1696814"/>
            <a:ext cx="4286848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2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1905908-61C5-E80D-F570-D84DB752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53439"/>
            <a:ext cx="4802373" cy="2833689"/>
          </a:xfrm>
        </p:spPr>
        <p:txBody>
          <a:bodyPr/>
          <a:lstStyle/>
          <a:p>
            <a:r>
              <a:rPr lang="en-US" b="1" dirty="0"/>
              <a:t>Project Accounting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CC1959B-E6A9-5770-EC41-43538A9E36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3931919"/>
            <a:ext cx="4802735" cy="2072641"/>
          </a:xfrm>
        </p:spPr>
        <p:txBody>
          <a:bodyPr/>
          <a:lstStyle/>
          <a:p>
            <a:r>
              <a:rPr lang="en-US" b="1" dirty="0"/>
              <a:t>Office of Research and Sponsored Programs</a:t>
            </a:r>
          </a:p>
        </p:txBody>
      </p:sp>
      <p:pic>
        <p:nvPicPr>
          <p:cNvPr id="17" name="Picture Placeholder 16" descr="A group of people holding coins&#10;&#10;AI-generated content may be incorrect.">
            <a:extLst>
              <a:ext uri="{FF2B5EF4-FFF2-40B4-BE49-F238E27FC236}">
                <a16:creationId xmlns:a16="http://schemas.microsoft.com/office/drawing/2014/main" id="{9D46F07F-BF93-7CAC-E400-C0D33559AA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7" b="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7108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7FB1-4CEC-5F5D-EFF8-8B17DEFD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Key Differences with ESM Checkout and Project Accounting​</a:t>
            </a:r>
            <a:br>
              <a:rPr lang="en-US" dirty="0"/>
            </a:b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23633D5-8ED2-2A49-26A8-576E2710CAA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30275" y="1794617"/>
            <a:ext cx="10331450" cy="431297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General Details</a:t>
            </a:r>
          </a:p>
          <a:p>
            <a:pPr lvl="1"/>
            <a:r>
              <a:rPr lang="en-US" sz="2600" b="1" dirty="0"/>
              <a:t>Project ID is mandatory</a:t>
            </a:r>
          </a:p>
          <a:p>
            <a:r>
              <a:rPr lang="en-US" sz="2600" dirty="0"/>
              <a:t>GL Details</a:t>
            </a:r>
          </a:p>
          <a:p>
            <a:pPr lvl="1"/>
            <a:r>
              <a:rPr lang="en-US" sz="2600" dirty="0"/>
              <a:t>Must select SaaS Chart of Accounts from dropdown</a:t>
            </a:r>
          </a:p>
          <a:p>
            <a:r>
              <a:rPr lang="en-US" sz="2600" dirty="0"/>
              <a:t>Enter the following:</a:t>
            </a:r>
          </a:p>
          <a:p>
            <a:pPr lvl="1"/>
            <a:r>
              <a:rPr lang="en-US" sz="2600" dirty="0"/>
              <a:t>Fund</a:t>
            </a:r>
          </a:p>
          <a:p>
            <a:pPr lvl="1"/>
            <a:r>
              <a:rPr lang="en-US" sz="2600" dirty="0"/>
              <a:t>Cost Center</a:t>
            </a:r>
          </a:p>
          <a:p>
            <a:pPr lvl="1"/>
            <a:r>
              <a:rPr lang="en-US" sz="2600" dirty="0"/>
              <a:t>Object Code</a:t>
            </a:r>
          </a:p>
          <a:p>
            <a:pPr lvl="1"/>
            <a:r>
              <a:rPr lang="en-US" sz="2600" dirty="0"/>
              <a:t>Project ID</a:t>
            </a:r>
          </a:p>
          <a:p>
            <a:r>
              <a:rPr lang="en-US" sz="2600" dirty="0"/>
              <a:t>​Summary:​</a:t>
            </a:r>
          </a:p>
          <a:p>
            <a:pPr lvl="1"/>
            <a:r>
              <a:rPr lang="en-US" sz="2600" dirty="0"/>
              <a:t>The main change is that Project Accounting enforces strict alignment by requiring the Project ID in both General Details and GL Details, along with Fund, Cost Center, and Object Code.​</a:t>
            </a:r>
          </a:p>
          <a:p>
            <a:pPr lvl="1"/>
            <a:r>
              <a:rPr lang="en-US" sz="2600" dirty="0"/>
              <a:t>It also requires using SaaS Chart of Accounts for coding transactions.​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98BB-AE0F-CE19-C164-BAAEB86A7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1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479AB-E045-A251-8BD0-1ED410B7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Accounting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81F3F0-181B-6C0A-EDA8-BEDD05348526}"/>
              </a:ext>
            </a:extLst>
          </p:cNvPr>
          <p:cNvPicPr>
            <a:picLocks noGrp="1" noChangeAspect="1" noChangeArrowheads="1"/>
          </p:cNvPicPr>
          <p:nvPr>
            <p:ph type="tbl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455289"/>
            <a:ext cx="10667579" cy="26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13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6ADA-5235-7C37-6299-85F53E1EE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E3EF9C-6B05-4252-EC87-83586AAB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Project Accounting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B646038-5E40-3CF0-A4D5-AD0C9ABD8F34}"/>
              </a:ext>
            </a:extLst>
          </p:cNvPr>
          <p:cNvPicPr>
            <a:picLocks noGrp="1" noChangeAspect="1" noChangeArrowheads="1"/>
          </p:cNvPicPr>
          <p:nvPr>
            <p:ph type="tbl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2" y="2439158"/>
            <a:ext cx="10781658" cy="28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05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961152-381E-D654-15E9-7C4F0960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ORSP 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569DC-1A68-51FF-4CCE-F334F8B3D5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1" y="1020445"/>
            <a:ext cx="5181962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For any questions, please feel free to contact at:​</a:t>
            </a:r>
          </a:p>
          <a:p>
            <a:pPr marL="0" indent="0">
              <a:buNone/>
            </a:pPr>
            <a:r>
              <a:rPr lang="en-US" sz="2200" dirty="0"/>
              <a:t>Email: </a:t>
            </a:r>
            <a:r>
              <a:rPr lang="en-US" sz="2200" dirty="0">
                <a:hlinkClick r:id="rId3"/>
              </a:rPr>
              <a:t>postaward@kean.edu</a:t>
            </a:r>
            <a:endParaRPr 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/>
              <a:t>​ORSP staff are available ​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/>
              <a:t>Monday – Friday​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200" dirty="0"/>
              <a:t>9:00am – 5:00pm</a:t>
            </a:r>
          </a:p>
        </p:txBody>
      </p:sp>
    </p:spTree>
    <p:extLst>
      <p:ext uri="{BB962C8B-B14F-4D97-AF65-F5344CB8AC3E}">
        <p14:creationId xmlns:p14="http://schemas.microsoft.com/office/powerpoint/2010/main" val="3303844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FB042-98A0-FB93-8CCA-0749F09D7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C02346-A9A1-8232-EDF9-F20D608F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655320"/>
            <a:ext cx="4572000" cy="5486400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AB587D-632B-8C6F-F801-A63F24F062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/>
          <a:p>
            <a:r>
              <a:rPr lang="en-US" sz="2200" dirty="0"/>
              <a:t>University Procurement &amp; Business Services</a:t>
            </a:r>
          </a:p>
          <a:p>
            <a:r>
              <a:rPr lang="en-US" sz="2200" dirty="0"/>
              <a:t>Email: </a:t>
            </a:r>
            <a:r>
              <a:rPr lang="en-US" sz="2200" dirty="0">
                <a:hlinkClick r:id="rId3"/>
              </a:rPr>
              <a:t>procurement@kean.edu</a:t>
            </a:r>
            <a:endParaRPr lang="en-US" sz="2200" dirty="0"/>
          </a:p>
          <a:p>
            <a:r>
              <a:rPr lang="en-US" sz="2200" dirty="0"/>
              <a:t>Phone: 908-737-5050</a:t>
            </a:r>
          </a:p>
          <a:p>
            <a:endParaRPr lang="en-US" sz="2200" dirty="0"/>
          </a:p>
          <a:p>
            <a:r>
              <a:rPr lang="en-US" sz="2200" dirty="0"/>
              <a:t>For new user training:</a:t>
            </a:r>
          </a:p>
          <a:p>
            <a:r>
              <a:rPr lang="en-US" sz="2200" dirty="0"/>
              <a:t>Email: </a:t>
            </a:r>
            <a:r>
              <a:rPr lang="en-US" sz="2200" dirty="0">
                <a:hlinkClick r:id="rId4"/>
              </a:rPr>
              <a:t>Judith.pavese@kean.edu</a:t>
            </a:r>
            <a:endParaRPr lang="en-US" sz="2200" dirty="0"/>
          </a:p>
          <a:p>
            <a:r>
              <a:rPr lang="en-US" sz="2200" dirty="0"/>
              <a:t>Phone: 908-737-5056</a:t>
            </a:r>
          </a:p>
        </p:txBody>
      </p:sp>
    </p:spTree>
    <p:extLst>
      <p:ext uri="{BB962C8B-B14F-4D97-AF65-F5344CB8AC3E}">
        <p14:creationId xmlns:p14="http://schemas.microsoft.com/office/powerpoint/2010/main" val="363131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5244AC-D906-A60B-5023-D0289CF4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Announcements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F9FB22-CA85-FC72-AA81-4708F62AB6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6400" y="973395"/>
            <a:ext cx="5788025" cy="4970206"/>
          </a:xfrm>
        </p:spPr>
        <p:txBody>
          <a:bodyPr>
            <a:noAutofit/>
          </a:bodyPr>
          <a:lstStyle/>
          <a:p>
            <a:r>
              <a:rPr lang="en-US" sz="2200" b="1" dirty="0"/>
              <a:t>Effective July 1, 2025, the Bidding threshold increased to $119,800​</a:t>
            </a:r>
          </a:p>
          <a:p>
            <a:r>
              <a:rPr lang="en-US" sz="2200" b="1" dirty="0"/>
              <a:t>Updated bid waiver form available online: </a:t>
            </a:r>
            <a:r>
              <a:rPr lang="en-US" sz="2200" b="1" dirty="0">
                <a:hlinkClick r:id="rId3" action="ppaction://hlinksldjump"/>
              </a:rPr>
              <a:t>https://www.kean.edu/offices/university-procurement-and-business-services/forms</a:t>
            </a:r>
            <a:r>
              <a:rPr lang="en-US" sz="2200" b="1" dirty="0"/>
              <a:t>​</a:t>
            </a:r>
          </a:p>
          <a:p>
            <a:r>
              <a:rPr lang="en-US" sz="2200" b="1" dirty="0"/>
              <a:t>NJ Business Registration Certificate (BRC) requirement threshold increased to $17,970 ​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Receive</a:t>
            </a:r>
            <a:r>
              <a:rPr lang="en-US" sz="2200" b="1" dirty="0"/>
              <a:t> function is now fully operational in ESM purchase for FY 2026 purchase orders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CC2E-BB8C-CF5A-C460-C662927C0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Placeholder 7" descr="A hand holding a megaphone&#10;&#10;AI-generated content may be incorrect.">
            <a:extLst>
              <a:ext uri="{FF2B5EF4-FFF2-40B4-BE49-F238E27FC236}">
                <a16:creationId xmlns:a16="http://schemas.microsoft.com/office/drawing/2014/main" id="{77DC74C7-D2E3-4453-6482-5F1247501C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9209" r="9209"/>
          <a:stretch>
            <a:fillRect/>
          </a:stretch>
        </p:blipFill>
        <p:spPr>
          <a:xfrm>
            <a:off x="725443" y="2823332"/>
            <a:ext cx="4034782" cy="3297920"/>
          </a:xfrm>
        </p:spPr>
      </p:pic>
    </p:spTree>
    <p:extLst>
      <p:ext uri="{BB962C8B-B14F-4D97-AF65-F5344CB8AC3E}">
        <p14:creationId xmlns:p14="http://schemas.microsoft.com/office/powerpoint/2010/main" val="290275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4A332-AE6C-81F3-C8E1-5F9BD0CCE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50473F-3710-2214-E9A0-68E91FD0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Helpful Tips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CE4556-7531-9209-2B1A-7C27C9532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20E539C-0D75-0702-1603-32C93FE9D736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605391183"/>
              </p:ext>
            </p:extLst>
          </p:nvPr>
        </p:nvGraphicFramePr>
        <p:xfrm>
          <a:off x="838835" y="1729613"/>
          <a:ext cx="1033145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73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F8F842-D95F-32E4-59B0-60283CC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Helpful Tips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5EC9DF1-F1E2-CACF-734B-BD9A98AED4D6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314676784"/>
              </p:ext>
            </p:extLst>
          </p:nvPr>
        </p:nvGraphicFramePr>
        <p:xfrm>
          <a:off x="929640" y="1848485"/>
          <a:ext cx="1033145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27BAD-9602-6B60-C782-2749DB99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90277-E4FF-77EE-74D4-28D80C012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A0C537-987D-20F1-64D3-7C72EA64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Helpful Tips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3D89E-E990-3DCB-65B4-3E06B9234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250B57D-D666-26C2-8E40-1BC3C2ED476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258519981"/>
              </p:ext>
            </p:extLst>
          </p:nvPr>
        </p:nvGraphicFramePr>
        <p:xfrm>
          <a:off x="946150" y="1885061"/>
          <a:ext cx="1033145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23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E40EB-2019-D8D6-93E1-8115FAD8D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CFC776-3F20-DEF8-31D5-AA34168D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Helpful Tips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91DDBB-5327-E366-E8B8-572F1FC1C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45E8ADB-3A37-FE6B-2880-A3C456F7951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550532038"/>
              </p:ext>
            </p:extLst>
          </p:nvPr>
        </p:nvGraphicFramePr>
        <p:xfrm>
          <a:off x="929640" y="2016638"/>
          <a:ext cx="10331450" cy="393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73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99B1F-F873-323A-6B91-61C21679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0346BD-88A2-498A-72C0-7A01B750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Helpful Tips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88131A6-EAA3-7770-54DF-55A51ACD6AE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02178959"/>
              </p:ext>
            </p:extLst>
          </p:nvPr>
        </p:nvGraphicFramePr>
        <p:xfrm>
          <a:off x="930275" y="1792750"/>
          <a:ext cx="3549650" cy="422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E66A7-08F2-EC75-4FC6-E8BD9721D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A78C69-4C82-594E-70F5-3D9BEF0C3CE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46477834"/>
              </p:ext>
            </p:extLst>
          </p:nvPr>
        </p:nvGraphicFramePr>
        <p:xfrm>
          <a:off x="4853551" y="2803376"/>
          <a:ext cx="696595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321823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2E4FA29-61E2-42A6-9537-732ED628B68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CDA33-9251-49D0-A51A-7888AA3E0635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2006/metadata/properties"/>
    <ds:schemaRef ds:uri="71af3243-3dd4-4a8d-8c0d-dd76da1f02a5"/>
    <ds:schemaRef ds:uri="230e9df3-be65-4c73-a93b-d1236ebd677e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92020e55-766a-4baa-a277-94a24f1b11b7}" enabled="0" method="" siteId="{92020e55-766a-4baa-a277-94a24f1b11b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{8AADD4CC-06EA-4C56-B5F6-3663F9AA7FA6}TFceab9897-d767-4b88-b01c-396399362f8b9c42cec1_win32-72ccf53ebda5</Template>
  <TotalTime>724</TotalTime>
  <Words>1761</Words>
  <Application>Microsoft Office PowerPoint</Application>
  <PresentationFormat>Widescreen</PresentationFormat>
  <Paragraphs>294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Custom</vt:lpstr>
      <vt:lpstr>Navigating ESM Purchase Smarter Purchasing  September 29, 2025 </vt:lpstr>
      <vt:lpstr>Presented By:</vt:lpstr>
      <vt:lpstr>Agenda</vt:lpstr>
      <vt:lpstr>Announcements</vt:lpstr>
      <vt:lpstr>Helpful Tips</vt:lpstr>
      <vt:lpstr>Helpful Tips</vt:lpstr>
      <vt:lpstr>Helpful Tips</vt:lpstr>
      <vt:lpstr>Helpful Tips</vt:lpstr>
      <vt:lpstr>Helpful Tips</vt:lpstr>
      <vt:lpstr>Helpful Tips</vt:lpstr>
      <vt:lpstr>Best Practices</vt:lpstr>
      <vt:lpstr>Amazon and  WB Mason Orders</vt:lpstr>
      <vt:lpstr>Amazon Business and WB Mason Orders</vt:lpstr>
      <vt:lpstr>Bids </vt:lpstr>
      <vt:lpstr>Transactions with Bid Suppliers </vt:lpstr>
      <vt:lpstr>Legal Review</vt:lpstr>
      <vt:lpstr>Legal Review</vt:lpstr>
      <vt:lpstr>Legal Review</vt:lpstr>
      <vt:lpstr>Legal Review</vt:lpstr>
      <vt:lpstr>Legal Review</vt:lpstr>
      <vt:lpstr>Legal Review</vt:lpstr>
      <vt:lpstr>Confirming Orders</vt:lpstr>
      <vt:lpstr>Common Errors and Resolutions</vt:lpstr>
      <vt:lpstr>Common Errors and Resolutions</vt:lpstr>
      <vt:lpstr>Approval Workflows</vt:lpstr>
      <vt:lpstr>Approval Workflows</vt:lpstr>
      <vt:lpstr>Approval Workflows</vt:lpstr>
      <vt:lpstr>Change Orders</vt:lpstr>
      <vt:lpstr>Receive  (for FY 26 POs only)</vt:lpstr>
      <vt:lpstr>Receive</vt:lpstr>
      <vt:lpstr>Project Accounting</vt:lpstr>
      <vt:lpstr>Key Differences with ESM Checkout and Project Accounting​ </vt:lpstr>
      <vt:lpstr>Project Accounting</vt:lpstr>
      <vt:lpstr>Project Accounting</vt:lpstr>
      <vt:lpstr>ORSP Contact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Aniesa Atiyyeh (Staff)</dc:creator>
  <cp:lastModifiedBy>Aniesa Atiyyeh (Staff)</cp:lastModifiedBy>
  <cp:revision>54</cp:revision>
  <dcterms:created xsi:type="dcterms:W3CDTF">2025-09-24T18:31:32Z</dcterms:created>
  <dcterms:modified xsi:type="dcterms:W3CDTF">2025-10-01T20:39:14Z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