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9144000"/>
  <p:notesSz cx="6858000" cy="9144000"/>
  <p:embeddedFontLst>
    <p:embeddedFont>
      <p:font typeface="Helvetica Neue"/>
      <p:regular r:id="rId35"/>
      <p:bold r:id="rId36"/>
      <p:italic r:id="rId37"/>
      <p:boldItalic r:id="rId38"/>
    </p:embeddedFont>
    <p:embeddedFont>
      <p:font typeface="Quintessential"/>
      <p:regular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A148BAB-3C25-46FE-AA14-3CF985A040B3}">
  <a:tblStyle styleId="{7A148BAB-3C25-46FE-AA14-3CF985A040B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4.xml"/><Relationship Id="rId41" Type="http://schemas.openxmlformats.org/officeDocument/2006/relationships/font" Target="fonts/Oswald-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39" Type="http://schemas.openxmlformats.org/officeDocument/2006/relationships/font" Target="fonts/Quintessential-regular.fntdata"/><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95f0dc576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95f0dc576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895f0dc576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4" name="Google Shape;34;p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0" name="Google Shape;40;p6"/>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1" name="Google Shape;41;p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0" name="Google Shape;50;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hyperlink" Target="http://www.kean.edu/offices/registra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hyperlink" Target="mailto:ot@kean.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hyperlink" Target="http://drive.google.com/file/d/1e674vfrxSNRMwmqQzHKEtH-CTjkUtFbL/view" TargetMode="External"/><Relationship Id="rId5"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10.png"/><Relationship Id="rId5"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hyperlink" Target="https://www.kean.edu/academics/nathan-weiss-graduate-college/department-occupational-therap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www.aota.org/aboutaota/vision-2025.aspx#sthash.ddXyeFcO.dpuf" TargetMode="External"/><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0" l="0" r="0" t="0"/>
          <a:stretch/>
        </p:blipFill>
        <p:spPr>
          <a:xfrm>
            <a:off x="-157163" y="-76200"/>
            <a:ext cx="9377363" cy="703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0" name="Google Shape;150;p22"/>
          <p:cNvSpPr txBox="1"/>
          <p:nvPr>
            <p:ph idx="1" type="body"/>
          </p:nvPr>
        </p:nvSpPr>
        <p:spPr>
          <a:xfrm>
            <a:off x="762000" y="2146300"/>
            <a:ext cx="7772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solidFill>
                <a:schemeClr val="accent3"/>
              </a:solidFill>
            </a:endParaRPr>
          </a:p>
          <a:p>
            <a:pPr indent="0" lvl="0" marL="0" rtl="0" algn="l">
              <a:spcBef>
                <a:spcPts val="640"/>
              </a:spcBef>
              <a:spcAft>
                <a:spcPts val="0"/>
              </a:spcAft>
              <a:buClr>
                <a:schemeClr val="dk1"/>
              </a:buClr>
              <a:buSzPts val="3200"/>
              <a:buFont typeface="Arial"/>
              <a:buNone/>
            </a:pPr>
            <a:r>
              <a:t/>
            </a:r>
            <a:endParaRPr>
              <a:solidFill>
                <a:schemeClr val="accent3"/>
              </a:solidFill>
            </a:endParaRPr>
          </a:p>
        </p:txBody>
      </p:sp>
      <p:pic>
        <p:nvPicPr>
          <p:cNvPr descr="C:\Documents and Settings\cmulry\My Documents\Downloads\OTTripleHelixRev130509colorprev.jpg" id="151" name="Google Shape;151;p22"/>
          <p:cNvPicPr preferRelativeResize="0"/>
          <p:nvPr/>
        </p:nvPicPr>
        <p:blipFill rotWithShape="1">
          <a:blip r:embed="rId4">
            <a:alphaModFix/>
          </a:blip>
          <a:srcRect b="0" l="0" r="0" t="0"/>
          <a:stretch/>
        </p:blipFill>
        <p:spPr>
          <a:xfrm>
            <a:off x="1155700" y="143691"/>
            <a:ext cx="6965950" cy="66317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7" name="Google Shape;157;p23"/>
          <p:cNvSpPr txBox="1"/>
          <p:nvPr>
            <p:ph type="title"/>
          </p:nvPr>
        </p:nvSpPr>
        <p:spPr>
          <a:xfrm>
            <a:off x="685800" y="1504950"/>
            <a:ext cx="7772400" cy="876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Essential skills of a Kean University</a:t>
            </a:r>
            <a:br>
              <a:rPr b="1" lang="en-US" sz="3200">
                <a:solidFill>
                  <a:schemeClr val="lt1"/>
                </a:solidFill>
              </a:rPr>
            </a:br>
            <a:r>
              <a:rPr b="1" lang="en-US" sz="3200">
                <a:solidFill>
                  <a:schemeClr val="lt1"/>
                </a:solidFill>
              </a:rPr>
              <a:t> OT student</a:t>
            </a:r>
            <a:endParaRPr b="1" sz="3200">
              <a:solidFill>
                <a:schemeClr val="lt1"/>
              </a:solidFill>
              <a:latin typeface="Helvetica Neue"/>
              <a:ea typeface="Helvetica Neue"/>
              <a:cs typeface="Helvetica Neue"/>
              <a:sym typeface="Helvetica Neue"/>
            </a:endParaRPr>
          </a:p>
        </p:txBody>
      </p:sp>
      <p:sp>
        <p:nvSpPr>
          <p:cNvPr id="158" name="Google Shape;158;p23"/>
          <p:cNvSpPr txBox="1"/>
          <p:nvPr>
            <p:ph idx="1" type="body"/>
          </p:nvPr>
        </p:nvSpPr>
        <p:spPr>
          <a:xfrm>
            <a:off x="685800" y="2603500"/>
            <a:ext cx="7772400" cy="3492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800"/>
              <a:buFont typeface="Arial"/>
              <a:buChar char="•"/>
            </a:pPr>
            <a:r>
              <a:rPr lang="en-US" sz="2800">
                <a:solidFill>
                  <a:schemeClr val="lt1"/>
                </a:solidFill>
              </a:rPr>
              <a:t>Respectful, effective communication skills</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Therapeutic, respectful interpersonal skills</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Ethical, moral professional skills</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Efficacious, mature, internally-driven psychosocial skills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4" name="Google Shape;164;p24"/>
          <p:cNvSpPr txBox="1"/>
          <p:nvPr>
            <p:ph type="title"/>
          </p:nvPr>
        </p:nvSpPr>
        <p:spPr>
          <a:xfrm>
            <a:off x="685800" y="104504"/>
            <a:ext cx="7772400" cy="113646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Educational Goals of the Program</a:t>
            </a:r>
            <a:endParaRPr b="1" sz="3200">
              <a:solidFill>
                <a:schemeClr val="lt1"/>
              </a:solidFill>
              <a:latin typeface="Helvetica Neue"/>
              <a:ea typeface="Helvetica Neue"/>
              <a:cs typeface="Helvetica Neue"/>
              <a:sym typeface="Helvetica Neue"/>
            </a:endParaRPr>
          </a:p>
        </p:txBody>
      </p:sp>
      <p:sp>
        <p:nvSpPr>
          <p:cNvPr id="165" name="Google Shape;165;p24"/>
          <p:cNvSpPr txBox="1"/>
          <p:nvPr>
            <p:ph idx="1" type="body"/>
          </p:nvPr>
        </p:nvSpPr>
        <p:spPr>
          <a:xfrm>
            <a:off x="302975" y="1071150"/>
            <a:ext cx="8427900" cy="5290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1600"/>
              <a:buFont typeface="Arial"/>
              <a:buNone/>
            </a:pPr>
            <a:r>
              <a:rPr lang="en-US" sz="2700">
                <a:solidFill>
                  <a:schemeClr val="lt1"/>
                </a:solidFill>
              </a:rPr>
              <a:t>All graduates of our program will:</a:t>
            </a:r>
            <a:endParaRPr sz="2700">
              <a:solidFill>
                <a:schemeClr val="lt1"/>
              </a:solidFill>
            </a:endParaRPr>
          </a:p>
          <a:p>
            <a:pPr indent="0" lvl="0" marL="0" rtl="0" algn="l">
              <a:spcBef>
                <a:spcPts val="320"/>
              </a:spcBef>
              <a:spcAft>
                <a:spcPts val="0"/>
              </a:spcAft>
              <a:buNone/>
            </a:pPr>
            <a:r>
              <a:t/>
            </a:r>
            <a:endParaRPr sz="900">
              <a:solidFill>
                <a:schemeClr val="lt1"/>
              </a:solidFill>
            </a:endParaRPr>
          </a:p>
          <a:p>
            <a:pPr indent="0" lvl="0" marL="0" rtl="0" algn="l">
              <a:spcBef>
                <a:spcPts val="320"/>
              </a:spcBef>
              <a:spcAft>
                <a:spcPts val="0"/>
              </a:spcAft>
              <a:buNone/>
            </a:pPr>
            <a:r>
              <a:rPr lang="en-US" sz="2300">
                <a:solidFill>
                  <a:schemeClr val="lt1"/>
                </a:solidFill>
              </a:rPr>
              <a:t>Exhibit the roles and responsibilities of an occupational therapist as defined by the American Occupational Therapy Association, consistent with state regulations:</a:t>
            </a:r>
            <a:endParaRPr sz="3900"/>
          </a:p>
          <a:p>
            <a:pPr indent="-330200" lvl="1" marL="742950" rtl="0" algn="l">
              <a:spcBef>
                <a:spcPts val="280"/>
              </a:spcBef>
              <a:spcAft>
                <a:spcPts val="0"/>
              </a:spcAft>
              <a:buClr>
                <a:schemeClr val="lt1"/>
              </a:buClr>
              <a:buSzPts val="2100"/>
              <a:buFont typeface="Arial"/>
              <a:buChar char="–"/>
            </a:pPr>
            <a:r>
              <a:rPr lang="en-US" sz="2100">
                <a:solidFill>
                  <a:schemeClr val="lt1"/>
                </a:solidFill>
              </a:rPr>
              <a:t>Adheres to ethics and safety guidelines </a:t>
            </a:r>
            <a:endParaRPr sz="3500"/>
          </a:p>
          <a:p>
            <a:pPr indent="-330200" lvl="1" marL="742950" rtl="0" algn="l">
              <a:spcBef>
                <a:spcPts val="280"/>
              </a:spcBef>
              <a:spcAft>
                <a:spcPts val="0"/>
              </a:spcAft>
              <a:buClr>
                <a:schemeClr val="lt1"/>
              </a:buClr>
              <a:buSzPts val="2100"/>
              <a:buFont typeface="Arial"/>
              <a:buChar char="–"/>
            </a:pPr>
            <a:r>
              <a:rPr lang="en-US" sz="2100">
                <a:solidFill>
                  <a:schemeClr val="lt1"/>
                </a:solidFill>
              </a:rPr>
              <a:t>Effectively articulates the value of occupation</a:t>
            </a:r>
            <a:endParaRPr sz="3500"/>
          </a:p>
          <a:p>
            <a:pPr indent="-330200" lvl="1" marL="742950" rtl="0" algn="l">
              <a:spcBef>
                <a:spcPts val="280"/>
              </a:spcBef>
              <a:spcAft>
                <a:spcPts val="0"/>
              </a:spcAft>
              <a:buClr>
                <a:schemeClr val="lt1"/>
              </a:buClr>
              <a:buSzPts val="2100"/>
              <a:buFont typeface="Arial"/>
              <a:buChar char="–"/>
            </a:pPr>
            <a:r>
              <a:rPr lang="en-US" sz="2100">
                <a:solidFill>
                  <a:schemeClr val="lt1"/>
                </a:solidFill>
              </a:rPr>
              <a:t>Effectively  communicates in both oral and written format</a:t>
            </a:r>
            <a:endParaRPr sz="3500"/>
          </a:p>
          <a:p>
            <a:pPr indent="-330200" lvl="1" marL="742950" rtl="0" algn="l">
              <a:spcBef>
                <a:spcPts val="280"/>
              </a:spcBef>
              <a:spcAft>
                <a:spcPts val="0"/>
              </a:spcAft>
              <a:buClr>
                <a:schemeClr val="lt1"/>
              </a:buClr>
              <a:buSzPts val="2100"/>
              <a:buFont typeface="Arial"/>
              <a:buChar char="–"/>
            </a:pPr>
            <a:r>
              <a:rPr lang="en-US" sz="2100">
                <a:solidFill>
                  <a:schemeClr val="lt1"/>
                </a:solidFill>
              </a:rPr>
              <a:t>Understands costs and funding </a:t>
            </a:r>
            <a:endParaRPr sz="3500"/>
          </a:p>
          <a:p>
            <a:pPr indent="-387350" lvl="0" marL="342900" rtl="0" algn="l">
              <a:spcBef>
                <a:spcPts val="320"/>
              </a:spcBef>
              <a:spcAft>
                <a:spcPts val="0"/>
              </a:spcAft>
              <a:buClr>
                <a:schemeClr val="lt1"/>
              </a:buClr>
              <a:buSzPts val="2300"/>
              <a:buFont typeface="Arial"/>
              <a:buChar char="•"/>
            </a:pPr>
            <a:r>
              <a:rPr lang="en-US" sz="2300">
                <a:solidFill>
                  <a:schemeClr val="lt1"/>
                </a:solidFill>
              </a:rPr>
              <a:t>Utilize clinical reasoning skills to develop client centered assessment, goals, and intervention that facilitate participation in meaningful occupation across populations, settings and practice areas.</a:t>
            </a:r>
            <a:endParaRPr sz="3900"/>
          </a:p>
          <a:p>
            <a:pPr indent="-387350" lvl="0" marL="342900" rtl="0" algn="l">
              <a:spcBef>
                <a:spcPts val="320"/>
              </a:spcBef>
              <a:spcAft>
                <a:spcPts val="0"/>
              </a:spcAft>
              <a:buClr>
                <a:schemeClr val="lt1"/>
              </a:buClr>
              <a:buSzPts val="2300"/>
              <a:buFont typeface="Arial"/>
              <a:buChar char="•"/>
            </a:pPr>
            <a:r>
              <a:rPr lang="en-US" sz="2300">
                <a:solidFill>
                  <a:schemeClr val="lt1"/>
                </a:solidFill>
              </a:rPr>
              <a:t>Demonstrate professionalism throughout all phases of academic career and into entry level practice.</a:t>
            </a:r>
            <a:endParaRPr sz="3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72" name="Google Shape;172;p25"/>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25"/>
          <p:cNvSpPr txBox="1"/>
          <p:nvPr>
            <p:ph idx="12" type="sldNum"/>
          </p:nvPr>
        </p:nvSpPr>
        <p:spPr>
          <a:xfrm>
            <a:off x="6553200" y="6248400"/>
            <a:ext cx="1905000" cy="4572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4" name="Google Shape;174;p2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5" name="Google Shape;175;p25"/>
          <p:cNvSpPr txBox="1"/>
          <p:nvPr/>
        </p:nvSpPr>
        <p:spPr>
          <a:xfrm>
            <a:off x="702325" y="1101675"/>
            <a:ext cx="7835700" cy="49944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None/>
            </a:pPr>
            <a:r>
              <a:rPr lang="en-US" sz="2500">
                <a:solidFill>
                  <a:schemeClr val="lt1"/>
                </a:solidFill>
              </a:rPr>
              <a:t>All graduates of our program will: </a:t>
            </a:r>
            <a:endParaRPr sz="2500">
              <a:solidFill>
                <a:schemeClr val="lt1"/>
              </a:solidFill>
            </a:endParaRPr>
          </a:p>
          <a:p>
            <a:pPr indent="-342900" lvl="0" marL="342900" rtl="0" algn="l">
              <a:spcBef>
                <a:spcPts val="0"/>
              </a:spcBef>
              <a:spcAft>
                <a:spcPts val="0"/>
              </a:spcAft>
              <a:buClr>
                <a:schemeClr val="lt1"/>
              </a:buClr>
              <a:buSzPts val="1600"/>
              <a:buFont typeface="Arial"/>
              <a:buNone/>
            </a:pPr>
            <a:r>
              <a:t/>
            </a:r>
            <a:endParaRPr sz="2500">
              <a:solidFill>
                <a:schemeClr val="lt1"/>
              </a:solidFill>
            </a:endParaRPr>
          </a:p>
          <a:p>
            <a:pPr indent="-387350" lvl="0" marL="342900" rtl="0" algn="l">
              <a:spcBef>
                <a:spcPts val="320"/>
              </a:spcBef>
              <a:spcAft>
                <a:spcPts val="0"/>
              </a:spcAft>
              <a:buClr>
                <a:schemeClr val="lt1"/>
              </a:buClr>
              <a:buSzPts val="2300"/>
              <a:buChar char="•"/>
            </a:pPr>
            <a:r>
              <a:rPr lang="en-US" sz="2300">
                <a:solidFill>
                  <a:schemeClr val="lt1"/>
                </a:solidFill>
              </a:rPr>
              <a:t>Appraise research and other resources to evaluate efficacy and implement occupation based services supporting best practice.</a:t>
            </a:r>
            <a:endParaRPr sz="3900">
              <a:solidFill>
                <a:schemeClr val="dk1"/>
              </a:solidFill>
            </a:endParaRPr>
          </a:p>
          <a:p>
            <a:pPr indent="-387350" lvl="0" marL="342900" rtl="0" algn="l">
              <a:spcBef>
                <a:spcPts val="320"/>
              </a:spcBef>
              <a:spcAft>
                <a:spcPts val="0"/>
              </a:spcAft>
              <a:buClr>
                <a:schemeClr val="lt1"/>
              </a:buClr>
              <a:buSzPts val="2300"/>
              <a:buChar char="•"/>
            </a:pPr>
            <a:r>
              <a:rPr lang="en-US" sz="2300">
                <a:solidFill>
                  <a:schemeClr val="lt1"/>
                </a:solidFill>
              </a:rPr>
              <a:t>Collaborate with clients, community partners and inter-professional colleagues to meet society’s occupational needs.</a:t>
            </a:r>
            <a:endParaRPr sz="3900">
              <a:solidFill>
                <a:schemeClr val="dk1"/>
              </a:solidFill>
            </a:endParaRPr>
          </a:p>
          <a:p>
            <a:pPr indent="-387350" lvl="0" marL="342900" rtl="0" algn="l">
              <a:spcBef>
                <a:spcPts val="320"/>
              </a:spcBef>
              <a:spcAft>
                <a:spcPts val="0"/>
              </a:spcAft>
              <a:buClr>
                <a:schemeClr val="lt1"/>
              </a:buClr>
              <a:buSzPts val="2300"/>
              <a:buChar char="•"/>
            </a:pPr>
            <a:r>
              <a:rPr lang="en-US" sz="2300">
                <a:solidFill>
                  <a:schemeClr val="lt1"/>
                </a:solidFill>
              </a:rPr>
              <a:t>Demonstrate a professional commitment to the promotion and advancement of occupational therapy.</a:t>
            </a:r>
            <a:endParaRPr sz="3900">
              <a:solidFill>
                <a:schemeClr val="dk1"/>
              </a:solidFill>
            </a:endParaRPr>
          </a:p>
          <a:p>
            <a:pPr indent="-387350" lvl="0" marL="342900" rtl="0" algn="l">
              <a:spcBef>
                <a:spcPts val="320"/>
              </a:spcBef>
              <a:spcAft>
                <a:spcPts val="0"/>
              </a:spcAft>
              <a:buClr>
                <a:schemeClr val="lt1"/>
              </a:buClr>
              <a:buSzPts val="2300"/>
              <a:buChar char="•"/>
            </a:pPr>
            <a:r>
              <a:rPr lang="en-US" sz="2300">
                <a:solidFill>
                  <a:schemeClr val="lt1"/>
                </a:solidFill>
              </a:rPr>
              <a:t>Demonstrate respect for diverse life experiences and cultures.</a:t>
            </a:r>
            <a:endParaRPr sz="39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1" name="Google Shape;181;p2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a:solidFill>
                <a:schemeClr val="accent3"/>
              </a:solidFill>
            </a:endParaRPr>
          </a:p>
          <a:p>
            <a:pPr indent="0" lvl="0" marL="0" rtl="0" algn="l">
              <a:spcBef>
                <a:spcPts val="640"/>
              </a:spcBef>
              <a:spcAft>
                <a:spcPts val="0"/>
              </a:spcAft>
              <a:buClr>
                <a:schemeClr val="dk1"/>
              </a:buClr>
              <a:buSzPts val="3200"/>
              <a:buFont typeface="Arial"/>
              <a:buNone/>
            </a:pPr>
            <a:r>
              <a:t/>
            </a:r>
            <a:endParaRPr>
              <a:solidFill>
                <a:schemeClr val="accent3"/>
              </a:solidFill>
            </a:endParaRPr>
          </a:p>
        </p:txBody>
      </p:sp>
      <p:sp>
        <p:nvSpPr>
          <p:cNvPr id="182" name="Google Shape;182;p26"/>
          <p:cNvSpPr/>
          <p:nvPr/>
        </p:nvSpPr>
        <p:spPr>
          <a:xfrm>
            <a:off x="330500" y="413125"/>
            <a:ext cx="8455500" cy="614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700">
                <a:solidFill>
                  <a:schemeClr val="lt1"/>
                </a:solidFill>
              </a:rPr>
              <a:t>E</a:t>
            </a:r>
            <a:r>
              <a:rPr b="0" i="0" lang="en-US" sz="2700" u="none" cap="none" strike="noStrike">
                <a:solidFill>
                  <a:schemeClr val="lt1"/>
                </a:solidFill>
                <a:latin typeface="Arial"/>
                <a:ea typeface="Arial"/>
                <a:cs typeface="Arial"/>
                <a:sym typeface="Arial"/>
              </a:rPr>
              <a:t>ntry level OTD students have additional educational goals: </a:t>
            </a:r>
            <a:endParaRPr b="0" i="0" sz="27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endParaRPr>
          </a:p>
          <a:p>
            <a:pPr indent="-374650" lvl="0" marL="457200" marR="0" rtl="0" algn="l">
              <a:spcBef>
                <a:spcPts val="0"/>
              </a:spcBef>
              <a:spcAft>
                <a:spcPts val="0"/>
              </a:spcAft>
              <a:buClr>
                <a:schemeClr val="lt1"/>
              </a:buClr>
              <a:buSzPts val="2300"/>
              <a:buFont typeface="Arial"/>
              <a:buChar char="●"/>
            </a:pPr>
            <a:r>
              <a:rPr lang="en-US" sz="2300">
                <a:solidFill>
                  <a:schemeClr val="lt1"/>
                </a:solidFill>
                <a:latin typeface="Arial"/>
                <a:ea typeface="Arial"/>
                <a:cs typeface="Arial"/>
                <a:sym typeface="Arial"/>
              </a:rPr>
              <a:t>Demonstrates in-depth knowledge of practice models, policies and systems in current and emerging OT practice areas. </a:t>
            </a:r>
            <a:endParaRPr sz="1700"/>
          </a:p>
          <a:p>
            <a:pPr indent="-374650" lvl="0" marL="457200" marR="0" rtl="0" algn="l">
              <a:spcBef>
                <a:spcPts val="0"/>
              </a:spcBef>
              <a:spcAft>
                <a:spcPts val="0"/>
              </a:spcAft>
              <a:buClr>
                <a:schemeClr val="lt1"/>
              </a:buClr>
              <a:buSzPts val="2300"/>
              <a:buFont typeface="Arial"/>
              <a:buChar char="●"/>
            </a:pPr>
            <a:r>
              <a:rPr lang="en-US" sz="2300">
                <a:solidFill>
                  <a:schemeClr val="lt1"/>
                </a:solidFill>
                <a:latin typeface="Arial"/>
                <a:ea typeface="Arial"/>
                <a:cs typeface="Arial"/>
                <a:sym typeface="Arial"/>
              </a:rPr>
              <a:t>Utilize a comprehensive knowledge of evidence based practice in assessment and intervention across current and emerging practice areas.</a:t>
            </a:r>
            <a:endParaRPr sz="1700"/>
          </a:p>
          <a:p>
            <a:pPr indent="-374650" lvl="0" marL="457200" marR="0" rtl="0" algn="l">
              <a:spcBef>
                <a:spcPts val="0"/>
              </a:spcBef>
              <a:spcAft>
                <a:spcPts val="0"/>
              </a:spcAft>
              <a:buClr>
                <a:schemeClr val="lt1"/>
              </a:buClr>
              <a:buSzPts val="2300"/>
              <a:buFont typeface="Arial"/>
              <a:buChar char="●"/>
            </a:pPr>
            <a:r>
              <a:rPr lang="en-US" sz="2300">
                <a:solidFill>
                  <a:schemeClr val="lt1"/>
                </a:solidFill>
                <a:latin typeface="Arial"/>
                <a:ea typeface="Arial"/>
                <a:cs typeface="Arial"/>
                <a:sym typeface="Arial"/>
              </a:rPr>
              <a:t>Demonstrate active involvement in professional development, leadership, and advocacy.</a:t>
            </a:r>
            <a:endParaRPr sz="1700"/>
          </a:p>
          <a:p>
            <a:pPr indent="-374650" lvl="0" marL="457200" marR="0" rtl="0" algn="l">
              <a:spcBef>
                <a:spcPts val="0"/>
              </a:spcBef>
              <a:spcAft>
                <a:spcPts val="0"/>
              </a:spcAft>
              <a:buClr>
                <a:schemeClr val="lt1"/>
              </a:buClr>
              <a:buSzPts val="2300"/>
              <a:buFont typeface="Arial"/>
              <a:buChar char="●"/>
            </a:pPr>
            <a:r>
              <a:rPr lang="en-US" sz="2300">
                <a:solidFill>
                  <a:schemeClr val="lt1"/>
                </a:solidFill>
                <a:latin typeface="Arial"/>
                <a:ea typeface="Arial"/>
                <a:cs typeface="Arial"/>
                <a:sym typeface="Arial"/>
              </a:rPr>
              <a:t>Demonstrate advanced knowledge and skills through in-depth experiences in one or more of the following areas: clinical practice skills, research skills, administration, leadership, program and policy development, advocacy, education, and theory development by completion of an accumulating doctoral residency.</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8" name="Google Shape;188;p27"/>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rPr>
              <a:t>Masters vs. entry level OTD </a:t>
            </a:r>
            <a:endParaRPr b="1">
              <a:solidFill>
                <a:schemeClr val="lt1"/>
              </a:solidFill>
              <a:latin typeface="Helvetica Neue"/>
              <a:ea typeface="Helvetica Neue"/>
              <a:cs typeface="Helvetica Neue"/>
              <a:sym typeface="Helvetica Neue"/>
            </a:endParaRPr>
          </a:p>
        </p:txBody>
      </p:sp>
      <p:graphicFrame>
        <p:nvGraphicFramePr>
          <p:cNvPr id="189" name="Google Shape;189;p27"/>
          <p:cNvGraphicFramePr/>
          <p:nvPr/>
        </p:nvGraphicFramePr>
        <p:xfrm>
          <a:off x="685800" y="1981200"/>
          <a:ext cx="3000000" cy="3000000"/>
        </p:xfrm>
        <a:graphic>
          <a:graphicData uri="http://schemas.openxmlformats.org/drawingml/2006/table">
            <a:tbl>
              <a:tblPr bandRow="1" firstRow="1">
                <a:noFill/>
                <a:tableStyleId>{7A148BAB-3C25-46FE-AA14-3CF985A040B3}</a:tableStyleId>
              </a:tblPr>
              <a:tblGrid>
                <a:gridCol w="3886200"/>
                <a:gridCol w="3886200"/>
              </a:tblGrid>
              <a:tr h="669300">
                <a:tc>
                  <a:txBody>
                    <a:bodyPr/>
                    <a:lstStyle/>
                    <a:p>
                      <a:pPr indent="0" lvl="0" marL="0" marR="0" rtl="0" algn="ctr">
                        <a:spcBef>
                          <a:spcPts val="0"/>
                        </a:spcBef>
                        <a:spcAft>
                          <a:spcPts val="0"/>
                        </a:spcAft>
                        <a:buNone/>
                      </a:pPr>
                      <a:r>
                        <a:rPr lang="en-US" sz="1800" u="none" cap="none" strike="noStrike">
                          <a:solidFill>
                            <a:schemeClr val="lt1"/>
                          </a:solidFill>
                        </a:rPr>
                        <a:t>Masters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entry level OTD</a:t>
                      </a:r>
                      <a:endParaRPr/>
                    </a:p>
                  </a:txBody>
                  <a:tcPr marT="45725" marB="45725" marR="91450" marL="91450"/>
                </a:tc>
              </a:tr>
              <a:tr h="669300">
                <a:tc>
                  <a:txBody>
                    <a:bodyPr/>
                    <a:lstStyle/>
                    <a:p>
                      <a:pPr indent="0" lvl="0" marL="0" marR="0" rtl="0" algn="ctr">
                        <a:spcBef>
                          <a:spcPts val="0"/>
                        </a:spcBef>
                        <a:spcAft>
                          <a:spcPts val="0"/>
                        </a:spcAft>
                        <a:buNone/>
                      </a:pPr>
                      <a:r>
                        <a:rPr lang="en-US" sz="2000" u="none" cap="none" strike="noStrike"/>
                        <a:t>2.5 years to complete</a:t>
                      </a:r>
                      <a:endParaRPr/>
                    </a:p>
                  </a:txBody>
                  <a:tcPr marT="45725" marB="45725" marR="91450" marL="91450"/>
                </a:tc>
                <a:tc>
                  <a:txBody>
                    <a:bodyPr/>
                    <a:lstStyle/>
                    <a:p>
                      <a:pPr indent="0" lvl="0" marL="0" marR="0" rtl="0" algn="ctr">
                        <a:spcBef>
                          <a:spcPts val="0"/>
                        </a:spcBef>
                        <a:spcAft>
                          <a:spcPts val="0"/>
                        </a:spcAft>
                        <a:buNone/>
                      </a:pPr>
                      <a:r>
                        <a:rPr lang="en-US" sz="2000" u="none" cap="none" strike="noStrike"/>
                        <a:t>3.5 years to complete</a:t>
                      </a:r>
                      <a:endParaRPr/>
                    </a:p>
                  </a:txBody>
                  <a:tcPr marT="45725" marB="45725" marR="91450" marL="91450"/>
                </a:tc>
              </a:tr>
              <a:tr h="669300">
                <a:tc>
                  <a:txBody>
                    <a:bodyPr/>
                    <a:lstStyle/>
                    <a:p>
                      <a:pPr indent="0" lvl="0" marL="0" marR="0" rtl="0" algn="ctr">
                        <a:spcBef>
                          <a:spcPts val="0"/>
                        </a:spcBef>
                        <a:spcAft>
                          <a:spcPts val="0"/>
                        </a:spcAft>
                        <a:buNone/>
                      </a:pPr>
                      <a:r>
                        <a:rPr lang="en-US" sz="2000" u="none" cap="none" strike="noStrike"/>
                        <a:t>73 total credits</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103 total credits</a:t>
                      </a:r>
                      <a:endParaRPr sz="2000" u="none" cap="none" strike="noStrike"/>
                    </a:p>
                  </a:txBody>
                  <a:tcPr marT="45725" marB="45725" marR="91450" marL="91450"/>
                </a:tc>
              </a:tr>
              <a:tr h="669300">
                <a:tc>
                  <a:txBody>
                    <a:bodyPr/>
                    <a:lstStyle/>
                    <a:p>
                      <a:pPr indent="0" lvl="0" marL="0" marR="0" rtl="0" algn="ctr">
                        <a:spcBef>
                          <a:spcPts val="0"/>
                        </a:spcBef>
                        <a:spcAft>
                          <a:spcPts val="0"/>
                        </a:spcAft>
                        <a:buNone/>
                      </a:pPr>
                      <a:r>
                        <a:rPr lang="en-US" sz="2000" u="none" cap="none" strike="noStrike"/>
                        <a:t>Two level II fieldworks required</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Two level II fieldworks required</a:t>
                      </a:r>
                      <a:endParaRPr sz="2000" u="none" cap="none" strike="noStrike"/>
                    </a:p>
                  </a:txBody>
                  <a:tcPr marT="45725" marB="45725" marR="91450" marL="91450"/>
                </a:tc>
              </a:tr>
              <a:tr h="669300">
                <a:tc>
                  <a:txBody>
                    <a:bodyPr/>
                    <a:lstStyle/>
                    <a:p>
                      <a:pPr indent="0" lvl="0" marL="0" marR="0" rtl="0" algn="ctr">
                        <a:spcBef>
                          <a:spcPts val="0"/>
                        </a:spcBef>
                        <a:spcAft>
                          <a:spcPts val="0"/>
                        </a:spcAft>
                        <a:buNone/>
                      </a:pPr>
                      <a:r>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Arial"/>
                        <a:buNone/>
                      </a:pPr>
                      <a:r>
                        <a:rPr lang="en-US" sz="2000" u="none" cap="none" strike="noStrike"/>
                        <a:t>14 week doctoral residency</a:t>
                      </a:r>
                      <a:endParaRPr/>
                    </a:p>
                  </a:txBody>
                  <a:tcPr marT="45725" marB="45725" marR="91450" marL="91450"/>
                </a:tc>
              </a:tr>
            </a:tbl>
          </a:graphicData>
        </a:graphic>
      </p:graphicFrame>
      <p:sp>
        <p:nvSpPr>
          <p:cNvPr id="190" name="Google Shape;190;p27"/>
          <p:cNvSpPr/>
          <p:nvPr/>
        </p:nvSpPr>
        <p:spPr>
          <a:xfrm>
            <a:off x="476250" y="6017975"/>
            <a:ext cx="8172000" cy="75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a:buNone/>
            </a:pPr>
            <a:r>
              <a:rPr lang="en-US" sz="2300">
                <a:solidFill>
                  <a:schemeClr val="lt1"/>
                </a:solidFill>
                <a:latin typeface="Arial"/>
                <a:ea typeface="Arial"/>
                <a:cs typeface="Arial"/>
                <a:sym typeface="Arial"/>
              </a:rPr>
              <a:t>*</a:t>
            </a:r>
            <a:r>
              <a:rPr lang="en-US" sz="1900">
                <a:solidFill>
                  <a:schemeClr val="lt1"/>
                </a:solidFill>
                <a:latin typeface="Arial"/>
                <a:ea typeface="Arial"/>
                <a:cs typeface="Arial"/>
                <a:sym typeface="Arial"/>
              </a:rPr>
              <a:t>Kean University has been granted candidacy approval for an entry level OTD program by ACOTE (Onsite scheduled for 11/20)</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Google Shape;195;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6" name="Google Shape;196;p28"/>
          <p:cNvSpPr txBox="1"/>
          <p:nvPr>
            <p:ph type="title"/>
          </p:nvPr>
        </p:nvSpPr>
        <p:spPr>
          <a:xfrm>
            <a:off x="685800" y="413125"/>
            <a:ext cx="7772400" cy="137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solidFill>
                  <a:schemeClr val="lt1"/>
                </a:solidFill>
              </a:rPr>
              <a:t>OTD Program</a:t>
            </a:r>
            <a:endParaRPr b="1" sz="3200">
              <a:solidFill>
                <a:schemeClr val="lt1"/>
              </a:solidFill>
              <a:latin typeface="Helvetica Neue"/>
              <a:ea typeface="Helvetica Neue"/>
              <a:cs typeface="Helvetica Neue"/>
              <a:sym typeface="Helvetica Neue"/>
            </a:endParaRPr>
          </a:p>
        </p:txBody>
      </p:sp>
      <p:sp>
        <p:nvSpPr>
          <p:cNvPr id="197" name="Google Shape;197;p28"/>
          <p:cNvSpPr txBox="1"/>
          <p:nvPr>
            <p:ph idx="1" type="body"/>
          </p:nvPr>
        </p:nvSpPr>
        <p:spPr>
          <a:xfrm>
            <a:off x="641350" y="1619250"/>
            <a:ext cx="7772400" cy="48831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Font typeface="Arial"/>
              <a:buChar char="•"/>
            </a:pPr>
            <a:r>
              <a:rPr lang="en-US" sz="2400">
                <a:solidFill>
                  <a:schemeClr val="lt1"/>
                </a:solidFill>
              </a:rPr>
              <a:t>In the doctoral residency, students will have the opportunity to develop advanced skills in one or more of 6 practice areas:</a:t>
            </a:r>
            <a:endParaRPr/>
          </a:p>
          <a:p>
            <a:pPr indent="-285750" lvl="1" marL="742950" rtl="0" algn="l">
              <a:spcBef>
                <a:spcPts val="400"/>
              </a:spcBef>
              <a:spcAft>
                <a:spcPts val="0"/>
              </a:spcAft>
              <a:buClr>
                <a:schemeClr val="lt1"/>
              </a:buClr>
              <a:buSzPts val="2000"/>
              <a:buFont typeface="Arial"/>
              <a:buChar char="•"/>
            </a:pPr>
            <a:r>
              <a:rPr lang="en-US" sz="2000">
                <a:solidFill>
                  <a:schemeClr val="lt1"/>
                </a:solidFill>
              </a:rPr>
              <a:t>Administration, leadership, program and policy development</a:t>
            </a:r>
            <a:endParaRPr/>
          </a:p>
          <a:p>
            <a:pPr indent="-285750" lvl="1" marL="742950" rtl="0" algn="l">
              <a:spcBef>
                <a:spcPts val="400"/>
              </a:spcBef>
              <a:spcAft>
                <a:spcPts val="0"/>
              </a:spcAft>
              <a:buClr>
                <a:schemeClr val="lt1"/>
              </a:buClr>
              <a:buSzPts val="2000"/>
              <a:buFont typeface="Arial"/>
              <a:buChar char="•"/>
            </a:pPr>
            <a:r>
              <a:rPr lang="en-US" sz="2000">
                <a:solidFill>
                  <a:schemeClr val="lt1"/>
                </a:solidFill>
              </a:rPr>
              <a:t>Advocacy</a:t>
            </a:r>
            <a:endParaRPr/>
          </a:p>
          <a:p>
            <a:pPr indent="-285750" lvl="1" marL="742950" rtl="0" algn="l">
              <a:spcBef>
                <a:spcPts val="400"/>
              </a:spcBef>
              <a:spcAft>
                <a:spcPts val="0"/>
              </a:spcAft>
              <a:buClr>
                <a:schemeClr val="lt1"/>
              </a:buClr>
              <a:buSzPts val="2000"/>
              <a:buFont typeface="Arial"/>
              <a:buChar char="•"/>
            </a:pPr>
            <a:r>
              <a:rPr lang="en-US" sz="2000">
                <a:solidFill>
                  <a:schemeClr val="lt1"/>
                </a:solidFill>
              </a:rPr>
              <a:t>Education</a:t>
            </a:r>
            <a:endParaRPr/>
          </a:p>
          <a:p>
            <a:pPr indent="-285750" lvl="1" marL="742950" rtl="0" algn="l">
              <a:spcBef>
                <a:spcPts val="400"/>
              </a:spcBef>
              <a:spcAft>
                <a:spcPts val="0"/>
              </a:spcAft>
              <a:buClr>
                <a:schemeClr val="lt1"/>
              </a:buClr>
              <a:buSzPts val="2000"/>
              <a:buFont typeface="Arial"/>
              <a:buChar char="•"/>
            </a:pPr>
            <a:r>
              <a:rPr lang="en-US" sz="2000">
                <a:solidFill>
                  <a:schemeClr val="lt1"/>
                </a:solidFill>
              </a:rPr>
              <a:t>Clinical practice skills</a:t>
            </a:r>
            <a:endParaRPr/>
          </a:p>
          <a:p>
            <a:pPr indent="-285750" lvl="1" marL="742950" rtl="0" algn="l">
              <a:spcBef>
                <a:spcPts val="400"/>
              </a:spcBef>
              <a:spcAft>
                <a:spcPts val="0"/>
              </a:spcAft>
              <a:buClr>
                <a:schemeClr val="lt1"/>
              </a:buClr>
              <a:buSzPts val="2000"/>
              <a:buFont typeface="Arial"/>
              <a:buChar char="•"/>
            </a:pPr>
            <a:r>
              <a:rPr lang="en-US" sz="2000">
                <a:solidFill>
                  <a:schemeClr val="lt1"/>
                </a:solidFill>
              </a:rPr>
              <a:t>Research skills</a:t>
            </a:r>
            <a:endParaRPr/>
          </a:p>
          <a:p>
            <a:pPr indent="-285750" lvl="1" marL="742950" rtl="0" algn="l">
              <a:spcBef>
                <a:spcPts val="400"/>
              </a:spcBef>
              <a:spcAft>
                <a:spcPts val="0"/>
              </a:spcAft>
              <a:buClr>
                <a:schemeClr val="lt1"/>
              </a:buClr>
              <a:buSzPts val="2000"/>
              <a:buFont typeface="Arial"/>
              <a:buChar char="•"/>
            </a:pPr>
            <a:r>
              <a:rPr lang="en-US" sz="2000">
                <a:solidFill>
                  <a:schemeClr val="lt1"/>
                </a:solidFill>
              </a:rPr>
              <a:t>Theory development</a:t>
            </a:r>
            <a:endParaRPr/>
          </a:p>
          <a:p>
            <a:pPr indent="-342900" lvl="0" marL="342900" rtl="0" algn="l">
              <a:spcBef>
                <a:spcPts val="480"/>
              </a:spcBef>
              <a:spcAft>
                <a:spcPts val="0"/>
              </a:spcAft>
              <a:buClr>
                <a:schemeClr val="lt1"/>
              </a:buClr>
              <a:buSzPts val="2400"/>
              <a:buFont typeface="Arial"/>
              <a:buChar char="•"/>
            </a:pPr>
            <a:r>
              <a:rPr lang="en-US" sz="2400">
                <a:solidFill>
                  <a:schemeClr val="lt1"/>
                </a:solidFill>
              </a:rPr>
              <a:t>Students will have the opportunity to complete a project in one of these advanced practice areas as part of their residency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3" name="Google Shape;203;p29"/>
          <p:cNvSpPr txBox="1"/>
          <p:nvPr>
            <p:ph type="title"/>
          </p:nvPr>
        </p:nvSpPr>
        <p:spPr>
          <a:xfrm>
            <a:off x="685800" y="674775"/>
            <a:ext cx="7772400" cy="1129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General Admissions Timeline </a:t>
            </a:r>
            <a:r>
              <a:rPr b="1" lang="en-US"/>
              <a:t>	</a:t>
            </a:r>
            <a:endParaRPr b="1">
              <a:solidFill>
                <a:schemeClr val="accent3"/>
              </a:solidFill>
              <a:latin typeface="Helvetica Neue"/>
              <a:ea typeface="Helvetica Neue"/>
              <a:cs typeface="Helvetica Neue"/>
              <a:sym typeface="Helvetica Neue"/>
            </a:endParaRPr>
          </a:p>
        </p:txBody>
      </p:sp>
      <p:sp>
        <p:nvSpPr>
          <p:cNvPr id="204" name="Google Shape;204;p29"/>
          <p:cNvSpPr txBox="1"/>
          <p:nvPr>
            <p:ph idx="1" type="body"/>
          </p:nvPr>
        </p:nvSpPr>
        <p:spPr>
          <a:xfrm>
            <a:off x="685800" y="1803975"/>
            <a:ext cx="7772400" cy="510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200"/>
              <a:buFont typeface="Arial"/>
              <a:buChar char="•"/>
            </a:pPr>
            <a:r>
              <a:rPr lang="en-US" sz="2200">
                <a:solidFill>
                  <a:schemeClr val="lt1"/>
                </a:solidFill>
              </a:rPr>
              <a:t>Application for next year’s application cycle will be available in September</a:t>
            </a:r>
            <a:endParaRPr/>
          </a:p>
          <a:p>
            <a:pPr indent="-342900" lvl="0" marL="342900" rtl="0" algn="l">
              <a:spcBef>
                <a:spcPts val="440"/>
              </a:spcBef>
              <a:spcAft>
                <a:spcPts val="0"/>
              </a:spcAft>
              <a:buClr>
                <a:schemeClr val="lt1"/>
              </a:buClr>
              <a:buSzPts val="2200"/>
              <a:buFont typeface="Arial"/>
              <a:buChar char="•"/>
            </a:pPr>
            <a:r>
              <a:rPr lang="en-US" sz="2200">
                <a:solidFill>
                  <a:schemeClr val="lt1"/>
                </a:solidFill>
              </a:rPr>
              <a:t>Kean will be using the OTCAS system</a:t>
            </a:r>
            <a:endParaRPr/>
          </a:p>
          <a:p>
            <a:pPr indent="-342900" lvl="0" marL="342900" rtl="0" algn="l">
              <a:spcBef>
                <a:spcPts val="440"/>
              </a:spcBef>
              <a:spcAft>
                <a:spcPts val="0"/>
              </a:spcAft>
              <a:buClr>
                <a:schemeClr val="lt1"/>
              </a:buClr>
              <a:buSzPts val="2200"/>
              <a:buFont typeface="Arial"/>
              <a:buChar char="•"/>
            </a:pPr>
            <a:r>
              <a:rPr lang="en-US" sz="2200">
                <a:solidFill>
                  <a:schemeClr val="lt1"/>
                </a:solidFill>
              </a:rPr>
              <a:t>Application deadline:</a:t>
            </a:r>
            <a:endParaRPr/>
          </a:p>
          <a:p>
            <a:pPr indent="-285750" lvl="1" marL="742950" rtl="0" algn="l">
              <a:spcBef>
                <a:spcPts val="440"/>
              </a:spcBef>
              <a:spcAft>
                <a:spcPts val="0"/>
              </a:spcAft>
              <a:buClr>
                <a:schemeClr val="lt1"/>
              </a:buClr>
              <a:buSzPts val="2200"/>
              <a:buFont typeface="Arial"/>
              <a:buChar char="–"/>
            </a:pPr>
            <a:r>
              <a:rPr lang="en-US" sz="2200">
                <a:solidFill>
                  <a:schemeClr val="lt1"/>
                </a:solidFill>
              </a:rPr>
              <a:t>For OTD     </a:t>
            </a:r>
            <a:r>
              <a:rPr b="1" lang="en-US" sz="2200">
                <a:solidFill>
                  <a:schemeClr val="lt1"/>
                </a:solidFill>
              </a:rPr>
              <a:t>December 1, 2020</a:t>
            </a:r>
            <a:endParaRPr/>
          </a:p>
          <a:p>
            <a:pPr indent="-285750" lvl="1" marL="742950" rtl="0" algn="l">
              <a:spcBef>
                <a:spcPts val="440"/>
              </a:spcBef>
              <a:spcAft>
                <a:spcPts val="0"/>
              </a:spcAft>
              <a:buClr>
                <a:schemeClr val="lt1"/>
              </a:buClr>
              <a:buSzPts val="2200"/>
              <a:buFont typeface="Arial"/>
              <a:buChar char="–"/>
            </a:pPr>
            <a:r>
              <a:rPr lang="en-US" sz="2200">
                <a:solidFill>
                  <a:schemeClr val="lt1"/>
                </a:solidFill>
              </a:rPr>
              <a:t>For MSOT  </a:t>
            </a:r>
            <a:r>
              <a:rPr b="1" lang="en-US" sz="2200">
                <a:solidFill>
                  <a:schemeClr val="lt1"/>
                </a:solidFill>
              </a:rPr>
              <a:t>January 15, 2021</a:t>
            </a:r>
            <a:endParaRPr/>
          </a:p>
          <a:p>
            <a:pPr indent="-342900" lvl="0" marL="342900" rtl="0" algn="l">
              <a:spcBef>
                <a:spcPts val="440"/>
              </a:spcBef>
              <a:spcAft>
                <a:spcPts val="0"/>
              </a:spcAft>
              <a:buClr>
                <a:schemeClr val="lt1"/>
              </a:buClr>
              <a:buSzPts val="2200"/>
              <a:buFont typeface="Arial"/>
              <a:buChar char="•"/>
            </a:pPr>
            <a:r>
              <a:rPr lang="en-US" sz="2200">
                <a:solidFill>
                  <a:schemeClr val="lt1"/>
                </a:solidFill>
              </a:rPr>
              <a:t>Applications are reviewed and selected applicants are invited for departmental interviews: Fall202 /Spring 2021</a:t>
            </a:r>
            <a:endParaRPr/>
          </a:p>
          <a:p>
            <a:pPr indent="-342900" lvl="0" marL="342900" rtl="0" algn="l">
              <a:spcBef>
                <a:spcPts val="440"/>
              </a:spcBef>
              <a:spcAft>
                <a:spcPts val="0"/>
              </a:spcAft>
              <a:buClr>
                <a:schemeClr val="lt1"/>
              </a:buClr>
              <a:buSzPts val="2200"/>
              <a:buFont typeface="Arial"/>
              <a:buChar char="•"/>
            </a:pPr>
            <a:r>
              <a:rPr lang="en-US" sz="2200">
                <a:solidFill>
                  <a:schemeClr val="lt1"/>
                </a:solidFill>
              </a:rPr>
              <a:t>Applicants receive admissions decisions: Early-late Spring 2021</a:t>
            </a:r>
            <a:endParaRPr/>
          </a:p>
          <a:p>
            <a:pPr indent="-342900" lvl="0" marL="342900" rtl="0" algn="l">
              <a:spcBef>
                <a:spcPts val="440"/>
              </a:spcBef>
              <a:spcAft>
                <a:spcPts val="0"/>
              </a:spcAft>
              <a:buClr>
                <a:schemeClr val="lt1"/>
              </a:buClr>
              <a:buSzPts val="2200"/>
              <a:buFont typeface="Arial"/>
              <a:buChar char="•"/>
            </a:pPr>
            <a:r>
              <a:rPr lang="en-US" sz="2200">
                <a:solidFill>
                  <a:schemeClr val="lt1"/>
                </a:solidFill>
              </a:rPr>
              <a:t>Program will begin in Summer session II (~July 6, 2021)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0" name="Google Shape;210;p30"/>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Admissions Requirements </a:t>
            </a:r>
            <a:endParaRPr b="1" sz="3200">
              <a:solidFill>
                <a:schemeClr val="lt1"/>
              </a:solidFill>
              <a:latin typeface="Helvetica Neue"/>
              <a:ea typeface="Helvetica Neue"/>
              <a:cs typeface="Helvetica Neue"/>
              <a:sym typeface="Helvetica Neue"/>
            </a:endParaRPr>
          </a:p>
        </p:txBody>
      </p:sp>
      <p:sp>
        <p:nvSpPr>
          <p:cNvPr id="211" name="Google Shape;211;p3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lt1"/>
              </a:buClr>
              <a:buSzPts val="2800"/>
              <a:buFont typeface="Arial"/>
              <a:buNone/>
            </a:pPr>
            <a:r>
              <a:rPr b="1" lang="en-US" sz="2800">
                <a:solidFill>
                  <a:schemeClr val="lt1"/>
                </a:solidFill>
              </a:rPr>
              <a:t>(See website for additional information) </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Overall GPA of at least a 3.0. </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Three letters of recommendation. One must be from an OT.</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Minimum of </a:t>
            </a:r>
            <a:r>
              <a:rPr b="1" lang="en-US" sz="2800">
                <a:solidFill>
                  <a:schemeClr val="lt1"/>
                </a:solidFill>
              </a:rPr>
              <a:t>40 </a:t>
            </a:r>
            <a:r>
              <a:rPr lang="en-US" sz="2800">
                <a:solidFill>
                  <a:schemeClr val="lt1"/>
                </a:solidFill>
              </a:rPr>
              <a:t>observation hours of occupational therapy services in </a:t>
            </a:r>
            <a:r>
              <a:rPr b="1" lang="en-US" sz="2800">
                <a:solidFill>
                  <a:schemeClr val="lt1"/>
                </a:solidFill>
              </a:rPr>
              <a:t>two or more practice settings</a:t>
            </a:r>
            <a:r>
              <a:rPr lang="en-US" sz="2800">
                <a:solidFill>
                  <a:schemeClr val="lt1"/>
                </a:solidFil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7" name="Google Shape;217;p31"/>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Prerequisite Coursework</a:t>
            </a:r>
            <a:endParaRPr b="1" sz="3200">
              <a:solidFill>
                <a:schemeClr val="lt1"/>
              </a:solidFill>
              <a:latin typeface="Helvetica Neue"/>
              <a:ea typeface="Helvetica Neue"/>
              <a:cs typeface="Helvetica Neue"/>
              <a:sym typeface="Helvetica Neue"/>
            </a:endParaRPr>
          </a:p>
        </p:txBody>
      </p:sp>
      <p:sp>
        <p:nvSpPr>
          <p:cNvPr id="218" name="Google Shape;218;p31"/>
          <p:cNvSpPr txBox="1"/>
          <p:nvPr>
            <p:ph idx="1" type="body"/>
          </p:nvPr>
        </p:nvSpPr>
        <p:spPr>
          <a:xfrm>
            <a:off x="685800" y="2025650"/>
            <a:ext cx="7772400" cy="450215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lt1"/>
              </a:buClr>
              <a:buSzPts val="2400"/>
              <a:buFont typeface="Arial"/>
              <a:buNone/>
            </a:pPr>
            <a:r>
              <a:rPr b="1" lang="en-US" sz="2400">
                <a:solidFill>
                  <a:schemeClr val="lt1"/>
                </a:solidFill>
              </a:rPr>
              <a:t>(See website for additional information) </a:t>
            </a:r>
            <a:endParaRPr/>
          </a:p>
          <a:p>
            <a:pPr indent="-342900" lvl="0" marL="342900" rtl="0" algn="l">
              <a:spcBef>
                <a:spcPts val="480"/>
              </a:spcBef>
              <a:spcAft>
                <a:spcPts val="0"/>
              </a:spcAft>
              <a:buClr>
                <a:schemeClr val="lt1"/>
              </a:buClr>
              <a:buSzPts val="2400"/>
              <a:buFont typeface="Arial"/>
              <a:buChar char="•"/>
            </a:pPr>
            <a:r>
              <a:rPr lang="en-US" sz="2400">
                <a:solidFill>
                  <a:schemeClr val="lt1"/>
                </a:solidFill>
              </a:rPr>
              <a:t>Prerequisite Courses must be completed with a grade of a </a:t>
            </a:r>
            <a:r>
              <a:rPr b="1" lang="en-US" sz="2400">
                <a:solidFill>
                  <a:schemeClr val="lt1"/>
                </a:solidFill>
              </a:rPr>
              <a:t>B or better </a:t>
            </a:r>
            <a:endParaRPr/>
          </a:p>
          <a:p>
            <a:pPr indent="-342900" lvl="0" marL="342900" rtl="0" algn="l">
              <a:spcBef>
                <a:spcPts val="480"/>
              </a:spcBef>
              <a:spcAft>
                <a:spcPts val="0"/>
              </a:spcAft>
              <a:buClr>
                <a:schemeClr val="lt1"/>
              </a:buClr>
              <a:buSzPts val="2400"/>
              <a:buFont typeface="Arial"/>
              <a:buChar char="•"/>
            </a:pPr>
            <a:r>
              <a:rPr lang="en-US" sz="2400">
                <a:solidFill>
                  <a:schemeClr val="lt1"/>
                </a:solidFill>
              </a:rPr>
              <a:t>At the time of application, prospective students may have only </a:t>
            </a:r>
            <a:r>
              <a:rPr b="1" lang="en-US" sz="2400">
                <a:solidFill>
                  <a:schemeClr val="lt1"/>
                </a:solidFill>
              </a:rPr>
              <a:t>three</a:t>
            </a:r>
            <a:r>
              <a:rPr lang="en-US" sz="2400">
                <a:solidFill>
                  <a:schemeClr val="lt1"/>
                </a:solidFill>
              </a:rPr>
              <a:t> prerequisite courses outstanding/in progress. </a:t>
            </a:r>
            <a:endParaRPr/>
          </a:p>
          <a:p>
            <a:pPr indent="-342900" lvl="0" marL="342900" rtl="0" algn="l">
              <a:spcBef>
                <a:spcPts val="480"/>
              </a:spcBef>
              <a:spcAft>
                <a:spcPts val="0"/>
              </a:spcAft>
              <a:buClr>
                <a:schemeClr val="lt1"/>
              </a:buClr>
              <a:buSzPts val="2400"/>
              <a:buFont typeface="Arial"/>
              <a:buChar char="•"/>
            </a:pPr>
            <a:r>
              <a:rPr lang="en-US" sz="2400">
                <a:solidFill>
                  <a:schemeClr val="lt1"/>
                </a:solidFill>
              </a:rPr>
              <a:t>However, due to the competitive applicant pool, the Admissions Committee encourages the completion of all prerequisite courses prior to application.</a:t>
            </a:r>
            <a:endParaRPr b="1" sz="2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b="0" l="0" r="0" t="0"/>
          <a:stretch/>
        </p:blipFill>
        <p:spPr>
          <a:xfrm>
            <a:off x="-152400" y="0"/>
            <a:ext cx="9296400" cy="6858000"/>
          </a:xfrm>
          <a:prstGeom prst="rect">
            <a:avLst/>
          </a:prstGeom>
          <a:noFill/>
          <a:ln>
            <a:noFill/>
          </a:ln>
        </p:spPr>
      </p:pic>
      <p:sp>
        <p:nvSpPr>
          <p:cNvPr id="94" name="Google Shape;94;p14"/>
          <p:cNvSpPr txBox="1"/>
          <p:nvPr>
            <p:ph type="title"/>
          </p:nvPr>
        </p:nvSpPr>
        <p:spPr>
          <a:xfrm>
            <a:off x="533400" y="1905000"/>
            <a:ext cx="8153400" cy="1752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accent3"/>
                </a:solidFill>
                <a:latin typeface="Helvetica Neue"/>
                <a:ea typeface="Helvetica Neue"/>
                <a:cs typeface="Helvetica Neue"/>
                <a:sym typeface="Helvetica Neue"/>
              </a:rPr>
              <a:t>Department of Occupational Therapy </a:t>
            </a:r>
            <a:endParaRPr/>
          </a:p>
        </p:txBody>
      </p:sp>
      <p:sp>
        <p:nvSpPr>
          <p:cNvPr id="95" name="Google Shape;95;p14"/>
          <p:cNvSpPr txBox="1"/>
          <p:nvPr>
            <p:ph idx="1" type="body"/>
          </p:nvPr>
        </p:nvSpPr>
        <p:spPr>
          <a:xfrm>
            <a:off x="685800" y="3352800"/>
            <a:ext cx="77724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accent3"/>
              </a:buClr>
              <a:buSzPts val="3200"/>
              <a:buFont typeface="Helvetica Neue"/>
              <a:buNone/>
            </a:pPr>
            <a:r>
              <a:rPr lang="en-US">
                <a:solidFill>
                  <a:schemeClr val="accent3"/>
                </a:solidFill>
                <a:latin typeface="Helvetica Neue"/>
                <a:ea typeface="Helvetica Neue"/>
                <a:cs typeface="Helvetica Neue"/>
                <a:sym typeface="Helvetica Neue"/>
              </a:rPr>
              <a:t>Nathan Weiss Graduate College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4" name="Google Shape;224;p32"/>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Important Prerequisite Information </a:t>
            </a:r>
            <a:endParaRPr b="1" sz="3200">
              <a:solidFill>
                <a:schemeClr val="lt1"/>
              </a:solidFill>
              <a:latin typeface="Helvetica Neue"/>
              <a:ea typeface="Helvetica Neue"/>
              <a:cs typeface="Helvetica Neue"/>
              <a:sym typeface="Helvetica Neue"/>
            </a:endParaRPr>
          </a:p>
        </p:txBody>
      </p:sp>
      <p:sp>
        <p:nvSpPr>
          <p:cNvPr id="225" name="Google Shape;225;p32"/>
          <p:cNvSpPr txBox="1"/>
          <p:nvPr>
            <p:ph idx="1" type="body"/>
          </p:nvPr>
        </p:nvSpPr>
        <p:spPr>
          <a:xfrm>
            <a:off x="685800" y="2247900"/>
            <a:ext cx="7772400" cy="41465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200"/>
              <a:buFont typeface="Arial"/>
              <a:buChar char="•"/>
            </a:pPr>
            <a:r>
              <a:rPr lang="en-US" sz="2200">
                <a:solidFill>
                  <a:schemeClr val="lt1"/>
                </a:solidFill>
              </a:rPr>
              <a:t>Life Span Development and Anatomy and Physiology I &amp; II must be taken within 5 years of applying to the program.</a:t>
            </a:r>
            <a:endParaRPr/>
          </a:p>
          <a:p>
            <a:pPr indent="-342900" lvl="0" marL="342900" rtl="0" algn="l">
              <a:spcBef>
                <a:spcPts val="440"/>
              </a:spcBef>
              <a:spcAft>
                <a:spcPts val="0"/>
              </a:spcAft>
              <a:buClr>
                <a:schemeClr val="lt1"/>
              </a:buClr>
              <a:buSzPts val="2200"/>
              <a:buFont typeface="Arial"/>
              <a:buChar char="•"/>
            </a:pPr>
            <a:r>
              <a:rPr lang="en-US" sz="2200">
                <a:solidFill>
                  <a:schemeClr val="lt1"/>
                </a:solidFill>
              </a:rPr>
              <a:t>The lab portion of Anatomy and Physiology I &amp; II must be completed in person (note exception for Spring &amp; Summer 2020, may be extended to fall 2020. Check website). </a:t>
            </a:r>
            <a:endParaRPr/>
          </a:p>
          <a:p>
            <a:pPr indent="-342900" lvl="0" marL="342900" rtl="0" algn="l">
              <a:spcBef>
                <a:spcPts val="440"/>
              </a:spcBef>
              <a:spcAft>
                <a:spcPts val="0"/>
              </a:spcAft>
              <a:buClr>
                <a:schemeClr val="lt1"/>
              </a:buClr>
              <a:buSzPts val="2200"/>
              <a:buFont typeface="Arial"/>
              <a:buChar char="•"/>
            </a:pPr>
            <a:r>
              <a:rPr lang="en-US" sz="2200">
                <a:solidFill>
                  <a:schemeClr val="lt1"/>
                </a:solidFill>
              </a:rPr>
              <a:t>Introduction to OT can only be taken at Kean.</a:t>
            </a:r>
            <a:endParaRPr/>
          </a:p>
          <a:p>
            <a:pPr indent="-285750" lvl="1" marL="742950" rtl="0" algn="l">
              <a:spcBef>
                <a:spcPts val="440"/>
              </a:spcBef>
              <a:spcAft>
                <a:spcPts val="0"/>
              </a:spcAft>
              <a:buClr>
                <a:schemeClr val="lt1"/>
              </a:buClr>
              <a:buSzPts val="2200"/>
              <a:buFont typeface="Arial"/>
              <a:buChar char="–"/>
            </a:pPr>
            <a:r>
              <a:rPr lang="en-US" sz="2200">
                <a:solidFill>
                  <a:schemeClr val="lt1"/>
                </a:solidFill>
              </a:rPr>
              <a:t>You may register for this class by applying to be a non-matriculated student at Kean.</a:t>
            </a:r>
            <a:endParaRPr/>
          </a:p>
          <a:p>
            <a:pPr indent="-285750" lvl="1" marL="742950" rtl="0" algn="l">
              <a:spcBef>
                <a:spcPts val="440"/>
              </a:spcBef>
              <a:spcAft>
                <a:spcPts val="0"/>
              </a:spcAft>
              <a:buClr>
                <a:schemeClr val="lt1"/>
              </a:buClr>
              <a:buSzPts val="2200"/>
              <a:buFont typeface="Arial"/>
              <a:buChar char="–"/>
            </a:pPr>
            <a:r>
              <a:rPr lang="en-US" sz="2200">
                <a:solidFill>
                  <a:schemeClr val="lt1"/>
                </a:solidFill>
              </a:rPr>
              <a:t>For more information on this, please visit the Office of the Registrar’s website: </a:t>
            </a:r>
            <a:r>
              <a:rPr lang="en-US" sz="2200" u="sng">
                <a:solidFill>
                  <a:schemeClr val="hlink"/>
                </a:solidFill>
                <a:hlinkClick r:id="rId4"/>
              </a:rPr>
              <a:t>http://www.kean.edu/offices/registrar</a:t>
            </a:r>
            <a:endParaRPr sz="2200">
              <a:solidFill>
                <a:schemeClr val="lt1"/>
              </a:solidFill>
            </a:endParaRPr>
          </a:p>
          <a:p>
            <a:pPr indent="0" lvl="0" marL="0" rtl="0" algn="l">
              <a:spcBef>
                <a:spcPts val="440"/>
              </a:spcBef>
              <a:spcAft>
                <a:spcPts val="0"/>
              </a:spcAft>
              <a:buClr>
                <a:schemeClr val="dk1"/>
              </a:buClr>
              <a:buSzPts val="2200"/>
              <a:buFont typeface="Arial"/>
              <a:buNone/>
            </a:pPr>
            <a:r>
              <a:t/>
            </a:r>
            <a:endParaRPr sz="22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1" name="Google Shape;231;p33"/>
          <p:cNvSpPr txBox="1"/>
          <p:nvPr>
            <p:ph type="title"/>
          </p:nvPr>
        </p:nvSpPr>
        <p:spPr>
          <a:xfrm>
            <a:off x="685800" y="1219200"/>
            <a:ext cx="7772400" cy="2730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Prerequisite FAQ</a:t>
            </a:r>
            <a:endParaRPr b="1" sz="3200">
              <a:solidFill>
                <a:schemeClr val="lt1"/>
              </a:solidFill>
              <a:latin typeface="Helvetica Neue"/>
              <a:ea typeface="Helvetica Neue"/>
              <a:cs typeface="Helvetica Neue"/>
              <a:sym typeface="Helvetica Neue"/>
            </a:endParaRPr>
          </a:p>
        </p:txBody>
      </p:sp>
      <p:sp>
        <p:nvSpPr>
          <p:cNvPr id="232" name="Google Shape;232;p33"/>
          <p:cNvSpPr txBox="1"/>
          <p:nvPr>
            <p:ph idx="1" type="body"/>
          </p:nvPr>
        </p:nvSpPr>
        <p:spPr>
          <a:xfrm>
            <a:off x="304800" y="1676400"/>
            <a:ext cx="8629650" cy="47307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1600"/>
              <a:buFont typeface="Arial"/>
              <a:buChar char="•"/>
            </a:pPr>
            <a:r>
              <a:rPr i="1" lang="en-US" sz="1600">
                <a:solidFill>
                  <a:schemeClr val="lt1"/>
                </a:solidFill>
              </a:rPr>
              <a:t>Will General Statistics meet the requirement for Psychological Statistics?</a:t>
            </a:r>
            <a:endParaRPr/>
          </a:p>
          <a:p>
            <a:pPr indent="-285750" lvl="1" marL="742950" rtl="0" algn="l">
              <a:spcBef>
                <a:spcPts val="320"/>
              </a:spcBef>
              <a:spcAft>
                <a:spcPts val="0"/>
              </a:spcAft>
              <a:buClr>
                <a:schemeClr val="lt1"/>
              </a:buClr>
              <a:buSzPts val="1600"/>
              <a:buFont typeface="Arial"/>
              <a:buChar char="–"/>
            </a:pPr>
            <a:r>
              <a:rPr lang="en-US" sz="1600">
                <a:solidFill>
                  <a:schemeClr val="lt1"/>
                </a:solidFill>
              </a:rPr>
              <a:t>The key component of the Psychological Statistics course is the use of a micro-computer based statistical software system, such as SPSS. The Psychological Statistics course at Kean is offered at many different universities, it just may be have a different course title. </a:t>
            </a:r>
            <a:endParaRPr/>
          </a:p>
          <a:p>
            <a:pPr indent="-342900" lvl="0" marL="342900" rtl="0" algn="l">
              <a:spcBef>
                <a:spcPts val="320"/>
              </a:spcBef>
              <a:spcAft>
                <a:spcPts val="0"/>
              </a:spcAft>
              <a:buClr>
                <a:schemeClr val="lt1"/>
              </a:buClr>
              <a:buSzPts val="1600"/>
              <a:buFont typeface="Arial"/>
              <a:buChar char="•"/>
            </a:pPr>
            <a:r>
              <a:rPr i="1" lang="en-US" sz="1600">
                <a:solidFill>
                  <a:schemeClr val="lt1"/>
                </a:solidFill>
              </a:rPr>
              <a:t>Will Child Development meet the requirement for Lifespan Development? </a:t>
            </a:r>
            <a:endParaRPr/>
          </a:p>
          <a:p>
            <a:pPr indent="-285750" lvl="1" marL="742950" rtl="0" algn="l">
              <a:spcBef>
                <a:spcPts val="320"/>
              </a:spcBef>
              <a:spcAft>
                <a:spcPts val="0"/>
              </a:spcAft>
              <a:buClr>
                <a:schemeClr val="lt1"/>
              </a:buClr>
              <a:buSzPts val="1600"/>
              <a:buFont typeface="Arial"/>
              <a:buChar char="–"/>
            </a:pPr>
            <a:r>
              <a:rPr lang="en-US" sz="1600">
                <a:solidFill>
                  <a:schemeClr val="lt1"/>
                </a:solidFill>
              </a:rPr>
              <a:t>The Lifespan Development prerequisite course must cover the entire lifespan (from birth through older adulthood). Some students take a combination of courses to fulfill this requirement (child development, adolescent development, adult development, etc.). </a:t>
            </a:r>
            <a:endParaRPr/>
          </a:p>
          <a:p>
            <a:pPr indent="-342900" lvl="0" marL="342900" rtl="0" algn="l">
              <a:spcBef>
                <a:spcPts val="320"/>
              </a:spcBef>
              <a:spcAft>
                <a:spcPts val="0"/>
              </a:spcAft>
              <a:buClr>
                <a:schemeClr val="lt1"/>
              </a:buClr>
              <a:buSzPts val="1600"/>
              <a:buFont typeface="Arial"/>
              <a:buChar char="•"/>
            </a:pPr>
            <a:r>
              <a:rPr i="1" lang="en-US" sz="1600">
                <a:solidFill>
                  <a:schemeClr val="lt1"/>
                </a:solidFill>
              </a:rPr>
              <a:t>Can I complete Intro to OT after applying to the program?</a:t>
            </a:r>
            <a:endParaRPr/>
          </a:p>
          <a:p>
            <a:pPr indent="-285750" lvl="1" marL="742950" rtl="0" algn="l">
              <a:spcBef>
                <a:spcPts val="320"/>
              </a:spcBef>
              <a:spcAft>
                <a:spcPts val="0"/>
              </a:spcAft>
              <a:buClr>
                <a:schemeClr val="lt1"/>
              </a:buClr>
              <a:buSzPts val="1600"/>
              <a:buFont typeface="Arial"/>
              <a:buChar char="–"/>
            </a:pPr>
            <a:r>
              <a:rPr lang="en-US" sz="1600">
                <a:solidFill>
                  <a:schemeClr val="lt1"/>
                </a:solidFill>
              </a:rPr>
              <a:t>Intro to OT may be one of the 3 incomplete prerequisites at the time of your application. However, again, due to the competitive applicant pool, it is advised that you complete as many prerequisites as possible before applying to the program. </a:t>
            </a:r>
            <a:endParaRPr/>
          </a:p>
          <a:p>
            <a:pPr indent="-285750" lvl="1" marL="742950" rtl="0" algn="l">
              <a:spcBef>
                <a:spcPts val="320"/>
              </a:spcBef>
              <a:spcAft>
                <a:spcPts val="0"/>
              </a:spcAft>
              <a:buClr>
                <a:schemeClr val="lt1"/>
              </a:buClr>
              <a:buSzPts val="1600"/>
              <a:buFont typeface="Arial"/>
              <a:buChar char="–"/>
            </a:pPr>
            <a:r>
              <a:rPr lang="en-US" sz="1600">
                <a:solidFill>
                  <a:schemeClr val="lt1"/>
                </a:solidFill>
              </a:rPr>
              <a:t>Intro to OT provides a very strong overview of the occupational therapy profession and it is an excellent way to become acquainted with the university and with the Department of OT. </a:t>
            </a:r>
            <a:endParaRPr/>
          </a:p>
          <a:p>
            <a:pPr indent="-241300" lvl="0" marL="342900" rtl="0" algn="l">
              <a:spcBef>
                <a:spcPts val="320"/>
              </a:spcBef>
              <a:spcAft>
                <a:spcPts val="0"/>
              </a:spcAft>
              <a:buClr>
                <a:schemeClr val="dk1"/>
              </a:buClr>
              <a:buSzPts val="1600"/>
              <a:buFont typeface="Arial"/>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Google Shape;237;p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8" name="Google Shape;238;p34"/>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800">
                <a:solidFill>
                  <a:schemeClr val="lt1"/>
                </a:solidFill>
              </a:rPr>
              <a:t>Prerequisite Questions </a:t>
            </a:r>
            <a:endParaRPr b="1" sz="2800">
              <a:solidFill>
                <a:schemeClr val="lt1"/>
              </a:solidFill>
              <a:latin typeface="Helvetica Neue"/>
              <a:ea typeface="Helvetica Neue"/>
              <a:cs typeface="Helvetica Neue"/>
              <a:sym typeface="Helvetica Neue"/>
            </a:endParaRPr>
          </a:p>
        </p:txBody>
      </p:sp>
      <p:sp>
        <p:nvSpPr>
          <p:cNvPr id="239" name="Google Shape;239;p34"/>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Font typeface="Arial"/>
              <a:buChar char="•"/>
            </a:pPr>
            <a:r>
              <a:rPr lang="en-US" sz="2400">
                <a:solidFill>
                  <a:schemeClr val="lt1"/>
                </a:solidFill>
              </a:rPr>
              <a:t>Review the M.S. Prerequisite Course Description sheet (In your admissions packet and available on grad.kean.edu/ot). </a:t>
            </a:r>
            <a:endParaRPr/>
          </a:p>
          <a:p>
            <a:pPr indent="-342900" lvl="0" marL="342900" rtl="0" algn="l">
              <a:spcBef>
                <a:spcPts val="480"/>
              </a:spcBef>
              <a:spcAft>
                <a:spcPts val="0"/>
              </a:spcAft>
              <a:buClr>
                <a:schemeClr val="lt1"/>
              </a:buClr>
              <a:buSzPts val="2400"/>
              <a:buFont typeface="Arial"/>
              <a:buChar char="•"/>
            </a:pPr>
            <a:r>
              <a:rPr lang="en-US" sz="2400">
                <a:solidFill>
                  <a:schemeClr val="lt1"/>
                </a:solidFill>
              </a:rPr>
              <a:t>Compare the course descriptions to the descriptions for the courses you have taken.  </a:t>
            </a:r>
            <a:endParaRPr/>
          </a:p>
          <a:p>
            <a:pPr indent="-342900" lvl="0" marL="342900" rtl="0" algn="l">
              <a:spcBef>
                <a:spcPts val="480"/>
              </a:spcBef>
              <a:spcAft>
                <a:spcPts val="0"/>
              </a:spcAft>
              <a:buClr>
                <a:schemeClr val="lt1"/>
              </a:buClr>
              <a:buSzPts val="2400"/>
              <a:buFont typeface="Arial"/>
              <a:buChar char="•"/>
            </a:pPr>
            <a:r>
              <a:rPr lang="en-US" sz="2400">
                <a:solidFill>
                  <a:schemeClr val="lt1"/>
                </a:solidFill>
              </a:rPr>
              <a:t>If you are not sure if the class covers the required material, email the </a:t>
            </a:r>
            <a:r>
              <a:rPr b="1" lang="en-US" sz="2400">
                <a:solidFill>
                  <a:schemeClr val="lt1"/>
                </a:solidFill>
              </a:rPr>
              <a:t>course title and description </a:t>
            </a:r>
            <a:r>
              <a:rPr lang="en-US" sz="2400">
                <a:solidFill>
                  <a:schemeClr val="lt1"/>
                </a:solidFill>
              </a:rPr>
              <a:t>to </a:t>
            </a:r>
            <a:r>
              <a:rPr lang="en-US" sz="2400" u="sng">
                <a:solidFill>
                  <a:schemeClr val="hlink"/>
                </a:solidFill>
                <a:hlinkClick r:id="rId4"/>
              </a:rPr>
              <a:t>ot@kean.edu</a:t>
            </a:r>
            <a:r>
              <a:rPr lang="en-US" sz="2400">
                <a:solidFill>
                  <a:schemeClr val="lt1"/>
                </a:solidFill>
              </a:rPr>
              <a:t>. </a:t>
            </a:r>
            <a:endParaRPr/>
          </a:p>
          <a:p>
            <a:pPr indent="0" lvl="0" marL="0" rtl="0" algn="l">
              <a:spcBef>
                <a:spcPts val="640"/>
              </a:spcBef>
              <a:spcAft>
                <a:spcPts val="0"/>
              </a:spcAft>
              <a:buClr>
                <a:schemeClr val="dk1"/>
              </a:buClr>
              <a:buSzPts val="3200"/>
              <a:buFont typeface="Arial"/>
              <a:buNone/>
            </a:pPr>
            <a:r>
              <a:t/>
            </a:r>
            <a:endParaRPr>
              <a:solidFill>
                <a:schemeClr val="accent3"/>
              </a:solidFill>
            </a:endParaRPr>
          </a:p>
          <a:p>
            <a:pPr indent="0" lvl="0" marL="0" rtl="0" algn="l">
              <a:spcBef>
                <a:spcPts val="640"/>
              </a:spcBef>
              <a:spcAft>
                <a:spcPts val="0"/>
              </a:spcAft>
              <a:buClr>
                <a:schemeClr val="dk1"/>
              </a:buClr>
              <a:buSzPts val="3200"/>
              <a:buFont typeface="Arial"/>
              <a:buNone/>
            </a:pPr>
            <a:r>
              <a:t/>
            </a:r>
            <a:endParaRPr>
              <a:solidFill>
                <a:schemeClr val="accent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id="244" name="Google Shape;244;p3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5" name="Google Shape;245;p35"/>
          <p:cNvSpPr txBox="1"/>
          <p:nvPr>
            <p:ph type="title"/>
          </p:nvPr>
        </p:nvSpPr>
        <p:spPr>
          <a:xfrm>
            <a:off x="685800" y="592150"/>
            <a:ext cx="7772400" cy="1389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solidFill>
                  <a:schemeClr val="lt1"/>
                </a:solidFill>
              </a:rPr>
              <a:t>Kean OT Program Highlights</a:t>
            </a:r>
            <a:endParaRPr b="1" sz="3200">
              <a:solidFill>
                <a:schemeClr val="lt1"/>
              </a:solidFill>
              <a:latin typeface="Helvetica Neue"/>
              <a:ea typeface="Helvetica Neue"/>
              <a:cs typeface="Helvetica Neue"/>
              <a:sym typeface="Helvetica Neue"/>
            </a:endParaRPr>
          </a:p>
        </p:txBody>
      </p:sp>
      <p:sp>
        <p:nvSpPr>
          <p:cNvPr id="246" name="Google Shape;246;p3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560"/>
              </a:spcBef>
              <a:spcAft>
                <a:spcPts val="0"/>
              </a:spcAft>
              <a:buClr>
                <a:schemeClr val="lt1"/>
              </a:buClr>
              <a:buSzPts val="2800"/>
              <a:buFont typeface="Arial"/>
              <a:buChar char="•"/>
            </a:pPr>
            <a:r>
              <a:rPr lang="en-US" sz="2800">
                <a:solidFill>
                  <a:schemeClr val="lt1"/>
                </a:solidFill>
              </a:rPr>
              <a:t>100% pass rate 3 out of the last 4 years on the national NBCOT registry exam</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Kean University Occupational Therapy Community Cares Clinic</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Community Partnerships and Service Learning </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Student Occupational Therapy Association </a:t>
            </a:r>
            <a:endParaRPr/>
          </a:p>
          <a:p>
            <a:pPr indent="0" lvl="0" marL="0" rtl="0" algn="l">
              <a:spcBef>
                <a:spcPts val="640"/>
              </a:spcBef>
              <a:spcAft>
                <a:spcPts val="0"/>
              </a:spcAft>
              <a:buClr>
                <a:schemeClr val="dk1"/>
              </a:buClr>
              <a:buSzPts val="3200"/>
              <a:buFont typeface="Arial"/>
              <a:buNone/>
            </a:pPr>
            <a:r>
              <a:t/>
            </a:r>
            <a:endParaRPr>
              <a:solidFill>
                <a:schemeClr val="accent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36"/>
          <p:cNvPicPr preferRelativeResize="0"/>
          <p:nvPr/>
        </p:nvPicPr>
        <p:blipFill rotWithShape="1">
          <a:blip r:embed="rId3">
            <a:alphaModFix/>
          </a:blip>
          <a:srcRect b="0" l="0" r="0" t="0"/>
          <a:stretch/>
        </p:blipFill>
        <p:spPr>
          <a:xfrm>
            <a:off x="-46847" y="110150"/>
            <a:ext cx="9237694" cy="6928270"/>
          </a:xfrm>
          <a:prstGeom prst="rect">
            <a:avLst/>
          </a:prstGeom>
          <a:noFill/>
          <a:ln>
            <a:noFill/>
          </a:ln>
        </p:spPr>
      </p:pic>
      <p:sp>
        <p:nvSpPr>
          <p:cNvPr id="252" name="Google Shape;252;p36"/>
          <p:cNvSpPr txBox="1"/>
          <p:nvPr>
            <p:ph type="title"/>
          </p:nvPr>
        </p:nvSpPr>
        <p:spPr>
          <a:xfrm>
            <a:off x="685800" y="550850"/>
            <a:ext cx="7772400" cy="1246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chemeClr val="lt1"/>
                </a:solidFill>
              </a:rPr>
              <a:t>KUOT-CCC</a:t>
            </a:r>
            <a:endParaRPr b="1" sz="4000">
              <a:solidFill>
                <a:schemeClr val="lt1"/>
              </a:solidFill>
              <a:latin typeface="Helvetica Neue"/>
              <a:ea typeface="Helvetica Neue"/>
              <a:cs typeface="Helvetica Neue"/>
              <a:sym typeface="Helvetica Neue"/>
            </a:endParaRPr>
          </a:p>
        </p:txBody>
      </p:sp>
      <p:sp>
        <p:nvSpPr>
          <p:cNvPr id="253" name="Google Shape;253;p36"/>
          <p:cNvSpPr/>
          <p:nvPr/>
        </p:nvSpPr>
        <p:spPr>
          <a:xfrm flipH="1">
            <a:off x="2038175" y="6079481"/>
            <a:ext cx="499403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54" name="Google Shape;254;p3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a:p>
        </p:txBody>
      </p:sp>
      <p:pic>
        <p:nvPicPr>
          <p:cNvPr id="255" name="Google Shape;255;p36" title="ClinicTourVideo2020.mp4">
            <a:hlinkClick r:id="rId4"/>
          </p:cNvPr>
          <p:cNvPicPr preferRelativeResize="0"/>
          <p:nvPr/>
        </p:nvPicPr>
        <p:blipFill>
          <a:blip r:embed="rId5">
            <a:alphaModFix/>
          </a:blip>
          <a:stretch>
            <a:fillRect/>
          </a:stretch>
        </p:blipFill>
        <p:spPr>
          <a:xfrm>
            <a:off x="0" y="2065675"/>
            <a:ext cx="9144000" cy="4365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3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1" name="Google Shape;261;p37"/>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solidFill>
                <a:schemeClr val="accent3"/>
              </a:solidFill>
            </a:endParaRPr>
          </a:p>
          <a:p>
            <a:pPr indent="0" lvl="0" marL="0" rtl="0" algn="l">
              <a:spcBef>
                <a:spcPts val="640"/>
              </a:spcBef>
              <a:spcAft>
                <a:spcPts val="0"/>
              </a:spcAft>
              <a:buClr>
                <a:schemeClr val="dk1"/>
              </a:buClr>
              <a:buSzPts val="3200"/>
              <a:buFont typeface="Arial"/>
              <a:buNone/>
            </a:pPr>
            <a:r>
              <a:t/>
            </a:r>
            <a:endParaRPr>
              <a:solidFill>
                <a:schemeClr val="accent3"/>
              </a:solidFill>
            </a:endParaRPr>
          </a:p>
        </p:txBody>
      </p:sp>
      <p:pic>
        <p:nvPicPr>
          <p:cNvPr id="262" name="Google Shape;262;p37"/>
          <p:cNvPicPr preferRelativeResize="0"/>
          <p:nvPr/>
        </p:nvPicPr>
        <p:blipFill rotWithShape="1">
          <a:blip r:embed="rId4">
            <a:alphaModFix/>
          </a:blip>
          <a:srcRect b="0" l="0" r="0" t="0"/>
          <a:stretch/>
        </p:blipFill>
        <p:spPr>
          <a:xfrm>
            <a:off x="0" y="1361812"/>
            <a:ext cx="4690178" cy="5491423"/>
          </a:xfrm>
          <a:prstGeom prst="rect">
            <a:avLst/>
          </a:prstGeom>
          <a:noFill/>
          <a:ln>
            <a:noFill/>
          </a:ln>
        </p:spPr>
      </p:pic>
      <p:pic>
        <p:nvPicPr>
          <p:cNvPr id="263" name="Google Shape;263;p37"/>
          <p:cNvPicPr preferRelativeResize="0"/>
          <p:nvPr/>
        </p:nvPicPr>
        <p:blipFill rotWithShape="1">
          <a:blip r:embed="rId5">
            <a:alphaModFix/>
          </a:blip>
          <a:srcRect b="0" l="0" r="0" t="0"/>
          <a:stretch/>
        </p:blipFill>
        <p:spPr>
          <a:xfrm>
            <a:off x="4690177" y="1366575"/>
            <a:ext cx="4343291" cy="54866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9" name="Google Shape;269;p38"/>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rPr>
              <a:t>SOTA</a:t>
            </a:r>
            <a:endParaRPr b="1">
              <a:solidFill>
                <a:schemeClr val="lt1"/>
              </a:solidFill>
              <a:latin typeface="Helvetica Neue"/>
              <a:ea typeface="Helvetica Neue"/>
              <a:cs typeface="Helvetica Neue"/>
              <a:sym typeface="Helvetica Neue"/>
            </a:endParaRPr>
          </a:p>
        </p:txBody>
      </p:sp>
      <p:sp>
        <p:nvSpPr>
          <p:cNvPr id="270" name="Google Shape;270;p38"/>
          <p:cNvSpPr txBox="1"/>
          <p:nvPr>
            <p:ph idx="1" type="body"/>
          </p:nvPr>
        </p:nvSpPr>
        <p:spPr>
          <a:xfrm>
            <a:off x="776236" y="1981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lt1"/>
              </a:buClr>
              <a:buSzPts val="3200"/>
              <a:buFont typeface="Arial"/>
              <a:buNone/>
            </a:pPr>
            <a:r>
              <a:rPr lang="en-US">
                <a:solidFill>
                  <a:schemeClr val="lt1"/>
                </a:solidFill>
              </a:rPr>
              <a:t>Breakfast for Families Event </a:t>
            </a:r>
            <a:endParaRPr/>
          </a:p>
          <a:p>
            <a:pPr indent="-342900" lvl="0" marL="342900" rtl="0" algn="ctr">
              <a:spcBef>
                <a:spcPts val="640"/>
              </a:spcBef>
              <a:spcAft>
                <a:spcPts val="0"/>
              </a:spcAft>
              <a:buClr>
                <a:schemeClr val="dk1"/>
              </a:buClr>
              <a:buSzPts val="3200"/>
              <a:buFont typeface="Arial"/>
              <a:buNone/>
            </a:pPr>
            <a:r>
              <a:t/>
            </a:r>
            <a:endParaRPr>
              <a:solidFill>
                <a:schemeClr val="lt1"/>
              </a:solidFill>
            </a:endParaRPr>
          </a:p>
        </p:txBody>
      </p:sp>
      <p:pic>
        <p:nvPicPr>
          <p:cNvPr descr="C:\Documents and Settings\kwall\Desktop\BFF Breakfast 2015_zpsag4mcter.jpg" id="271" name="Google Shape;271;p38"/>
          <p:cNvPicPr preferRelativeResize="0"/>
          <p:nvPr/>
        </p:nvPicPr>
        <p:blipFill rotWithShape="1">
          <a:blip r:embed="rId4">
            <a:alphaModFix/>
          </a:blip>
          <a:srcRect b="0" l="0" r="0" t="0"/>
          <a:stretch/>
        </p:blipFill>
        <p:spPr>
          <a:xfrm>
            <a:off x="522515" y="2660650"/>
            <a:ext cx="7935685" cy="3435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id="276" name="Google Shape;276;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7" name="Google Shape;277;p39"/>
          <p:cNvSpPr txBox="1"/>
          <p:nvPr>
            <p:ph idx="1" type="body"/>
          </p:nvPr>
        </p:nvSpPr>
        <p:spPr>
          <a:xfrm>
            <a:off x="110532" y="70338"/>
            <a:ext cx="8912888" cy="602566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t/>
            </a:r>
            <a:endParaRPr sz="2800">
              <a:solidFill>
                <a:schemeClr val="lt1"/>
              </a:solidFill>
              <a:latin typeface="Quintessential"/>
              <a:ea typeface="Quintessential"/>
              <a:cs typeface="Quintessential"/>
              <a:sym typeface="Quintessential"/>
            </a:endParaRPr>
          </a:p>
          <a:p>
            <a:pPr indent="0" lvl="0" marL="0" rtl="0" algn="ctr">
              <a:spcBef>
                <a:spcPts val="560"/>
              </a:spcBef>
              <a:spcAft>
                <a:spcPts val="0"/>
              </a:spcAft>
              <a:buClr>
                <a:schemeClr val="dk1"/>
              </a:buClr>
              <a:buSzPts val="2800"/>
              <a:buFont typeface="Arial"/>
              <a:buNone/>
            </a:pPr>
            <a:r>
              <a:t/>
            </a:r>
            <a:endParaRPr sz="2800">
              <a:solidFill>
                <a:schemeClr val="lt1"/>
              </a:solidFill>
              <a:latin typeface="Quintessential"/>
              <a:ea typeface="Quintessential"/>
              <a:cs typeface="Quintessential"/>
              <a:sym typeface="Quintessential"/>
            </a:endParaRPr>
          </a:p>
          <a:p>
            <a:pPr indent="0" lvl="0" marL="0" rtl="0" algn="ctr">
              <a:spcBef>
                <a:spcPts val="560"/>
              </a:spcBef>
              <a:spcAft>
                <a:spcPts val="0"/>
              </a:spcAft>
              <a:buClr>
                <a:schemeClr val="dk1"/>
              </a:buClr>
              <a:buSzPts val="2800"/>
              <a:buFont typeface="Arial"/>
              <a:buNone/>
            </a:pPr>
            <a:r>
              <a:t/>
            </a:r>
            <a:endParaRPr sz="2800">
              <a:solidFill>
                <a:schemeClr val="lt1"/>
              </a:solidFill>
              <a:latin typeface="Quintessential"/>
              <a:ea typeface="Quintessential"/>
              <a:cs typeface="Quintessential"/>
              <a:sym typeface="Quintessential"/>
            </a:endParaRPr>
          </a:p>
          <a:p>
            <a:pPr indent="0" lvl="0" marL="0" rtl="0" algn="ctr">
              <a:spcBef>
                <a:spcPts val="640"/>
              </a:spcBef>
              <a:spcAft>
                <a:spcPts val="0"/>
              </a:spcAft>
              <a:buClr>
                <a:schemeClr val="lt1"/>
              </a:buClr>
              <a:buSzPts val="3200"/>
              <a:buFont typeface="Quintessential"/>
              <a:buNone/>
            </a:pPr>
            <a:r>
              <a:rPr lang="en-US">
                <a:solidFill>
                  <a:schemeClr val="lt1"/>
                </a:solidFill>
                <a:latin typeface="Quintessential"/>
                <a:ea typeface="Quintessential"/>
                <a:cs typeface="Quintessential"/>
                <a:sym typeface="Quintessential"/>
              </a:rPr>
              <a:t>Thank you! Enjoy virtual </a:t>
            </a:r>
            <a:endParaRPr/>
          </a:p>
          <a:p>
            <a:pPr indent="0" lvl="0" marL="0" rtl="0" algn="ctr">
              <a:spcBef>
                <a:spcPts val="640"/>
              </a:spcBef>
              <a:spcAft>
                <a:spcPts val="0"/>
              </a:spcAft>
              <a:buClr>
                <a:schemeClr val="lt1"/>
              </a:buClr>
              <a:buSzPts val="3200"/>
              <a:buFont typeface="Quintessential"/>
              <a:buNone/>
            </a:pPr>
            <a:r>
              <a:rPr lang="en-US">
                <a:solidFill>
                  <a:schemeClr val="lt1"/>
                </a:solidFill>
                <a:latin typeface="Quintessential"/>
                <a:ea typeface="Quintessential"/>
                <a:cs typeface="Quintessential"/>
                <a:sym typeface="Quintessential"/>
              </a:rPr>
              <a:t>your day at </a:t>
            </a:r>
            <a:endParaRPr/>
          </a:p>
          <a:p>
            <a:pPr indent="0" lvl="0" marL="0" rtl="0" algn="ctr">
              <a:spcBef>
                <a:spcPts val="640"/>
              </a:spcBef>
              <a:spcAft>
                <a:spcPts val="0"/>
              </a:spcAft>
              <a:buClr>
                <a:schemeClr val="lt1"/>
              </a:buClr>
              <a:buSzPts val="3200"/>
              <a:buFont typeface="Quintessential"/>
              <a:buNone/>
            </a:pPr>
            <a:r>
              <a:rPr lang="en-US">
                <a:solidFill>
                  <a:schemeClr val="lt1"/>
                </a:solidFill>
                <a:latin typeface="Quintessential"/>
                <a:ea typeface="Quintessential"/>
                <a:cs typeface="Quintessential"/>
                <a:sym typeface="Quintessential"/>
              </a:rPr>
              <a:t>Kean University</a:t>
            </a:r>
            <a:endParaRPr/>
          </a:p>
          <a:p>
            <a:pPr indent="0" lvl="0" marL="0" rtl="0" algn="ctr">
              <a:spcBef>
                <a:spcPts val="640"/>
              </a:spcBef>
              <a:spcAft>
                <a:spcPts val="0"/>
              </a:spcAft>
              <a:buClr>
                <a:schemeClr val="lt1"/>
              </a:buClr>
              <a:buSzPts val="3200"/>
              <a:buFont typeface="Quintessential"/>
              <a:buNone/>
            </a:pPr>
            <a:r>
              <a:rPr lang="en-US">
                <a:solidFill>
                  <a:schemeClr val="lt1"/>
                </a:solidFill>
                <a:latin typeface="Quintessential"/>
                <a:ea typeface="Quintessential"/>
                <a:cs typeface="Quintessential"/>
                <a:sym typeface="Quintessential"/>
              </a:rPr>
              <a:t>Any questions about the program?</a:t>
            </a:r>
            <a:endParaRPr/>
          </a:p>
          <a:p>
            <a:pPr indent="0" lvl="0" marL="0" rtl="0" algn="ctr">
              <a:spcBef>
                <a:spcPts val="640"/>
              </a:spcBef>
              <a:spcAft>
                <a:spcPts val="0"/>
              </a:spcAft>
              <a:buClr>
                <a:schemeClr val="lt1"/>
              </a:buClr>
              <a:buSzPts val="3200"/>
              <a:buFont typeface="Quintessential"/>
              <a:buNone/>
            </a:pPr>
            <a:r>
              <a:rPr lang="en-US">
                <a:solidFill>
                  <a:schemeClr val="lt1"/>
                </a:solidFill>
                <a:latin typeface="Quintessential"/>
                <a:ea typeface="Quintessential"/>
                <a:cs typeface="Quintessential"/>
                <a:sym typeface="Quintessential"/>
              </a:rPr>
              <a:t>Students will stay around and talk to you more </a:t>
            </a:r>
            <a:endParaRPr/>
          </a:p>
          <a:p>
            <a:pPr indent="-139700" lvl="0" marL="342900" rtl="0" algn="l">
              <a:spcBef>
                <a:spcPts val="640"/>
              </a:spcBef>
              <a:spcAft>
                <a:spcPts val="0"/>
              </a:spcAft>
              <a:buClr>
                <a:schemeClr val="dk1"/>
              </a:buClr>
              <a:buSzPts val="3200"/>
              <a:buFont typeface="Arial"/>
              <a:buNone/>
            </a:pPr>
            <a:r>
              <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3" name="Google Shape;283;p40"/>
          <p:cNvPicPr preferRelativeResize="0"/>
          <p:nvPr/>
        </p:nvPicPr>
        <p:blipFill rotWithShape="1">
          <a:blip r:embed="rId3">
            <a:alphaModFix/>
          </a:blip>
          <a:srcRect b="0" l="0" r="0" t="0"/>
          <a:stretch/>
        </p:blipFill>
        <p:spPr>
          <a:xfrm>
            <a:off x="0" y="0"/>
            <a:ext cx="9144001" cy="3718201"/>
          </a:xfrm>
          <a:prstGeom prst="rect">
            <a:avLst/>
          </a:prstGeom>
          <a:noFill/>
          <a:ln>
            <a:noFill/>
          </a:ln>
        </p:spPr>
      </p:pic>
      <p:sp>
        <p:nvSpPr>
          <p:cNvPr id="284" name="Google Shape;284;p40"/>
          <p:cNvSpPr txBox="1"/>
          <p:nvPr/>
        </p:nvSpPr>
        <p:spPr>
          <a:xfrm>
            <a:off x="-75" y="3759500"/>
            <a:ext cx="9144000" cy="11016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3000">
                <a:solidFill>
                  <a:schemeClr val="lt1"/>
                </a:solidFill>
                <a:highlight>
                  <a:schemeClr val="dk1"/>
                </a:highlight>
                <a:latin typeface="Oswald"/>
                <a:ea typeface="Oswald"/>
                <a:cs typeface="Oswald"/>
                <a:sym typeface="Oswald"/>
              </a:rPr>
              <a:t>Department Of Occupational Therapy </a:t>
            </a:r>
            <a:endParaRPr sz="3000">
              <a:solidFill>
                <a:schemeClr val="lt1"/>
              </a:solidFill>
              <a:highlight>
                <a:schemeClr val="dk1"/>
              </a:highlight>
              <a:latin typeface="Oswald"/>
              <a:ea typeface="Oswald"/>
              <a:cs typeface="Oswald"/>
              <a:sym typeface="Oswald"/>
            </a:endParaRPr>
          </a:p>
          <a:p>
            <a:pPr indent="0" lvl="0" marL="0" rtl="0" algn="l">
              <a:spcBef>
                <a:spcPts val="0"/>
              </a:spcBef>
              <a:spcAft>
                <a:spcPts val="0"/>
              </a:spcAft>
              <a:buNone/>
            </a:pPr>
            <a:r>
              <a:t/>
            </a:r>
            <a:endParaRPr/>
          </a:p>
        </p:txBody>
      </p:sp>
      <p:sp>
        <p:nvSpPr>
          <p:cNvPr id="285" name="Google Shape;285;p40"/>
          <p:cNvSpPr txBox="1"/>
          <p:nvPr/>
        </p:nvSpPr>
        <p:spPr>
          <a:xfrm>
            <a:off x="68850" y="4861100"/>
            <a:ext cx="8937600" cy="1844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800"/>
              </a:spcBef>
              <a:spcAft>
                <a:spcPts val="0"/>
              </a:spcAft>
              <a:buNone/>
            </a:pPr>
            <a:r>
              <a:rPr lang="en-US" sz="1700">
                <a:solidFill>
                  <a:srgbClr val="32312F"/>
                </a:solidFill>
                <a:highlight>
                  <a:srgbClr val="FFFFFF"/>
                </a:highlight>
                <a:latin typeface="Calibri"/>
                <a:ea typeface="Calibri"/>
                <a:cs typeface="Calibri"/>
                <a:sym typeface="Calibri"/>
              </a:rPr>
              <a:t>Latest News and Announcements for Prospective Students</a:t>
            </a:r>
            <a:endParaRPr sz="2200">
              <a:latin typeface="Calibri"/>
              <a:ea typeface="Calibri"/>
              <a:cs typeface="Calibri"/>
              <a:sym typeface="Calibri"/>
            </a:endParaRPr>
          </a:p>
          <a:p>
            <a:pPr indent="0" lvl="0" marL="0" rtl="0" algn="ctr">
              <a:spcBef>
                <a:spcPts val="400"/>
              </a:spcBef>
              <a:spcAft>
                <a:spcPts val="0"/>
              </a:spcAft>
              <a:buNone/>
            </a:pPr>
            <a:r>
              <a:rPr lang="en-US" sz="1500" u="sng">
                <a:solidFill>
                  <a:schemeClr val="hlink"/>
                </a:solidFill>
                <a:hlinkClick r:id="rId4"/>
              </a:rPr>
              <a:t>https://www.kean.edu/academics/nathan-weiss-graduate-college/department-occupational-therapy</a:t>
            </a:r>
            <a:endParaRPr sz="1500"/>
          </a:p>
          <a:p>
            <a:pPr indent="0" lvl="0" marL="0" rtl="0" algn="ctr">
              <a:spcBef>
                <a:spcPts val="0"/>
              </a:spcBef>
              <a:spcAft>
                <a:spcPts val="0"/>
              </a:spcAft>
              <a:buNone/>
            </a:pPr>
            <a:r>
              <a:rPr lang="en-US" sz="2200"/>
              <a:t>Email</a:t>
            </a:r>
            <a:endParaRPr sz="2200"/>
          </a:p>
          <a:p>
            <a:pPr indent="0" lvl="0" marL="0" rtl="0" algn="ctr">
              <a:spcBef>
                <a:spcPts val="0"/>
              </a:spcBef>
              <a:spcAft>
                <a:spcPts val="0"/>
              </a:spcAft>
              <a:buNone/>
            </a:pPr>
            <a:r>
              <a:rPr lang="en-US" sz="2200"/>
              <a:t>OT@kean.edu</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1" name="Google Shape;101;p15"/>
          <p:cNvSpPr txBox="1"/>
          <p:nvPr>
            <p:ph type="title"/>
          </p:nvPr>
        </p:nvSpPr>
        <p:spPr>
          <a:xfrm>
            <a:off x="685800" y="1485900"/>
            <a:ext cx="7772400" cy="9334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accent3"/>
                </a:solidFill>
                <a:latin typeface="Helvetica Neue"/>
                <a:ea typeface="Helvetica Neue"/>
                <a:cs typeface="Helvetica Neue"/>
                <a:sym typeface="Helvetica Neue"/>
              </a:rPr>
              <a:t>Welcome to Kean University </a:t>
            </a:r>
            <a:endParaRPr/>
          </a:p>
        </p:txBody>
      </p:sp>
      <p:sp>
        <p:nvSpPr>
          <p:cNvPr id="102" name="Google Shape;102;p1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a:solidFill>
                <a:schemeClr val="accent3"/>
              </a:solidFill>
            </a:endParaRPr>
          </a:p>
          <a:p>
            <a:pPr indent="0" lvl="0" marL="0" rtl="0" algn="l">
              <a:spcBef>
                <a:spcPts val="640"/>
              </a:spcBef>
              <a:spcAft>
                <a:spcPts val="0"/>
              </a:spcAft>
              <a:buClr>
                <a:schemeClr val="accent3"/>
              </a:buClr>
              <a:buSzPts val="3200"/>
              <a:buFont typeface="Arial"/>
              <a:buNone/>
            </a:pPr>
            <a:r>
              <a:rPr lang="en-US">
                <a:solidFill>
                  <a:schemeClr val="accent3"/>
                </a:solidFill>
              </a:rPr>
              <a:t>What is Occupational Therapy(OT)?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8" name="Google Shape;108;p16"/>
          <p:cNvSpPr txBox="1"/>
          <p:nvPr>
            <p:ph type="title"/>
          </p:nvPr>
        </p:nvSpPr>
        <p:spPr>
          <a:xfrm>
            <a:off x="685800" y="1066799"/>
            <a:ext cx="7772400" cy="129757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rPr>
              <a:t>Occupational Therapy </a:t>
            </a:r>
            <a:endParaRPr b="1">
              <a:solidFill>
                <a:schemeClr val="lt1"/>
              </a:solidFill>
              <a:latin typeface="Helvetica Neue"/>
              <a:ea typeface="Helvetica Neue"/>
              <a:cs typeface="Helvetica Neue"/>
              <a:sym typeface="Helvetica Neue"/>
            </a:endParaRPr>
          </a:p>
        </p:txBody>
      </p:sp>
      <p:sp>
        <p:nvSpPr>
          <p:cNvPr id="109" name="Google Shape;109;p16"/>
          <p:cNvSpPr txBox="1"/>
          <p:nvPr>
            <p:ph idx="1" type="body"/>
          </p:nvPr>
        </p:nvSpPr>
        <p:spPr>
          <a:xfrm>
            <a:off x="685800" y="2730136"/>
            <a:ext cx="7772400" cy="336586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Font typeface="Arial"/>
              <a:buNone/>
            </a:pPr>
            <a:r>
              <a:rPr lang="en-US">
                <a:solidFill>
                  <a:schemeClr val="lt1"/>
                </a:solidFill>
              </a:rPr>
              <a:t>OT’s believe participation in your meaningful occupations (the valued activities and roles you have) impacts your health and quality of life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5" name="Google Shape;115;p17"/>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rPr>
              <a:t>Occupational Therapy</a:t>
            </a:r>
            <a:endParaRPr b="1">
              <a:solidFill>
                <a:schemeClr val="lt1"/>
              </a:solidFill>
              <a:latin typeface="Helvetica Neue"/>
              <a:ea typeface="Helvetica Neue"/>
              <a:cs typeface="Helvetica Neue"/>
              <a:sym typeface="Helvetica Neue"/>
            </a:endParaRPr>
          </a:p>
        </p:txBody>
      </p:sp>
      <p:sp>
        <p:nvSpPr>
          <p:cNvPr id="116" name="Google Shape;116;p17"/>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800"/>
              <a:buFont typeface="Arial"/>
              <a:buChar char="•"/>
            </a:pPr>
            <a:r>
              <a:rPr lang="en-US" sz="2800">
                <a:solidFill>
                  <a:schemeClr val="lt1"/>
                </a:solidFill>
              </a:rPr>
              <a:t>Occupational therapy is a science-driven, evidence-based profession that enables people of all ages to participate in their occupations of life by helping them promote health and prevent—or live better with—illness, injury or disability.</a:t>
            </a:r>
            <a:endParaRPr/>
          </a:p>
          <a:p>
            <a:pPr indent="-342900" lvl="0" marL="342900" rtl="0" algn="l">
              <a:spcBef>
                <a:spcPts val="560"/>
              </a:spcBef>
              <a:spcAft>
                <a:spcPts val="0"/>
              </a:spcAft>
              <a:buClr>
                <a:schemeClr val="lt1"/>
              </a:buClr>
              <a:buSzPts val="2800"/>
              <a:buFont typeface="Arial"/>
              <a:buChar char="•"/>
            </a:pPr>
            <a:r>
              <a:rPr lang="en-US" sz="2800">
                <a:solidFill>
                  <a:schemeClr val="lt1"/>
                </a:solidFill>
              </a:rPr>
              <a:t>Practitioners must complete supervised clinical internships in a variety of health care settings, and pass a national examination.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2" name="Google Shape;122;p18"/>
          <p:cNvSpPr txBox="1"/>
          <p:nvPr>
            <p:ph idx="1" type="body"/>
          </p:nvPr>
        </p:nvSpPr>
        <p:spPr>
          <a:xfrm>
            <a:off x="520700" y="2377439"/>
            <a:ext cx="7772400" cy="41670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sz="2800">
                <a:solidFill>
                  <a:schemeClr val="lt1"/>
                </a:solidFill>
              </a:rPr>
              <a:t>As an inclusive profession, Occupational therapy maximizes health, well-being, and quality of life for all people, populations, and communities through effective solutions that facilitate participation in everyday living.</a:t>
            </a:r>
            <a:endParaRPr/>
          </a:p>
          <a:p>
            <a:pPr indent="-285750" lvl="1" marL="742950" rtl="0" algn="l">
              <a:spcBef>
                <a:spcPts val="560"/>
              </a:spcBef>
              <a:spcAft>
                <a:spcPts val="0"/>
              </a:spcAft>
              <a:buClr>
                <a:schemeClr val="lt1"/>
              </a:buClr>
              <a:buSzPts val="2800"/>
              <a:buFont typeface="Arial"/>
              <a:buChar char="–"/>
            </a:pPr>
            <a:r>
              <a:rPr lang="en-US">
                <a:solidFill>
                  <a:schemeClr val="lt1"/>
                </a:solidFill>
              </a:rPr>
              <a:t>See more at: </a:t>
            </a:r>
            <a:r>
              <a:rPr lang="en-US" u="sng">
                <a:solidFill>
                  <a:schemeClr val="hlink"/>
                </a:solidFill>
                <a:hlinkClick r:id="rId4"/>
              </a:rPr>
              <a:t>http://www.aota.org/aboutaota/vision-2025.aspx#sthash.ddXyeFcO.dpuf</a:t>
            </a:r>
            <a:endParaRPr>
              <a:solidFill>
                <a:schemeClr val="lt1"/>
              </a:solidFill>
            </a:endParaRPr>
          </a:p>
        </p:txBody>
      </p:sp>
      <p:pic>
        <p:nvPicPr>
          <p:cNvPr descr="AOTA Vision-2025-logo.jpg" id="123" name="Google Shape;123;p18"/>
          <p:cNvPicPr preferRelativeResize="0"/>
          <p:nvPr/>
        </p:nvPicPr>
        <p:blipFill rotWithShape="1">
          <a:blip r:embed="rId5">
            <a:alphaModFix/>
          </a:blip>
          <a:srcRect b="0" l="0" r="0" t="0"/>
          <a:stretch/>
        </p:blipFill>
        <p:spPr>
          <a:xfrm>
            <a:off x="1061833" y="904365"/>
            <a:ext cx="6498662" cy="11334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9" name="Google Shape;129;p19"/>
          <p:cNvSpPr txBox="1"/>
          <p:nvPr>
            <p:ph type="title"/>
          </p:nvPr>
        </p:nvSpPr>
        <p:spPr>
          <a:xfrm>
            <a:off x="685800" y="1066800"/>
            <a:ext cx="77724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lt1"/>
                </a:solidFill>
              </a:rPr>
              <a:t>Pillars of AOTA Vision 2025</a:t>
            </a:r>
            <a:endParaRPr b="1">
              <a:solidFill>
                <a:schemeClr val="lt1"/>
              </a:solidFill>
              <a:latin typeface="Helvetica Neue"/>
              <a:ea typeface="Helvetica Neue"/>
              <a:cs typeface="Helvetica Neue"/>
              <a:sym typeface="Helvetica Neue"/>
            </a:endParaRPr>
          </a:p>
        </p:txBody>
      </p:sp>
      <p:sp>
        <p:nvSpPr>
          <p:cNvPr id="130" name="Google Shape;130;p19"/>
          <p:cNvSpPr txBox="1"/>
          <p:nvPr>
            <p:ph idx="1" type="body"/>
          </p:nvPr>
        </p:nvSpPr>
        <p:spPr>
          <a:xfrm>
            <a:off x="685800" y="2197100"/>
            <a:ext cx="7772400" cy="41719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Font typeface="Arial"/>
              <a:buChar char="•"/>
            </a:pPr>
            <a:r>
              <a:rPr b="1" lang="en-US" sz="2000">
                <a:solidFill>
                  <a:schemeClr val="lt1"/>
                </a:solidFill>
              </a:rPr>
              <a:t>Effective</a:t>
            </a:r>
            <a:r>
              <a:rPr lang="en-US" sz="2000">
                <a:solidFill>
                  <a:schemeClr val="lt1"/>
                </a:solidFill>
              </a:rPr>
              <a:t>: Occupational therapy is evidence based, client centered, and cost-effective.</a:t>
            </a:r>
            <a:endParaRPr/>
          </a:p>
          <a:p>
            <a:pPr indent="-342900" lvl="0" marL="342900" rtl="0" algn="l">
              <a:spcBef>
                <a:spcPts val="400"/>
              </a:spcBef>
              <a:spcAft>
                <a:spcPts val="0"/>
              </a:spcAft>
              <a:buClr>
                <a:schemeClr val="lt1"/>
              </a:buClr>
              <a:buSzPts val="2000"/>
              <a:buFont typeface="Arial"/>
              <a:buChar char="•"/>
            </a:pPr>
            <a:r>
              <a:rPr b="1" lang="en-US" sz="2000">
                <a:solidFill>
                  <a:schemeClr val="lt1"/>
                </a:solidFill>
              </a:rPr>
              <a:t>Leaders: </a:t>
            </a:r>
            <a:r>
              <a:rPr lang="en-US" sz="2000">
                <a:solidFill>
                  <a:schemeClr val="lt1"/>
                </a:solidFill>
              </a:rPr>
              <a:t>Occupational therapy is influential in changing policies, environments, and complex systems.</a:t>
            </a:r>
            <a:endParaRPr/>
          </a:p>
          <a:p>
            <a:pPr indent="-342900" lvl="0" marL="342900" rtl="0" algn="l">
              <a:spcBef>
                <a:spcPts val="400"/>
              </a:spcBef>
              <a:spcAft>
                <a:spcPts val="0"/>
              </a:spcAft>
              <a:buClr>
                <a:schemeClr val="lt1"/>
              </a:buClr>
              <a:buSzPts val="2000"/>
              <a:buFont typeface="Arial"/>
              <a:buChar char="•"/>
            </a:pPr>
            <a:r>
              <a:rPr b="1" lang="en-US" sz="2000">
                <a:solidFill>
                  <a:schemeClr val="lt1"/>
                </a:solidFill>
              </a:rPr>
              <a:t>Collaborative: </a:t>
            </a:r>
            <a:r>
              <a:rPr lang="en-US" sz="2000">
                <a:solidFill>
                  <a:schemeClr val="lt1"/>
                </a:solidFill>
              </a:rPr>
              <a:t>Occupational therapy excels in working with clients and within systems to produce effective outcomes.</a:t>
            </a:r>
            <a:endParaRPr/>
          </a:p>
          <a:p>
            <a:pPr indent="-342900" lvl="0" marL="342900" rtl="0" algn="l">
              <a:spcBef>
                <a:spcPts val="400"/>
              </a:spcBef>
              <a:spcAft>
                <a:spcPts val="0"/>
              </a:spcAft>
              <a:buClr>
                <a:schemeClr val="lt1"/>
              </a:buClr>
              <a:buSzPts val="2000"/>
              <a:buFont typeface="Arial"/>
              <a:buChar char="•"/>
            </a:pPr>
            <a:r>
              <a:rPr b="1" lang="en-US" sz="2000">
                <a:solidFill>
                  <a:schemeClr val="lt1"/>
                </a:solidFill>
              </a:rPr>
              <a:t>Accessible</a:t>
            </a:r>
            <a:r>
              <a:rPr lang="en-US" sz="2000">
                <a:solidFill>
                  <a:schemeClr val="lt1"/>
                </a:solidFill>
              </a:rPr>
              <a:t>: Occupational therapy provides culturally responsive and customized services.</a:t>
            </a:r>
            <a:endParaRPr/>
          </a:p>
          <a:p>
            <a:pPr indent="-342900" lvl="0" marL="342900" rtl="0" algn="l">
              <a:spcBef>
                <a:spcPts val="400"/>
              </a:spcBef>
              <a:spcAft>
                <a:spcPts val="0"/>
              </a:spcAft>
              <a:buClr>
                <a:schemeClr val="lt1"/>
              </a:buClr>
              <a:buSzPts val="2000"/>
              <a:buFont typeface="Arial"/>
              <a:buChar char="•"/>
            </a:pPr>
            <a:r>
              <a:rPr b="1" lang="en-US" sz="2000">
                <a:solidFill>
                  <a:schemeClr val="lt1"/>
                </a:solidFill>
              </a:rPr>
              <a:t>Equity, Inclusion, and Diversity: </a:t>
            </a:r>
            <a:r>
              <a:rPr lang="en-US" sz="2000">
                <a:solidFill>
                  <a:schemeClr val="lt1"/>
                </a:solidFill>
              </a:rPr>
              <a:t>We are intentionally inclusive and equitable and embrace diversity in all its forms.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20"/>
          <p:cNvPicPr preferRelativeResize="0"/>
          <p:nvPr/>
        </p:nvPicPr>
        <p:blipFill rotWithShape="1">
          <a:blip r:embed="rId3">
            <a:alphaModFix/>
          </a:blip>
          <a:srcRect b="0" l="0" r="0" t="0"/>
          <a:stretch/>
        </p:blipFill>
        <p:spPr>
          <a:xfrm>
            <a:off x="-95250" y="-95250"/>
            <a:ext cx="9239250" cy="6953250"/>
          </a:xfrm>
          <a:prstGeom prst="rect">
            <a:avLst/>
          </a:prstGeom>
          <a:noFill/>
          <a:ln>
            <a:noFill/>
          </a:ln>
        </p:spPr>
      </p:pic>
      <p:sp>
        <p:nvSpPr>
          <p:cNvPr id="136" name="Google Shape;136;p20"/>
          <p:cNvSpPr txBox="1"/>
          <p:nvPr>
            <p:ph type="title"/>
          </p:nvPr>
        </p:nvSpPr>
        <p:spPr>
          <a:xfrm>
            <a:off x="685800" y="762000"/>
            <a:ext cx="7772400" cy="175913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chemeClr val="lt1"/>
                </a:solidFill>
              </a:rPr>
              <a:t>Department of Occupational Therapy Vision </a:t>
            </a:r>
            <a:br>
              <a:rPr b="1" lang="en-US"/>
            </a:br>
            <a:endParaRPr b="1">
              <a:solidFill>
                <a:schemeClr val="accent3"/>
              </a:solidFill>
              <a:latin typeface="Helvetica Neue"/>
              <a:ea typeface="Helvetica Neue"/>
              <a:cs typeface="Helvetica Neue"/>
              <a:sym typeface="Helvetica Neue"/>
            </a:endParaRPr>
          </a:p>
        </p:txBody>
      </p:sp>
      <p:sp>
        <p:nvSpPr>
          <p:cNvPr id="137" name="Google Shape;137;p20"/>
          <p:cNvSpPr txBox="1"/>
          <p:nvPr>
            <p:ph idx="1" type="body"/>
          </p:nvPr>
        </p:nvSpPr>
        <p:spPr>
          <a:xfrm>
            <a:off x="685800" y="2832100"/>
            <a:ext cx="7772400" cy="326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400"/>
              <a:buFont typeface="Arial"/>
              <a:buNone/>
            </a:pPr>
            <a:r>
              <a:rPr lang="en-US" sz="2400">
                <a:solidFill>
                  <a:schemeClr val="lt1"/>
                </a:solidFill>
              </a:rPr>
              <a:t>By 2025, the graduates of our masters and doctoral degree programs will excel in entry-level practice. </a:t>
            </a:r>
            <a:endParaRPr/>
          </a:p>
          <a:p>
            <a:pPr indent="0" lvl="0" marL="0" rtl="0" algn="l">
              <a:spcBef>
                <a:spcPts val="480"/>
              </a:spcBef>
              <a:spcAft>
                <a:spcPts val="0"/>
              </a:spcAft>
              <a:buClr>
                <a:schemeClr val="lt1"/>
              </a:buClr>
              <a:buSzPts val="2400"/>
              <a:buFont typeface="Arial"/>
              <a:buNone/>
            </a:pPr>
            <a:r>
              <a:rPr lang="en-US" sz="2400">
                <a:solidFill>
                  <a:schemeClr val="lt1"/>
                </a:solidFill>
              </a:rPr>
              <a:t>Through creative programming and active learning opportunities, students will become leaders who serve society.  </a:t>
            </a:r>
            <a:endParaRPr/>
          </a:p>
          <a:p>
            <a:pPr indent="0" lvl="0" marL="0" rtl="0" algn="l">
              <a:spcBef>
                <a:spcPts val="480"/>
              </a:spcBef>
              <a:spcAft>
                <a:spcPts val="0"/>
              </a:spcAft>
              <a:buClr>
                <a:schemeClr val="lt1"/>
              </a:buClr>
              <a:buSzPts val="2400"/>
              <a:buFont typeface="Arial"/>
              <a:buNone/>
            </a:pPr>
            <a:r>
              <a:rPr lang="en-US" sz="2400">
                <a:solidFill>
                  <a:schemeClr val="lt1"/>
                </a:solidFill>
              </a:rPr>
              <a:t>Our graduates will create change through evidence based innovative practice.</a:t>
            </a:r>
            <a:endParaRPr/>
          </a:p>
          <a:p>
            <a:pPr indent="0" lvl="0" marL="0" rtl="0" algn="l">
              <a:spcBef>
                <a:spcPts val="640"/>
              </a:spcBef>
              <a:spcAft>
                <a:spcPts val="0"/>
              </a:spcAft>
              <a:buClr>
                <a:schemeClr val="dk1"/>
              </a:buClr>
              <a:buSzPts val="3200"/>
              <a:buFont typeface="Arial"/>
              <a:buNone/>
            </a:pPr>
            <a:r>
              <a:t/>
            </a:r>
            <a:endParaRPr>
              <a:solidFill>
                <a:schemeClr val="accent3"/>
              </a:solidFill>
            </a:endParaRPr>
          </a:p>
          <a:p>
            <a:pPr indent="0" lvl="0" marL="0" rtl="0" algn="l">
              <a:spcBef>
                <a:spcPts val="640"/>
              </a:spcBef>
              <a:spcAft>
                <a:spcPts val="0"/>
              </a:spcAft>
              <a:buClr>
                <a:schemeClr val="dk1"/>
              </a:buClr>
              <a:buSzPts val="3200"/>
              <a:buFont typeface="Arial"/>
              <a:buNone/>
            </a:pPr>
            <a:r>
              <a:t/>
            </a:r>
            <a:endParaRPr>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3" name="Google Shape;143;p21"/>
          <p:cNvSpPr txBox="1"/>
          <p:nvPr>
            <p:ph type="title"/>
          </p:nvPr>
        </p:nvSpPr>
        <p:spPr>
          <a:xfrm>
            <a:off x="685800" y="156753"/>
            <a:ext cx="7772400" cy="156754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chemeClr val="lt1"/>
                </a:solidFill>
              </a:rPr>
              <a:t>Department of Occupational Therapy Mission</a:t>
            </a:r>
            <a:br>
              <a:rPr lang="en-US"/>
            </a:br>
            <a:endParaRPr b="1">
              <a:solidFill>
                <a:schemeClr val="accent3"/>
              </a:solidFill>
              <a:latin typeface="Helvetica Neue"/>
              <a:ea typeface="Helvetica Neue"/>
              <a:cs typeface="Helvetica Neue"/>
              <a:sym typeface="Helvetica Neue"/>
            </a:endParaRPr>
          </a:p>
        </p:txBody>
      </p:sp>
      <p:sp>
        <p:nvSpPr>
          <p:cNvPr id="144" name="Google Shape;144;p21"/>
          <p:cNvSpPr txBox="1"/>
          <p:nvPr>
            <p:ph idx="1" type="body"/>
          </p:nvPr>
        </p:nvSpPr>
        <p:spPr>
          <a:xfrm>
            <a:off x="685799" y="1123406"/>
            <a:ext cx="8053251" cy="548059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Font typeface="Arial"/>
              <a:buChar char="•"/>
            </a:pPr>
            <a:r>
              <a:rPr lang="en-US" sz="2000">
                <a:solidFill>
                  <a:schemeClr val="lt1"/>
                </a:solidFill>
              </a:rPr>
              <a:t>Our mission is to develop entry-level occupational therapists who will utilize clinical reasoning skills to think creatively, critically, and holistically to deliver occupation-based practice  to increase health, wellbeing and quality of life. </a:t>
            </a:r>
            <a:endParaRPr/>
          </a:p>
          <a:p>
            <a:pPr indent="-215900" lvl="0" marL="342900" rtl="0" algn="l">
              <a:spcBef>
                <a:spcPts val="400"/>
              </a:spcBef>
              <a:spcAft>
                <a:spcPts val="0"/>
              </a:spcAft>
              <a:buClr>
                <a:schemeClr val="dk1"/>
              </a:buClr>
              <a:buSzPts val="2000"/>
              <a:buFont typeface="Arial"/>
              <a:buNone/>
            </a:pPr>
            <a:r>
              <a:t/>
            </a:r>
            <a:endParaRPr sz="2000">
              <a:solidFill>
                <a:schemeClr val="lt1"/>
              </a:solidFill>
            </a:endParaRPr>
          </a:p>
          <a:p>
            <a:pPr indent="-342900" lvl="0" marL="342900" rtl="0" algn="l">
              <a:spcBef>
                <a:spcPts val="400"/>
              </a:spcBef>
              <a:spcAft>
                <a:spcPts val="0"/>
              </a:spcAft>
              <a:buClr>
                <a:schemeClr val="lt1"/>
              </a:buClr>
              <a:buSzPts val="2000"/>
              <a:buFont typeface="Arial"/>
              <a:buChar char="•"/>
            </a:pPr>
            <a:r>
              <a:rPr lang="en-US" sz="2000">
                <a:solidFill>
                  <a:schemeClr val="lt1"/>
                </a:solidFill>
              </a:rPr>
              <a:t>We promote professional growth,  lifelong learning and interprofessionalism through leadership, scholarship, and/or creative works.  Through collaboration with local, national and global community partners, we create unique learning and service opportunities to meet the needs of a changing social, economic and technological environment.  </a:t>
            </a:r>
            <a:endParaRPr/>
          </a:p>
          <a:p>
            <a:pPr indent="-215900" lvl="0" marL="342900" rtl="0" algn="l">
              <a:spcBef>
                <a:spcPts val="400"/>
              </a:spcBef>
              <a:spcAft>
                <a:spcPts val="0"/>
              </a:spcAft>
              <a:buClr>
                <a:schemeClr val="dk1"/>
              </a:buClr>
              <a:buSzPts val="2000"/>
              <a:buFont typeface="Arial"/>
              <a:buNone/>
            </a:pPr>
            <a:r>
              <a:t/>
            </a:r>
            <a:endParaRPr sz="2000">
              <a:solidFill>
                <a:schemeClr val="lt1"/>
              </a:solidFill>
            </a:endParaRPr>
          </a:p>
          <a:p>
            <a:pPr indent="-342900" lvl="0" marL="342900" rtl="0" algn="l">
              <a:spcBef>
                <a:spcPts val="400"/>
              </a:spcBef>
              <a:spcAft>
                <a:spcPts val="0"/>
              </a:spcAft>
              <a:buClr>
                <a:schemeClr val="lt1"/>
              </a:buClr>
              <a:buSzPts val="2000"/>
              <a:buFont typeface="Arial"/>
              <a:buChar char="•"/>
            </a:pPr>
            <a:r>
              <a:rPr lang="en-US" sz="2000">
                <a:solidFill>
                  <a:schemeClr val="lt1"/>
                </a:solidFill>
              </a:rPr>
              <a:t>We seek to create excellence through a diverse and inclusive student body in support of a culturally competent workforce meeting the occupational needs of society.</a:t>
            </a:r>
            <a:endParaRPr/>
          </a:p>
          <a:p>
            <a:pPr indent="-215900" lvl="0" marL="342900" rtl="0" algn="l">
              <a:spcBef>
                <a:spcPts val="400"/>
              </a:spcBef>
              <a:spcAft>
                <a:spcPts val="0"/>
              </a:spcAft>
              <a:buClr>
                <a:schemeClr val="dk1"/>
              </a:buClr>
              <a:buSzPts val="2000"/>
              <a:buFont typeface="Arial"/>
              <a:buNone/>
            </a:pPr>
            <a:r>
              <a:t/>
            </a:r>
            <a:endParaRPr sz="2000">
              <a:solidFill>
                <a:schemeClr val="lt1"/>
              </a:solidFill>
            </a:endParaRPr>
          </a:p>
          <a:p>
            <a:pPr indent="0" lvl="0" marL="0" rtl="0" algn="l">
              <a:spcBef>
                <a:spcPts val="240"/>
              </a:spcBef>
              <a:spcAft>
                <a:spcPts val="0"/>
              </a:spcAft>
              <a:buClr>
                <a:schemeClr val="lt1"/>
              </a:buClr>
              <a:buSzPts val="1200"/>
              <a:buFont typeface="Arial"/>
              <a:buNone/>
            </a:pPr>
            <a:r>
              <a:rPr lang="en-US" sz="1200">
                <a:solidFill>
                  <a:schemeClr val="lt1"/>
                </a:solidFill>
              </a:rPr>
              <a:t>Kean University’s Department of Occupational Therapy supports the missions and goals of Kean University and Nathan Weiss Graduate College.</a:t>
            </a:r>
            <a:endParaRPr/>
          </a:p>
          <a:p>
            <a:pPr indent="0" lvl="0" marL="0" rtl="0" algn="l">
              <a:spcBef>
                <a:spcPts val="400"/>
              </a:spcBef>
              <a:spcAft>
                <a:spcPts val="0"/>
              </a:spcAft>
              <a:buClr>
                <a:schemeClr val="dk1"/>
              </a:buClr>
              <a:buSzPts val="2000"/>
              <a:buFont typeface="Arial"/>
              <a:buNone/>
            </a:pPr>
            <a:r>
              <a:t/>
            </a:r>
            <a:endParaRPr sz="2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