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71" r:id="rId3"/>
    <p:sldId id="274" r:id="rId4"/>
    <p:sldId id="291" r:id="rId5"/>
    <p:sldId id="272" r:id="rId6"/>
    <p:sldId id="279" r:id="rId7"/>
    <p:sldId id="276" r:id="rId8"/>
    <p:sldId id="277" r:id="rId9"/>
    <p:sldId id="278" r:id="rId10"/>
    <p:sldId id="275" r:id="rId11"/>
    <p:sldId id="257" r:id="rId12"/>
    <p:sldId id="280" r:id="rId13"/>
    <p:sldId id="258" r:id="rId14"/>
    <p:sldId id="259" r:id="rId15"/>
    <p:sldId id="260" r:id="rId16"/>
    <p:sldId id="261" r:id="rId17"/>
    <p:sldId id="262" r:id="rId18"/>
    <p:sldId id="263" r:id="rId19"/>
    <p:sldId id="264" r:id="rId20"/>
    <p:sldId id="281" r:id="rId21"/>
    <p:sldId id="265" r:id="rId22"/>
    <p:sldId id="283" r:id="rId23"/>
    <p:sldId id="266" r:id="rId24"/>
    <p:sldId id="284" r:id="rId25"/>
    <p:sldId id="267" r:id="rId26"/>
    <p:sldId id="268" r:id="rId27"/>
    <p:sldId id="269" r:id="rId28"/>
    <p:sldId id="282" r:id="rId29"/>
    <p:sldId id="270" r:id="rId30"/>
    <p:sldId id="290" r:id="rId31"/>
    <p:sldId id="285" r:id="rId32"/>
    <p:sldId id="289" r:id="rId33"/>
    <p:sldId id="286" r:id="rId34"/>
    <p:sldId id="287" r:id="rId35"/>
    <p:sldId id="288" r:id="rId36"/>
  </p:sldIdLst>
  <p:sldSz cx="12188825" cy="6858000"/>
  <p:notesSz cx="7010400" cy="9296400"/>
  <p:embeddedFontLst>
    <p:embeddedFont>
      <p:font typeface="Open Sans Medium" panose="020B0604020202020204" charset="0"/>
      <p:regular r:id="rId38"/>
      <p:bold r:id="rId39"/>
      <p:italic r:id="rId40"/>
      <p:boldItalic r:id="rId41"/>
    </p:embeddedFont>
    <p:embeddedFont>
      <p:font typeface="Open Sans" panose="020B060402020202020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Open Sans SemiBold" panose="020B0604020202020204" charset="0"/>
      <p:regular r:id="rId50"/>
      <p:bold r:id="rId51"/>
      <p:italic r:id="rId52"/>
      <p:boldItalic r:id="rId53"/>
    </p:embeddedFont>
    <p:embeddedFont>
      <p:font typeface="Open Sans Light"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32">
          <p15:clr>
            <a:srgbClr val="747775"/>
          </p15:clr>
        </p15:guide>
        <p15:guide id="2" pos="3862">
          <p15:clr>
            <a:srgbClr val="747775"/>
          </p15:clr>
        </p15:guide>
        <p15:guide id="3" orient="horz" pos="163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8" autoAdjust="0"/>
    <p:restoredTop sz="94660"/>
  </p:normalViewPr>
  <p:slideViewPr>
    <p:cSldViewPr snapToGrid="0">
      <p:cViewPr varScale="1">
        <p:scale>
          <a:sx n="105" d="100"/>
          <a:sy n="105" d="100"/>
        </p:scale>
        <p:origin x="132" y="192"/>
      </p:cViewPr>
      <p:guideLst>
        <p:guide pos="432"/>
        <p:guide pos="3862"/>
        <p:guide orient="horz" pos="163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E5195C-2E81-4099-A54F-6507BD75252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44B8A50-6192-490E-A260-083785C53E5F}">
      <dgm:prSet phldrT="[Text]"/>
      <dgm:spPr/>
      <dgm:t>
        <a:bodyPr/>
        <a:lstStyle/>
        <a:p>
          <a:pPr>
            <a:buClr>
              <a:schemeClr val="dk1"/>
            </a:buClr>
            <a:buSzPts val="1100"/>
            <a:buFont typeface="Arial"/>
            <a:buNone/>
          </a:pPr>
          <a:r>
            <a:rPr lang="en-US" dirty="0"/>
            <a:t>Facilitate </a:t>
          </a:r>
          <a:r>
            <a:rPr lang="en-US" dirty="0" smtClean="0"/>
            <a:t>communication </a:t>
          </a:r>
          <a:r>
            <a:rPr lang="en-US" dirty="0"/>
            <a:t>and </a:t>
          </a:r>
          <a:r>
            <a:rPr lang="en-US" dirty="0" smtClean="0"/>
            <a:t>collaboration </a:t>
          </a:r>
          <a:r>
            <a:rPr lang="en-US" dirty="0"/>
            <a:t>among Professional Academic </a:t>
          </a:r>
          <a:r>
            <a:rPr lang="en-US" dirty="0" smtClean="0"/>
            <a:t>Advisors and Faculty Advisors </a:t>
          </a:r>
          <a:r>
            <a:rPr lang="en-US" dirty="0"/>
            <a:t>across the </a:t>
          </a:r>
          <a:r>
            <a:rPr lang="en-US" dirty="0" smtClean="0"/>
            <a:t>University.</a:t>
          </a:r>
          <a:endParaRPr lang="en-US" dirty="0"/>
        </a:p>
      </dgm:t>
    </dgm:pt>
    <dgm:pt modelId="{BA5EBD76-0B0A-4BBC-B4EB-57C5A2178E9B}" type="parTrans" cxnId="{6D09BD49-BA83-40C2-9A51-E2CDB01955A6}">
      <dgm:prSet/>
      <dgm:spPr/>
      <dgm:t>
        <a:bodyPr/>
        <a:lstStyle/>
        <a:p>
          <a:endParaRPr lang="en-US"/>
        </a:p>
      </dgm:t>
    </dgm:pt>
    <dgm:pt modelId="{B9FEC6AD-AC1C-4FBF-9912-D5B43BE751D4}" type="sibTrans" cxnId="{6D09BD49-BA83-40C2-9A51-E2CDB01955A6}">
      <dgm:prSet/>
      <dgm:spPr/>
      <dgm:t>
        <a:bodyPr/>
        <a:lstStyle/>
        <a:p>
          <a:endParaRPr lang="en-US"/>
        </a:p>
      </dgm:t>
    </dgm:pt>
    <dgm:pt modelId="{C5AC7982-AF63-4D8E-95E5-9CF9C0E808B0}">
      <dgm:prSet phldrT="[Text]"/>
      <dgm:spPr/>
      <dgm:t>
        <a:bodyPr/>
        <a:lstStyle/>
        <a:p>
          <a:pPr>
            <a:buClr>
              <a:schemeClr val="dk1"/>
            </a:buClr>
            <a:buSzPts val="1100"/>
            <a:buFont typeface="Arial"/>
            <a:buNone/>
          </a:pPr>
          <a:r>
            <a:rPr lang="en-US" dirty="0"/>
            <a:t>Improve </a:t>
          </a:r>
          <a:r>
            <a:rPr lang="en-US" dirty="0" smtClean="0"/>
            <a:t>advising </a:t>
          </a:r>
          <a:r>
            <a:rPr lang="en-US" dirty="0"/>
            <a:t>processes and practices across the University to improve student </a:t>
          </a:r>
          <a:r>
            <a:rPr lang="en-US" dirty="0" smtClean="0"/>
            <a:t>support.</a:t>
          </a:r>
          <a:endParaRPr lang="en-US" dirty="0"/>
        </a:p>
      </dgm:t>
    </dgm:pt>
    <dgm:pt modelId="{334AC94A-144A-41DE-B9BD-5810F7EE743A}" type="parTrans" cxnId="{230A2634-1132-4A56-B74C-7ECAF37154C6}">
      <dgm:prSet/>
      <dgm:spPr/>
      <dgm:t>
        <a:bodyPr/>
        <a:lstStyle/>
        <a:p>
          <a:endParaRPr lang="en-US"/>
        </a:p>
      </dgm:t>
    </dgm:pt>
    <dgm:pt modelId="{995B30F3-B0C6-481E-9969-6FD2CC263292}" type="sibTrans" cxnId="{230A2634-1132-4A56-B74C-7ECAF37154C6}">
      <dgm:prSet/>
      <dgm:spPr/>
      <dgm:t>
        <a:bodyPr/>
        <a:lstStyle/>
        <a:p>
          <a:endParaRPr lang="en-US"/>
        </a:p>
      </dgm:t>
    </dgm:pt>
    <dgm:pt modelId="{9958185D-993F-45C3-BB02-4023878011D6}">
      <dgm:prSet phldrT="[Text]"/>
      <dgm:spPr/>
      <dgm:t>
        <a:bodyPr/>
        <a:lstStyle/>
        <a:p>
          <a:pPr>
            <a:buClr>
              <a:schemeClr val="dk1"/>
            </a:buClr>
            <a:buSzPts val="1100"/>
            <a:buFont typeface="Arial"/>
            <a:buNone/>
          </a:pPr>
          <a:r>
            <a:rPr lang="en-US" dirty="0"/>
            <a:t>Aid in the betterment of policies and procedures across the University as it relates to persistence, retention and student success at </a:t>
          </a:r>
          <a:r>
            <a:rPr lang="en-US" dirty="0" smtClean="0"/>
            <a:t>Kean.</a:t>
          </a:r>
          <a:endParaRPr lang="en-US" dirty="0"/>
        </a:p>
      </dgm:t>
    </dgm:pt>
    <dgm:pt modelId="{3E31BA93-FF5B-42A2-8F2C-DD1F0562F549}" type="parTrans" cxnId="{C466CB15-9F6A-4CEE-B9AA-9D3F797A30D4}">
      <dgm:prSet/>
      <dgm:spPr/>
      <dgm:t>
        <a:bodyPr/>
        <a:lstStyle/>
        <a:p>
          <a:endParaRPr lang="en-US"/>
        </a:p>
      </dgm:t>
    </dgm:pt>
    <dgm:pt modelId="{2F0093BE-F782-4BF4-B079-B7158061F6B3}" type="sibTrans" cxnId="{C466CB15-9F6A-4CEE-B9AA-9D3F797A30D4}">
      <dgm:prSet/>
      <dgm:spPr/>
      <dgm:t>
        <a:bodyPr/>
        <a:lstStyle/>
        <a:p>
          <a:endParaRPr lang="en-US"/>
        </a:p>
      </dgm:t>
    </dgm:pt>
    <dgm:pt modelId="{53D1F568-E380-4869-AE88-89169E87A797}" type="pres">
      <dgm:prSet presAssocID="{64E5195C-2E81-4099-A54F-6507BD75252A}" presName="Name0" presStyleCnt="0">
        <dgm:presLayoutVars>
          <dgm:chMax val="7"/>
          <dgm:chPref val="7"/>
          <dgm:dir/>
        </dgm:presLayoutVars>
      </dgm:prSet>
      <dgm:spPr/>
      <dgm:t>
        <a:bodyPr/>
        <a:lstStyle/>
        <a:p>
          <a:endParaRPr lang="en-US"/>
        </a:p>
      </dgm:t>
    </dgm:pt>
    <dgm:pt modelId="{37A149A0-73C3-41FB-98A6-BAEF267A3FAD}" type="pres">
      <dgm:prSet presAssocID="{64E5195C-2E81-4099-A54F-6507BD75252A}" presName="Name1" presStyleCnt="0"/>
      <dgm:spPr/>
    </dgm:pt>
    <dgm:pt modelId="{EAE3A43A-91BB-406D-B439-14E23038405F}" type="pres">
      <dgm:prSet presAssocID="{64E5195C-2E81-4099-A54F-6507BD75252A}" presName="cycle" presStyleCnt="0"/>
      <dgm:spPr/>
    </dgm:pt>
    <dgm:pt modelId="{83C20DDE-3479-4D3C-9DFF-5FD87CA00238}" type="pres">
      <dgm:prSet presAssocID="{64E5195C-2E81-4099-A54F-6507BD75252A}" presName="srcNode" presStyleLbl="node1" presStyleIdx="0" presStyleCnt="3"/>
      <dgm:spPr/>
    </dgm:pt>
    <dgm:pt modelId="{F1D400D5-38A9-4D35-B990-5A020D87BA58}" type="pres">
      <dgm:prSet presAssocID="{64E5195C-2E81-4099-A54F-6507BD75252A}" presName="conn" presStyleLbl="parChTrans1D2" presStyleIdx="0" presStyleCnt="1" custLinFactNeighborY="-3894"/>
      <dgm:spPr/>
      <dgm:t>
        <a:bodyPr/>
        <a:lstStyle/>
        <a:p>
          <a:endParaRPr lang="en-US"/>
        </a:p>
      </dgm:t>
    </dgm:pt>
    <dgm:pt modelId="{B23E2AFE-F064-4EC7-A09B-32B0C19D8CD8}" type="pres">
      <dgm:prSet presAssocID="{64E5195C-2E81-4099-A54F-6507BD75252A}" presName="extraNode" presStyleLbl="node1" presStyleIdx="0" presStyleCnt="3"/>
      <dgm:spPr/>
    </dgm:pt>
    <dgm:pt modelId="{C791B70E-6C10-446E-A7F9-7DAB58F4AD58}" type="pres">
      <dgm:prSet presAssocID="{64E5195C-2E81-4099-A54F-6507BD75252A}" presName="dstNode" presStyleLbl="node1" presStyleIdx="0" presStyleCnt="3"/>
      <dgm:spPr/>
    </dgm:pt>
    <dgm:pt modelId="{D077FCED-84B8-4A5B-9924-411DB21A7741}" type="pres">
      <dgm:prSet presAssocID="{F44B8A50-6192-490E-A260-083785C53E5F}" presName="text_1" presStyleLbl="node1" presStyleIdx="0" presStyleCnt="3" custLinFactNeighborY="-26197">
        <dgm:presLayoutVars>
          <dgm:bulletEnabled val="1"/>
        </dgm:presLayoutVars>
      </dgm:prSet>
      <dgm:spPr/>
      <dgm:t>
        <a:bodyPr/>
        <a:lstStyle/>
        <a:p>
          <a:endParaRPr lang="en-US"/>
        </a:p>
      </dgm:t>
    </dgm:pt>
    <dgm:pt modelId="{A8C97A16-536C-46F4-BF5A-C0CFDBD90489}" type="pres">
      <dgm:prSet presAssocID="{F44B8A50-6192-490E-A260-083785C53E5F}" presName="accent_1" presStyleCnt="0"/>
      <dgm:spPr/>
    </dgm:pt>
    <dgm:pt modelId="{335EEABF-B64A-4205-8599-B0B03F431677}" type="pres">
      <dgm:prSet presAssocID="{F44B8A50-6192-490E-A260-083785C53E5F}" presName="accentRepeatNode" presStyleLbl="solidFgAcc1" presStyleIdx="0" presStyleCnt="3" custLinFactNeighborY="-20958"/>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910B9E12-F10F-4018-A00D-C2F8F4C510FF}" type="pres">
      <dgm:prSet presAssocID="{C5AC7982-AF63-4D8E-95E5-9CF9C0E808B0}" presName="text_2" presStyleLbl="node1" presStyleIdx="1" presStyleCnt="3" custLinFactNeighborY="-26197">
        <dgm:presLayoutVars>
          <dgm:bulletEnabled val="1"/>
        </dgm:presLayoutVars>
      </dgm:prSet>
      <dgm:spPr/>
      <dgm:t>
        <a:bodyPr/>
        <a:lstStyle/>
        <a:p>
          <a:endParaRPr lang="en-US"/>
        </a:p>
      </dgm:t>
    </dgm:pt>
    <dgm:pt modelId="{0C45AAA4-8E81-4068-8F0B-1819141953BA}" type="pres">
      <dgm:prSet presAssocID="{C5AC7982-AF63-4D8E-95E5-9CF9C0E808B0}" presName="accent_2" presStyleCnt="0"/>
      <dgm:spPr/>
    </dgm:pt>
    <dgm:pt modelId="{9E53E856-A8F4-42B1-A5A3-37CE0A497A1D}" type="pres">
      <dgm:prSet presAssocID="{C5AC7982-AF63-4D8E-95E5-9CF9C0E808B0}" presName="accentRepeatNode" presStyleLbl="solidFgAcc1" presStyleIdx="1" presStyleCnt="3" custLinFactNeighborY="-20958"/>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346C5E20-7C27-46E6-9829-0CD45A925B97}" type="pres">
      <dgm:prSet presAssocID="{9958185D-993F-45C3-BB02-4023878011D6}" presName="text_3" presStyleLbl="node1" presStyleIdx="2" presStyleCnt="3" custLinFactNeighborY="-26197">
        <dgm:presLayoutVars>
          <dgm:bulletEnabled val="1"/>
        </dgm:presLayoutVars>
      </dgm:prSet>
      <dgm:spPr/>
      <dgm:t>
        <a:bodyPr/>
        <a:lstStyle/>
        <a:p>
          <a:endParaRPr lang="en-US"/>
        </a:p>
      </dgm:t>
    </dgm:pt>
    <dgm:pt modelId="{62B6AA3B-7FE4-44C8-9528-DADC799A8209}" type="pres">
      <dgm:prSet presAssocID="{9958185D-993F-45C3-BB02-4023878011D6}" presName="accent_3" presStyleCnt="0"/>
      <dgm:spPr/>
    </dgm:pt>
    <dgm:pt modelId="{6450E76E-A99F-4CB1-9CD6-E8429C4F03AC}" type="pres">
      <dgm:prSet presAssocID="{9958185D-993F-45C3-BB02-4023878011D6}" presName="accentRepeatNode" presStyleLbl="solidFgAcc1" presStyleIdx="2" presStyleCnt="3" custLinFactNeighborY="-20958"/>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Lst>
  <dgm:cxnLst>
    <dgm:cxn modelId="{C466CB15-9F6A-4CEE-B9AA-9D3F797A30D4}" srcId="{64E5195C-2E81-4099-A54F-6507BD75252A}" destId="{9958185D-993F-45C3-BB02-4023878011D6}" srcOrd="2" destOrd="0" parTransId="{3E31BA93-FF5B-42A2-8F2C-DD1F0562F549}" sibTransId="{2F0093BE-F782-4BF4-B079-B7158061F6B3}"/>
    <dgm:cxn modelId="{25A827E7-46C8-4C5A-A627-F8D18A1A6E25}" type="presOf" srcId="{F44B8A50-6192-490E-A260-083785C53E5F}" destId="{D077FCED-84B8-4A5B-9924-411DB21A7741}" srcOrd="0" destOrd="0" presId="urn:microsoft.com/office/officeart/2008/layout/VerticalCurvedList"/>
    <dgm:cxn modelId="{0CA0D4ED-8830-447B-8D44-0BF2E6122FE8}" type="presOf" srcId="{C5AC7982-AF63-4D8E-95E5-9CF9C0E808B0}" destId="{910B9E12-F10F-4018-A00D-C2F8F4C510FF}" srcOrd="0" destOrd="0" presId="urn:microsoft.com/office/officeart/2008/layout/VerticalCurvedList"/>
    <dgm:cxn modelId="{F111E2DC-6EF2-4CDB-B539-BA4D2AA53BAF}" type="presOf" srcId="{9958185D-993F-45C3-BB02-4023878011D6}" destId="{346C5E20-7C27-46E6-9829-0CD45A925B97}" srcOrd="0" destOrd="0" presId="urn:microsoft.com/office/officeart/2008/layout/VerticalCurvedList"/>
    <dgm:cxn modelId="{45C225A8-9E67-4ACD-81A6-527454D7553E}" type="presOf" srcId="{64E5195C-2E81-4099-A54F-6507BD75252A}" destId="{53D1F568-E380-4869-AE88-89169E87A797}" srcOrd="0" destOrd="0" presId="urn:microsoft.com/office/officeart/2008/layout/VerticalCurvedList"/>
    <dgm:cxn modelId="{6D09BD49-BA83-40C2-9A51-E2CDB01955A6}" srcId="{64E5195C-2E81-4099-A54F-6507BD75252A}" destId="{F44B8A50-6192-490E-A260-083785C53E5F}" srcOrd="0" destOrd="0" parTransId="{BA5EBD76-0B0A-4BBC-B4EB-57C5A2178E9B}" sibTransId="{B9FEC6AD-AC1C-4FBF-9912-D5B43BE751D4}"/>
    <dgm:cxn modelId="{230A2634-1132-4A56-B74C-7ECAF37154C6}" srcId="{64E5195C-2E81-4099-A54F-6507BD75252A}" destId="{C5AC7982-AF63-4D8E-95E5-9CF9C0E808B0}" srcOrd="1" destOrd="0" parTransId="{334AC94A-144A-41DE-B9BD-5810F7EE743A}" sibTransId="{995B30F3-B0C6-481E-9969-6FD2CC263292}"/>
    <dgm:cxn modelId="{721C051E-49EA-4B18-B229-5D7B0A3EECAE}" type="presOf" srcId="{B9FEC6AD-AC1C-4FBF-9912-D5B43BE751D4}" destId="{F1D400D5-38A9-4D35-B990-5A020D87BA58}" srcOrd="0" destOrd="0" presId="urn:microsoft.com/office/officeart/2008/layout/VerticalCurvedList"/>
    <dgm:cxn modelId="{A26850CF-BA26-40B2-8131-1FDBC255E21C}" type="presParOf" srcId="{53D1F568-E380-4869-AE88-89169E87A797}" destId="{37A149A0-73C3-41FB-98A6-BAEF267A3FAD}" srcOrd="0" destOrd="0" presId="urn:microsoft.com/office/officeart/2008/layout/VerticalCurvedList"/>
    <dgm:cxn modelId="{932AC627-6286-4FB8-9927-10E6C9AACBB6}" type="presParOf" srcId="{37A149A0-73C3-41FB-98A6-BAEF267A3FAD}" destId="{EAE3A43A-91BB-406D-B439-14E23038405F}" srcOrd="0" destOrd="0" presId="urn:microsoft.com/office/officeart/2008/layout/VerticalCurvedList"/>
    <dgm:cxn modelId="{BAACF40B-5859-4CCD-B0C6-D5C3DAB94386}" type="presParOf" srcId="{EAE3A43A-91BB-406D-B439-14E23038405F}" destId="{83C20DDE-3479-4D3C-9DFF-5FD87CA00238}" srcOrd="0" destOrd="0" presId="urn:microsoft.com/office/officeart/2008/layout/VerticalCurvedList"/>
    <dgm:cxn modelId="{213D0A54-7A1D-4BE9-8432-3E7FF5E7FE67}" type="presParOf" srcId="{EAE3A43A-91BB-406D-B439-14E23038405F}" destId="{F1D400D5-38A9-4D35-B990-5A020D87BA58}" srcOrd="1" destOrd="0" presId="urn:microsoft.com/office/officeart/2008/layout/VerticalCurvedList"/>
    <dgm:cxn modelId="{DC9B6837-ACFD-4D3A-9D72-6C8CC421B0FE}" type="presParOf" srcId="{EAE3A43A-91BB-406D-B439-14E23038405F}" destId="{B23E2AFE-F064-4EC7-A09B-32B0C19D8CD8}" srcOrd="2" destOrd="0" presId="urn:microsoft.com/office/officeart/2008/layout/VerticalCurvedList"/>
    <dgm:cxn modelId="{2CAAF95A-5FE3-4990-BFF6-F611CB7ACF01}" type="presParOf" srcId="{EAE3A43A-91BB-406D-B439-14E23038405F}" destId="{C791B70E-6C10-446E-A7F9-7DAB58F4AD58}" srcOrd="3" destOrd="0" presId="urn:microsoft.com/office/officeart/2008/layout/VerticalCurvedList"/>
    <dgm:cxn modelId="{3C7C0BC0-96A7-4585-A71B-3971C37DF9FC}" type="presParOf" srcId="{37A149A0-73C3-41FB-98A6-BAEF267A3FAD}" destId="{D077FCED-84B8-4A5B-9924-411DB21A7741}" srcOrd="1" destOrd="0" presId="urn:microsoft.com/office/officeart/2008/layout/VerticalCurvedList"/>
    <dgm:cxn modelId="{B3BBA0B8-5372-4D73-9E7C-5E3720A93742}" type="presParOf" srcId="{37A149A0-73C3-41FB-98A6-BAEF267A3FAD}" destId="{A8C97A16-536C-46F4-BF5A-C0CFDBD90489}" srcOrd="2" destOrd="0" presId="urn:microsoft.com/office/officeart/2008/layout/VerticalCurvedList"/>
    <dgm:cxn modelId="{A159BDFC-08D9-4D8B-A272-AA64B0D9C796}" type="presParOf" srcId="{A8C97A16-536C-46F4-BF5A-C0CFDBD90489}" destId="{335EEABF-B64A-4205-8599-B0B03F431677}" srcOrd="0" destOrd="0" presId="urn:microsoft.com/office/officeart/2008/layout/VerticalCurvedList"/>
    <dgm:cxn modelId="{E34F5C68-DC99-4350-9954-1A2E8751DCB9}" type="presParOf" srcId="{37A149A0-73C3-41FB-98A6-BAEF267A3FAD}" destId="{910B9E12-F10F-4018-A00D-C2F8F4C510FF}" srcOrd="3" destOrd="0" presId="urn:microsoft.com/office/officeart/2008/layout/VerticalCurvedList"/>
    <dgm:cxn modelId="{72DAC637-B6E3-4C4F-82A1-BAB654731EBE}" type="presParOf" srcId="{37A149A0-73C3-41FB-98A6-BAEF267A3FAD}" destId="{0C45AAA4-8E81-4068-8F0B-1819141953BA}" srcOrd="4" destOrd="0" presId="urn:microsoft.com/office/officeart/2008/layout/VerticalCurvedList"/>
    <dgm:cxn modelId="{55E4D364-6962-42BB-8904-79B0493552FA}" type="presParOf" srcId="{0C45AAA4-8E81-4068-8F0B-1819141953BA}" destId="{9E53E856-A8F4-42B1-A5A3-37CE0A497A1D}" srcOrd="0" destOrd="0" presId="urn:microsoft.com/office/officeart/2008/layout/VerticalCurvedList"/>
    <dgm:cxn modelId="{3BC87859-430D-4D6C-987C-6A971ED2E158}" type="presParOf" srcId="{37A149A0-73C3-41FB-98A6-BAEF267A3FAD}" destId="{346C5E20-7C27-46E6-9829-0CD45A925B97}" srcOrd="5" destOrd="0" presId="urn:microsoft.com/office/officeart/2008/layout/VerticalCurvedList"/>
    <dgm:cxn modelId="{63A8380F-0F86-4E68-A52C-8BA555D38372}" type="presParOf" srcId="{37A149A0-73C3-41FB-98A6-BAEF267A3FAD}" destId="{62B6AA3B-7FE4-44C8-9528-DADC799A8209}" srcOrd="6" destOrd="0" presId="urn:microsoft.com/office/officeart/2008/layout/VerticalCurvedList"/>
    <dgm:cxn modelId="{62C3A54B-8289-4607-BC5D-4376944D676A}" type="presParOf" srcId="{62B6AA3B-7FE4-44C8-9528-DADC799A8209}" destId="{6450E76E-A99F-4CB1-9CD6-E8429C4F03A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400D5-38A9-4D35-B990-5A020D87BA58}">
      <dsp:nvSpPr>
        <dsp:cNvPr id="0" name=""/>
        <dsp:cNvSpPr/>
      </dsp:nvSpPr>
      <dsp:spPr>
        <a:xfrm>
          <a:off x="-5574670" y="-1112069"/>
          <a:ext cx="6638371" cy="6638371"/>
        </a:xfrm>
        <a:prstGeom prst="blockArc">
          <a:avLst>
            <a:gd name="adj1" fmla="val 18900000"/>
            <a:gd name="adj2" fmla="val 2700000"/>
            <a:gd name="adj3" fmla="val 32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77FCED-84B8-4A5B-9924-411DB21A7741}">
      <dsp:nvSpPr>
        <dsp:cNvPr id="0" name=""/>
        <dsp:cNvSpPr/>
      </dsp:nvSpPr>
      <dsp:spPr>
        <a:xfrm>
          <a:off x="684454" y="234756"/>
          <a:ext cx="7533790" cy="986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833" tIns="55880" rIns="55880" bIns="55880" numCol="1" spcCol="1270" anchor="ctr" anchorCtr="0">
          <a:noAutofit/>
        </a:bodyPr>
        <a:lstStyle/>
        <a:p>
          <a:pPr lvl="0" algn="l" defTabSz="977900">
            <a:lnSpc>
              <a:spcPct val="90000"/>
            </a:lnSpc>
            <a:spcBef>
              <a:spcPct val="0"/>
            </a:spcBef>
            <a:spcAft>
              <a:spcPct val="35000"/>
            </a:spcAft>
            <a:buClr>
              <a:schemeClr val="dk1"/>
            </a:buClr>
            <a:buSzPts val="1100"/>
            <a:buFont typeface="Arial"/>
            <a:buNone/>
          </a:pPr>
          <a:r>
            <a:rPr lang="en-US" sz="2200" kern="1200" dirty="0"/>
            <a:t>Facilitate </a:t>
          </a:r>
          <a:r>
            <a:rPr lang="en-US" sz="2200" kern="1200" dirty="0" smtClean="0"/>
            <a:t>communication </a:t>
          </a:r>
          <a:r>
            <a:rPr lang="en-US" sz="2200" kern="1200" dirty="0"/>
            <a:t>and </a:t>
          </a:r>
          <a:r>
            <a:rPr lang="en-US" sz="2200" kern="1200" dirty="0" smtClean="0"/>
            <a:t>collaboration </a:t>
          </a:r>
          <a:r>
            <a:rPr lang="en-US" sz="2200" kern="1200" dirty="0"/>
            <a:t>among Professional Academic </a:t>
          </a:r>
          <a:r>
            <a:rPr lang="en-US" sz="2200" kern="1200" dirty="0" smtClean="0"/>
            <a:t>Advisors and Faculty Advisors </a:t>
          </a:r>
          <a:r>
            <a:rPr lang="en-US" sz="2200" kern="1200" dirty="0"/>
            <a:t>across the </a:t>
          </a:r>
          <a:r>
            <a:rPr lang="en-US" sz="2200" kern="1200" dirty="0" smtClean="0"/>
            <a:t>University.</a:t>
          </a:r>
          <a:endParaRPr lang="en-US" sz="2200" kern="1200" dirty="0"/>
        </a:p>
      </dsp:txBody>
      <dsp:txXfrm>
        <a:off x="684454" y="234756"/>
        <a:ext cx="7533790" cy="986245"/>
      </dsp:txXfrm>
    </dsp:sp>
    <dsp:sp modelId="{335EEABF-B64A-4205-8599-B0B03F431677}">
      <dsp:nvSpPr>
        <dsp:cNvPr id="0" name=""/>
        <dsp:cNvSpPr/>
      </dsp:nvSpPr>
      <dsp:spPr>
        <a:xfrm>
          <a:off x="68050" y="111470"/>
          <a:ext cx="1232807" cy="1232807"/>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0B9E12-F10F-4018-A00D-C2F8F4C510FF}">
      <dsp:nvSpPr>
        <dsp:cNvPr id="0" name=""/>
        <dsp:cNvSpPr/>
      </dsp:nvSpPr>
      <dsp:spPr>
        <a:xfrm>
          <a:off x="1042954" y="1714124"/>
          <a:ext cx="7175290" cy="986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833" tIns="55880" rIns="55880" bIns="55880" numCol="1" spcCol="1270" anchor="ctr" anchorCtr="0">
          <a:noAutofit/>
        </a:bodyPr>
        <a:lstStyle/>
        <a:p>
          <a:pPr lvl="0" algn="l" defTabSz="977900">
            <a:lnSpc>
              <a:spcPct val="90000"/>
            </a:lnSpc>
            <a:spcBef>
              <a:spcPct val="0"/>
            </a:spcBef>
            <a:spcAft>
              <a:spcPct val="35000"/>
            </a:spcAft>
            <a:buClr>
              <a:schemeClr val="dk1"/>
            </a:buClr>
            <a:buSzPts val="1100"/>
            <a:buFont typeface="Arial"/>
            <a:buNone/>
          </a:pPr>
          <a:r>
            <a:rPr lang="en-US" sz="2200" kern="1200" dirty="0"/>
            <a:t>Improve </a:t>
          </a:r>
          <a:r>
            <a:rPr lang="en-US" sz="2200" kern="1200" dirty="0" smtClean="0"/>
            <a:t>advising </a:t>
          </a:r>
          <a:r>
            <a:rPr lang="en-US" sz="2200" kern="1200" dirty="0"/>
            <a:t>processes and practices across the University to improve student </a:t>
          </a:r>
          <a:r>
            <a:rPr lang="en-US" sz="2200" kern="1200" dirty="0" smtClean="0"/>
            <a:t>support.</a:t>
          </a:r>
          <a:endParaRPr lang="en-US" sz="2200" kern="1200" dirty="0"/>
        </a:p>
      </dsp:txBody>
      <dsp:txXfrm>
        <a:off x="1042954" y="1714124"/>
        <a:ext cx="7175290" cy="986245"/>
      </dsp:txXfrm>
    </dsp:sp>
    <dsp:sp modelId="{9E53E856-A8F4-42B1-A5A3-37CE0A497A1D}">
      <dsp:nvSpPr>
        <dsp:cNvPr id="0" name=""/>
        <dsp:cNvSpPr/>
      </dsp:nvSpPr>
      <dsp:spPr>
        <a:xfrm>
          <a:off x="426551" y="1590839"/>
          <a:ext cx="1232807" cy="1232807"/>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6C5E20-7C27-46E6-9829-0CD45A925B97}">
      <dsp:nvSpPr>
        <dsp:cNvPr id="0" name=""/>
        <dsp:cNvSpPr/>
      </dsp:nvSpPr>
      <dsp:spPr>
        <a:xfrm>
          <a:off x="684454" y="3193493"/>
          <a:ext cx="7533790" cy="9862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833" tIns="55880" rIns="55880" bIns="55880" numCol="1" spcCol="1270" anchor="ctr" anchorCtr="0">
          <a:noAutofit/>
        </a:bodyPr>
        <a:lstStyle/>
        <a:p>
          <a:pPr lvl="0" algn="l" defTabSz="977900">
            <a:lnSpc>
              <a:spcPct val="90000"/>
            </a:lnSpc>
            <a:spcBef>
              <a:spcPct val="0"/>
            </a:spcBef>
            <a:spcAft>
              <a:spcPct val="35000"/>
            </a:spcAft>
            <a:buClr>
              <a:schemeClr val="dk1"/>
            </a:buClr>
            <a:buSzPts val="1100"/>
            <a:buFont typeface="Arial"/>
            <a:buNone/>
          </a:pPr>
          <a:r>
            <a:rPr lang="en-US" sz="2200" kern="1200" dirty="0"/>
            <a:t>Aid in the betterment of policies and procedures across the University as it relates to persistence, retention and student success at </a:t>
          </a:r>
          <a:r>
            <a:rPr lang="en-US" sz="2200" kern="1200" dirty="0" smtClean="0"/>
            <a:t>Kean.</a:t>
          </a:r>
          <a:endParaRPr lang="en-US" sz="2200" kern="1200" dirty="0"/>
        </a:p>
      </dsp:txBody>
      <dsp:txXfrm>
        <a:off x="684454" y="3193493"/>
        <a:ext cx="7533790" cy="986245"/>
      </dsp:txXfrm>
    </dsp:sp>
    <dsp:sp modelId="{6450E76E-A99F-4CB1-9CD6-E8429C4F03AC}">
      <dsp:nvSpPr>
        <dsp:cNvPr id="0" name=""/>
        <dsp:cNvSpPr/>
      </dsp:nvSpPr>
      <dsp:spPr>
        <a:xfrm>
          <a:off x="68050" y="3070207"/>
          <a:ext cx="1232807" cy="1232807"/>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dd3022ce8_0_7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6dd3022ce8_0_7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6dd3022ce8_0_8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6dd3022ce8_0_8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6dd3022ce8_0_8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6dd3022ce8_0_8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6dd3022ce8_0_9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6dd3022ce8_0_9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6dd3022ce8_0_6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6dd3022ce8_0_6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6dd3022ce8_0_103: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6dd3022ce8_0_10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6dd3022ce8_0_11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6dd3022ce8_0_11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87908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1f645b9a71_0_0: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1f645b9a71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324439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6dd3022ce8_0_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6dd3022ce8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6dd3022ce8_0_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6dd3022ce8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6dd3022ce8_0_1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6dd3022ce8_0_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8d7ebd3a01_0_15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8d7ebd3a01_0_15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6dd3022ce8_0_3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6dd3022ce8_0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6dd3022ce8_0_5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6dd3022ce8_0_5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6dd3022ce8_0_6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6dd3022ce8_0_6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507" y="992767"/>
            <a:ext cx="11358000" cy="2736900"/>
          </a:xfrm>
          <a:prstGeom prst="rect">
            <a:avLst/>
          </a:prstGeom>
        </p:spPr>
        <p:txBody>
          <a:bodyPr spcFirstLastPara="1" wrap="square" lIns="121875" tIns="121875" rIns="121875" bIns="121875"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1" name="Google Shape;11;p2"/>
          <p:cNvSpPr txBox="1">
            <a:spLocks noGrp="1"/>
          </p:cNvSpPr>
          <p:nvPr>
            <p:ph type="subTitle" idx="1"/>
          </p:nvPr>
        </p:nvSpPr>
        <p:spPr>
          <a:xfrm>
            <a:off x="415496" y="3778833"/>
            <a:ext cx="11358000" cy="1056900"/>
          </a:xfrm>
          <a:prstGeom prst="rect">
            <a:avLst/>
          </a:prstGeom>
        </p:spPr>
        <p:txBody>
          <a:bodyPr spcFirstLastPara="1" wrap="square" lIns="121875" tIns="121875" rIns="121875" bIns="121875"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 name="Google Shape;12;p2"/>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837982" y="1825625"/>
            <a:ext cx="10512862" cy="4351338"/>
          </a:xfrm>
          <a:prstGeom prst="rect">
            <a:avLst/>
          </a:prstGeom>
          <a:noFill/>
          <a:ln>
            <a:noFill/>
          </a:ln>
        </p:spPr>
        <p:txBody>
          <a:bodyPr spcFirstLastPara="1" wrap="square" lIns="91425" tIns="45700" rIns="91425" bIns="45700" anchor="t" anchorCtr="0">
            <a:normAutofit/>
          </a:bodyPr>
          <a:lstStyle>
            <a:lvl1pPr marL="457063" lvl="0" indent="-342797" algn="l">
              <a:lnSpc>
                <a:spcPct val="90000"/>
              </a:lnSpc>
              <a:spcBef>
                <a:spcPts val="1000"/>
              </a:spcBef>
              <a:spcAft>
                <a:spcPts val="0"/>
              </a:spcAft>
              <a:buClr>
                <a:schemeClr val="dk1"/>
              </a:buClr>
              <a:buSzPts val="1800"/>
              <a:buChar char="•"/>
              <a:defRPr/>
            </a:lvl1pPr>
            <a:lvl2pPr marL="914126" lvl="1" indent="-342797" algn="l">
              <a:lnSpc>
                <a:spcPct val="90000"/>
              </a:lnSpc>
              <a:spcBef>
                <a:spcPts val="500"/>
              </a:spcBef>
              <a:spcAft>
                <a:spcPts val="0"/>
              </a:spcAft>
              <a:buClr>
                <a:schemeClr val="dk1"/>
              </a:buClr>
              <a:buSzPts val="1800"/>
              <a:buChar char="•"/>
              <a:defRPr/>
            </a:lvl2pPr>
            <a:lvl3pPr marL="1371189" lvl="2" indent="-342797" algn="l">
              <a:lnSpc>
                <a:spcPct val="90000"/>
              </a:lnSpc>
              <a:spcBef>
                <a:spcPts val="500"/>
              </a:spcBef>
              <a:spcAft>
                <a:spcPts val="0"/>
              </a:spcAft>
              <a:buClr>
                <a:schemeClr val="dk1"/>
              </a:buClr>
              <a:buSzPts val="1800"/>
              <a:buChar char="•"/>
              <a:defRPr/>
            </a:lvl3pPr>
            <a:lvl4pPr marL="1828251" lvl="3" indent="-342797" algn="l">
              <a:lnSpc>
                <a:spcPct val="90000"/>
              </a:lnSpc>
              <a:spcBef>
                <a:spcPts val="500"/>
              </a:spcBef>
              <a:spcAft>
                <a:spcPts val="0"/>
              </a:spcAft>
              <a:buClr>
                <a:schemeClr val="dk1"/>
              </a:buClr>
              <a:buSzPts val="1800"/>
              <a:buChar char="•"/>
              <a:defRPr/>
            </a:lvl4pPr>
            <a:lvl5pPr marL="2285314" lvl="4" indent="-342797" algn="l">
              <a:lnSpc>
                <a:spcPct val="90000"/>
              </a:lnSpc>
              <a:spcBef>
                <a:spcPts val="500"/>
              </a:spcBef>
              <a:spcAft>
                <a:spcPts val="0"/>
              </a:spcAft>
              <a:buClr>
                <a:schemeClr val="dk1"/>
              </a:buClr>
              <a:buSzPts val="1800"/>
              <a:buChar char="•"/>
              <a:defRPr/>
            </a:lvl5pPr>
            <a:lvl6pPr marL="2742377" lvl="5" indent="-342797" algn="l">
              <a:lnSpc>
                <a:spcPct val="90000"/>
              </a:lnSpc>
              <a:spcBef>
                <a:spcPts val="500"/>
              </a:spcBef>
              <a:spcAft>
                <a:spcPts val="0"/>
              </a:spcAft>
              <a:buClr>
                <a:schemeClr val="dk1"/>
              </a:buClr>
              <a:buSzPts val="1800"/>
              <a:buChar char="•"/>
              <a:defRPr/>
            </a:lvl6pPr>
            <a:lvl7pPr marL="3199440" lvl="6" indent="-342797" algn="l">
              <a:lnSpc>
                <a:spcPct val="90000"/>
              </a:lnSpc>
              <a:spcBef>
                <a:spcPts val="500"/>
              </a:spcBef>
              <a:spcAft>
                <a:spcPts val="0"/>
              </a:spcAft>
              <a:buClr>
                <a:schemeClr val="dk1"/>
              </a:buClr>
              <a:buSzPts val="1800"/>
              <a:buChar char="•"/>
              <a:defRPr/>
            </a:lvl7pPr>
            <a:lvl8pPr marL="3656503" lvl="7" indent="-342797" algn="l">
              <a:lnSpc>
                <a:spcPct val="90000"/>
              </a:lnSpc>
              <a:spcBef>
                <a:spcPts val="500"/>
              </a:spcBef>
              <a:spcAft>
                <a:spcPts val="0"/>
              </a:spcAft>
              <a:buClr>
                <a:schemeClr val="dk1"/>
              </a:buClr>
              <a:buSzPts val="1800"/>
              <a:buChar char="•"/>
              <a:defRPr/>
            </a:lvl8pPr>
            <a:lvl9pPr marL="4113566" lvl="8" indent="-342797" algn="l">
              <a:lnSpc>
                <a:spcPct val="90000"/>
              </a:lnSpc>
              <a:spcBef>
                <a:spcPts val="500"/>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5615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496" y="2867800"/>
            <a:ext cx="11358000" cy="1122300"/>
          </a:xfrm>
          <a:prstGeom prst="rect">
            <a:avLst/>
          </a:prstGeom>
        </p:spPr>
        <p:txBody>
          <a:bodyPr spcFirstLastPara="1" wrap="square" lIns="121875" tIns="121875" rIns="121875" bIns="12187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3"/>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496" y="593367"/>
            <a:ext cx="11358000" cy="763500"/>
          </a:xfrm>
          <a:prstGeom prst="rect">
            <a:avLst/>
          </a:prstGeom>
        </p:spPr>
        <p:txBody>
          <a:bodyPr spcFirstLastPara="1" wrap="square" lIns="121875" tIns="121875" rIns="121875" bIns="121875"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8" name="Google Shape;18;p4"/>
          <p:cNvSpPr txBox="1">
            <a:spLocks noGrp="1"/>
          </p:cNvSpPr>
          <p:nvPr>
            <p:ph type="body" idx="1"/>
          </p:nvPr>
        </p:nvSpPr>
        <p:spPr>
          <a:xfrm>
            <a:off x="415496" y="1536633"/>
            <a:ext cx="11358000" cy="4555200"/>
          </a:xfrm>
          <a:prstGeom prst="rect">
            <a:avLst/>
          </a:prstGeom>
        </p:spPr>
        <p:txBody>
          <a:bodyPr spcFirstLastPara="1" wrap="square" lIns="121875" tIns="121875" rIns="121875" bIns="121875"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19" name="Google Shape;19;p4"/>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496" y="593367"/>
            <a:ext cx="11358000" cy="763500"/>
          </a:xfrm>
          <a:prstGeom prst="rect">
            <a:avLst/>
          </a:prstGeom>
        </p:spPr>
        <p:txBody>
          <a:bodyPr spcFirstLastPara="1" wrap="square" lIns="121875" tIns="121875" rIns="121875" bIns="121875"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5"/>
          <p:cNvSpPr txBox="1">
            <a:spLocks noGrp="1"/>
          </p:cNvSpPr>
          <p:nvPr>
            <p:ph type="body" idx="1"/>
          </p:nvPr>
        </p:nvSpPr>
        <p:spPr>
          <a:xfrm>
            <a:off x="415496" y="1536633"/>
            <a:ext cx="5331900" cy="4555200"/>
          </a:xfrm>
          <a:prstGeom prst="rect">
            <a:avLst/>
          </a:prstGeom>
        </p:spPr>
        <p:txBody>
          <a:bodyPr spcFirstLastPara="1" wrap="square" lIns="121875" tIns="121875" rIns="121875" bIns="121875"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3" name="Google Shape;23;p5"/>
          <p:cNvSpPr txBox="1">
            <a:spLocks noGrp="1"/>
          </p:cNvSpPr>
          <p:nvPr>
            <p:ph type="body" idx="2"/>
          </p:nvPr>
        </p:nvSpPr>
        <p:spPr>
          <a:xfrm>
            <a:off x="6441588" y="1536633"/>
            <a:ext cx="5331900" cy="4555200"/>
          </a:xfrm>
          <a:prstGeom prst="rect">
            <a:avLst/>
          </a:prstGeom>
        </p:spPr>
        <p:txBody>
          <a:bodyPr spcFirstLastPara="1" wrap="square" lIns="121875" tIns="121875" rIns="121875" bIns="121875"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4" name="Google Shape;24;p5"/>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496" y="593367"/>
            <a:ext cx="11358000" cy="763500"/>
          </a:xfrm>
          <a:prstGeom prst="rect">
            <a:avLst/>
          </a:prstGeom>
        </p:spPr>
        <p:txBody>
          <a:bodyPr spcFirstLastPara="1" wrap="square" lIns="121875" tIns="121875" rIns="121875" bIns="121875"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p6"/>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496" y="740800"/>
            <a:ext cx="3743100" cy="1007700"/>
          </a:xfrm>
          <a:prstGeom prst="rect">
            <a:avLst/>
          </a:prstGeom>
        </p:spPr>
        <p:txBody>
          <a:bodyPr spcFirstLastPara="1" wrap="square" lIns="121875" tIns="121875" rIns="121875" bIns="121875"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0" name="Google Shape;30;p7"/>
          <p:cNvSpPr txBox="1">
            <a:spLocks noGrp="1"/>
          </p:cNvSpPr>
          <p:nvPr>
            <p:ph type="body" idx="1"/>
          </p:nvPr>
        </p:nvSpPr>
        <p:spPr>
          <a:xfrm>
            <a:off x="415496" y="1852800"/>
            <a:ext cx="3743100" cy="4239300"/>
          </a:xfrm>
          <a:prstGeom prst="rect">
            <a:avLst/>
          </a:prstGeom>
        </p:spPr>
        <p:txBody>
          <a:bodyPr spcFirstLastPara="1" wrap="square" lIns="121875" tIns="121875" rIns="121875" bIns="121875"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1" name="Google Shape;31;p7"/>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4475" y="-167"/>
            <a:ext cx="6094500" cy="6858000"/>
          </a:xfrm>
          <a:prstGeom prst="rect">
            <a:avLst/>
          </a:pr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53911" y="1644233"/>
            <a:ext cx="5392200" cy="1976400"/>
          </a:xfrm>
          <a:prstGeom prst="rect">
            <a:avLst/>
          </a:prstGeom>
        </p:spPr>
        <p:txBody>
          <a:bodyPr spcFirstLastPara="1" wrap="square" lIns="121875" tIns="121875" rIns="121875" bIns="121875"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38" name="Google Shape;38;p9"/>
          <p:cNvSpPr txBox="1">
            <a:spLocks noGrp="1"/>
          </p:cNvSpPr>
          <p:nvPr>
            <p:ph type="subTitle" idx="1"/>
          </p:nvPr>
        </p:nvSpPr>
        <p:spPr>
          <a:xfrm>
            <a:off x="353911" y="3737433"/>
            <a:ext cx="5392200" cy="1646700"/>
          </a:xfrm>
          <a:prstGeom prst="rect">
            <a:avLst/>
          </a:prstGeom>
        </p:spPr>
        <p:txBody>
          <a:bodyPr spcFirstLastPara="1" wrap="square" lIns="121875" tIns="121875" rIns="121875" bIns="12187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9" name="Google Shape;39;p9"/>
          <p:cNvSpPr txBox="1">
            <a:spLocks noGrp="1"/>
          </p:cNvSpPr>
          <p:nvPr>
            <p:ph type="body" idx="2"/>
          </p:nvPr>
        </p:nvSpPr>
        <p:spPr>
          <a:xfrm>
            <a:off x="6584352" y="965433"/>
            <a:ext cx="5114700" cy="4926900"/>
          </a:xfrm>
          <a:prstGeom prst="rect">
            <a:avLst/>
          </a:prstGeom>
        </p:spPr>
        <p:txBody>
          <a:bodyPr spcFirstLastPara="1" wrap="square" lIns="121875" tIns="121875" rIns="121875" bIns="121875"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0" name="Google Shape;40;p9"/>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496" y="5640767"/>
            <a:ext cx="7996500" cy="806700"/>
          </a:xfrm>
          <a:prstGeom prst="rect">
            <a:avLst/>
          </a:prstGeom>
        </p:spPr>
        <p:txBody>
          <a:bodyPr spcFirstLastPara="1" wrap="square" lIns="121875" tIns="121875" rIns="121875" bIns="121875"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3" name="Google Shape;43;p10"/>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496" y="1474833"/>
            <a:ext cx="11358000" cy="2618100"/>
          </a:xfrm>
          <a:prstGeom prst="rect">
            <a:avLst/>
          </a:prstGeom>
        </p:spPr>
        <p:txBody>
          <a:bodyPr spcFirstLastPara="1" wrap="square" lIns="121875" tIns="121875" rIns="121875" bIns="121875"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p11"/>
          <p:cNvSpPr txBox="1">
            <a:spLocks noGrp="1"/>
          </p:cNvSpPr>
          <p:nvPr>
            <p:ph type="body" idx="1"/>
          </p:nvPr>
        </p:nvSpPr>
        <p:spPr>
          <a:xfrm>
            <a:off x="415496" y="4202967"/>
            <a:ext cx="11358000" cy="1734300"/>
          </a:xfrm>
          <a:prstGeom prst="rect">
            <a:avLst/>
          </a:prstGeom>
        </p:spPr>
        <p:txBody>
          <a:bodyPr spcFirstLastPara="1" wrap="square" lIns="121875" tIns="121875" rIns="121875" bIns="121875"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47" name="Google Shape;47;p11"/>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496" y="593367"/>
            <a:ext cx="11358000" cy="763500"/>
          </a:xfrm>
          <a:prstGeom prst="rect">
            <a:avLst/>
          </a:prstGeom>
          <a:noFill/>
          <a:ln>
            <a:noFill/>
          </a:ln>
        </p:spPr>
        <p:txBody>
          <a:bodyPr spcFirstLastPara="1" wrap="square" lIns="121875" tIns="121875" rIns="121875" bIns="121875"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p1"/>
          <p:cNvSpPr txBox="1">
            <a:spLocks noGrp="1"/>
          </p:cNvSpPr>
          <p:nvPr>
            <p:ph type="body" idx="1"/>
          </p:nvPr>
        </p:nvSpPr>
        <p:spPr>
          <a:xfrm>
            <a:off x="415496" y="1536633"/>
            <a:ext cx="11358000" cy="4555200"/>
          </a:xfrm>
          <a:prstGeom prst="rect">
            <a:avLst/>
          </a:prstGeom>
          <a:noFill/>
          <a:ln>
            <a:noFill/>
          </a:ln>
        </p:spPr>
        <p:txBody>
          <a:bodyPr spcFirstLastPara="1" wrap="square" lIns="121875" tIns="121875" rIns="121875" bIns="121875"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 name="Google Shape;8;p1"/>
          <p:cNvSpPr txBox="1">
            <a:spLocks noGrp="1"/>
          </p:cNvSpPr>
          <p:nvPr>
            <p:ph type="sldNum" idx="12"/>
          </p:nvPr>
        </p:nvSpPr>
        <p:spPr>
          <a:xfrm>
            <a:off x="11293784" y="6217622"/>
            <a:ext cx="731400" cy="524700"/>
          </a:xfrm>
          <a:prstGeom prst="rect">
            <a:avLst/>
          </a:prstGeom>
          <a:noFill/>
          <a:ln>
            <a:noFill/>
          </a:ln>
        </p:spPr>
        <p:txBody>
          <a:bodyPr spcFirstLastPara="1" wrap="square" lIns="121875" tIns="121875" rIns="121875" bIns="12187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4.jpg"/><Relationship Id="rId4" Type="http://schemas.openxmlformats.org/officeDocument/2006/relationships/hyperlink" Target="https://www.kean.edu/offices/policies/leave-absen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hyperlink" Target="https://www.kean.edu/presidents-task-force-advising"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65000"/>
          </a:blip>
          <a:srcRect t="18462" b="61841"/>
          <a:stretch/>
        </p:blipFill>
        <p:spPr>
          <a:xfrm>
            <a:off x="8800" y="0"/>
            <a:ext cx="12188949" cy="1232900"/>
          </a:xfrm>
          <a:prstGeom prst="rect">
            <a:avLst/>
          </a:prstGeom>
          <a:noFill/>
          <a:ln>
            <a:noFill/>
          </a:ln>
        </p:spPr>
      </p:pic>
      <p:pic>
        <p:nvPicPr>
          <p:cNvPr id="55" name="Google Shape;55;p13"/>
          <p:cNvPicPr preferRelativeResize="0"/>
          <p:nvPr/>
        </p:nvPicPr>
        <p:blipFill rotWithShape="1">
          <a:blip r:embed="rId4">
            <a:alphaModFix/>
          </a:blip>
          <a:srcRect l="534" t="11233" r="396" b="82310"/>
          <a:stretch/>
        </p:blipFill>
        <p:spPr>
          <a:xfrm rot="10800000">
            <a:off x="0" y="1"/>
            <a:ext cx="12188950" cy="5257799"/>
          </a:xfrm>
          <a:prstGeom prst="rect">
            <a:avLst/>
          </a:prstGeom>
          <a:noFill/>
          <a:ln>
            <a:noFill/>
          </a:ln>
        </p:spPr>
      </p:pic>
      <p:sp>
        <p:nvSpPr>
          <p:cNvPr id="56" name="Google Shape;56;p13"/>
          <p:cNvSpPr txBox="1"/>
          <p:nvPr/>
        </p:nvSpPr>
        <p:spPr>
          <a:xfrm>
            <a:off x="4320725" y="2854500"/>
            <a:ext cx="7494900" cy="1646100"/>
          </a:xfrm>
          <a:prstGeom prst="rect">
            <a:avLst/>
          </a:prstGeom>
          <a:noFill/>
          <a:ln>
            <a:noFill/>
          </a:ln>
        </p:spPr>
        <p:txBody>
          <a:bodyPr spcFirstLastPara="1" wrap="square" lIns="121875" tIns="121875" rIns="121875" bIns="121875" anchor="t" anchorCtr="0">
            <a:noAutofit/>
          </a:bodyPr>
          <a:lstStyle/>
          <a:p>
            <a:pPr marL="0" lvl="0" indent="0" algn="r" rtl="0">
              <a:spcBef>
                <a:spcPts val="0"/>
              </a:spcBef>
              <a:spcAft>
                <a:spcPts val="0"/>
              </a:spcAft>
              <a:buNone/>
            </a:pPr>
            <a:r>
              <a:rPr lang="en" sz="3200" dirty="0">
                <a:solidFill>
                  <a:schemeClr val="lt1"/>
                </a:solidFill>
                <a:latin typeface="Open Sans SemiBold"/>
                <a:ea typeface="Open Sans SemiBold"/>
                <a:cs typeface="Open Sans SemiBold"/>
                <a:sym typeface="Open Sans SemiBold"/>
              </a:rPr>
              <a:t>President’s Task Force on Advising Recommendations</a:t>
            </a:r>
            <a:endParaRPr sz="3200" dirty="0">
              <a:solidFill>
                <a:schemeClr val="lt1"/>
              </a:solidFill>
              <a:latin typeface="Open Sans SemiBold"/>
              <a:ea typeface="Open Sans SemiBold"/>
              <a:cs typeface="Open Sans SemiBold"/>
              <a:sym typeface="Open Sans SemiBold"/>
            </a:endParaRPr>
          </a:p>
          <a:p>
            <a:pPr marL="0" lvl="0" indent="0" algn="r" rtl="0">
              <a:lnSpc>
                <a:spcPct val="98181"/>
              </a:lnSpc>
              <a:spcBef>
                <a:spcPts val="1000"/>
              </a:spcBef>
              <a:spcAft>
                <a:spcPts val="0"/>
              </a:spcAft>
              <a:buClr>
                <a:schemeClr val="dk1"/>
              </a:buClr>
              <a:buSzPts val="1100"/>
              <a:buFont typeface="Arial"/>
              <a:buNone/>
            </a:pPr>
            <a:r>
              <a:rPr lang="en" sz="2200" dirty="0" smtClean="0">
                <a:solidFill>
                  <a:schemeClr val="lt1"/>
                </a:solidFill>
                <a:latin typeface="Open Sans"/>
                <a:ea typeface="Open Sans"/>
                <a:cs typeface="Open Sans"/>
                <a:sym typeface="Open Sans"/>
              </a:rPr>
              <a:t>10/16/2023</a:t>
            </a:r>
            <a:endParaRPr sz="2200" dirty="0">
              <a:solidFill>
                <a:schemeClr val="lt1"/>
              </a:solidFill>
              <a:latin typeface="Open Sans"/>
              <a:ea typeface="Open Sans"/>
              <a:cs typeface="Open Sans"/>
              <a:sym typeface="Open Sans"/>
            </a:endParaRPr>
          </a:p>
        </p:txBody>
      </p:sp>
      <p:pic>
        <p:nvPicPr>
          <p:cNvPr id="57" name="Google Shape;57;p13"/>
          <p:cNvPicPr preferRelativeResize="0"/>
          <p:nvPr/>
        </p:nvPicPr>
        <p:blipFill rotWithShape="1">
          <a:blip r:embed="rId5">
            <a:alphaModFix/>
          </a:blip>
          <a:srcRect l="2333" r="3566"/>
          <a:stretch/>
        </p:blipFill>
        <p:spPr>
          <a:xfrm>
            <a:off x="9135925" y="470000"/>
            <a:ext cx="2679700" cy="986600"/>
          </a:xfrm>
          <a:prstGeom prst="rect">
            <a:avLst/>
          </a:prstGeom>
          <a:noFill/>
          <a:ln>
            <a:noFill/>
          </a:ln>
        </p:spPr>
      </p:pic>
      <p:pic>
        <p:nvPicPr>
          <p:cNvPr id="58" name="Google Shape;58;p13"/>
          <p:cNvPicPr preferRelativeResize="0"/>
          <p:nvPr/>
        </p:nvPicPr>
        <p:blipFill rotWithShape="1">
          <a:blip r:embed="rId3">
            <a:alphaModFix amt="15000"/>
          </a:blip>
          <a:srcRect b="74296"/>
          <a:stretch/>
        </p:blipFill>
        <p:spPr>
          <a:xfrm>
            <a:off x="0" y="5248901"/>
            <a:ext cx="12188949" cy="16091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8725" y="1536633"/>
            <a:ext cx="11358000" cy="4555200"/>
          </a:xfrm>
        </p:spPr>
        <p:txBody>
          <a:bodyPr>
            <a:normAutofit/>
          </a:bodyPr>
          <a:lstStyle/>
          <a:p>
            <a:r>
              <a:rPr lang="en-US" dirty="0" smtClean="0"/>
              <a:t>Most Important Constituents (Kean University Students)</a:t>
            </a:r>
          </a:p>
          <a:p>
            <a:pPr marL="76200" indent="0">
              <a:buNone/>
            </a:pPr>
            <a:endParaRPr lang="en-US" dirty="0" smtClean="0"/>
          </a:p>
          <a:p>
            <a:pPr marL="76200" indent="0">
              <a:buNone/>
            </a:pPr>
            <a:endParaRPr lang="en-US" dirty="0" smtClean="0"/>
          </a:p>
          <a:p>
            <a:r>
              <a:rPr lang="en-US" dirty="0" smtClean="0"/>
              <a:t>Megan Engels</a:t>
            </a:r>
          </a:p>
          <a:p>
            <a:pPr lvl="1"/>
            <a:r>
              <a:rPr lang="en-US" dirty="0" smtClean="0"/>
              <a:t>Graduated from Kean University May 2023 </a:t>
            </a:r>
          </a:p>
          <a:p>
            <a:pPr lvl="1"/>
            <a:r>
              <a:rPr lang="en-US" dirty="0" smtClean="0"/>
              <a:t>Bachelor of Arts in History (Honors; P-12)</a:t>
            </a:r>
          </a:p>
          <a:p>
            <a:pPr marL="565150" lvl="1" indent="0">
              <a:buNone/>
            </a:pPr>
            <a:endParaRPr lang="en-US" dirty="0" smtClean="0"/>
          </a:p>
          <a:p>
            <a:pPr marL="565150" lvl="1" indent="0">
              <a:buNone/>
            </a:pPr>
            <a:endParaRPr lang="en-US" dirty="0" smtClean="0"/>
          </a:p>
          <a:p>
            <a:r>
              <a:rPr lang="en-US" dirty="0" err="1" smtClean="0"/>
              <a:t>Glynnis</a:t>
            </a:r>
            <a:r>
              <a:rPr lang="en-US" dirty="0" smtClean="0"/>
              <a:t> Tan</a:t>
            </a:r>
          </a:p>
          <a:p>
            <a:pPr lvl="1"/>
            <a:r>
              <a:rPr lang="en-US" dirty="0" smtClean="0"/>
              <a:t>Senior </a:t>
            </a:r>
            <a:endParaRPr lang="en-US" dirty="0"/>
          </a:p>
          <a:p>
            <a:pPr lvl="1"/>
            <a:r>
              <a:rPr lang="en-US" dirty="0" smtClean="0"/>
              <a:t>Major: Global Business</a:t>
            </a:r>
            <a:endParaRPr lang="en-US" dirty="0"/>
          </a:p>
          <a:p>
            <a:pPr marL="565150" lvl="1" indent="0">
              <a:buNone/>
            </a:pPr>
            <a:endParaRPr lang="en-US" dirty="0" smtClean="0"/>
          </a:p>
          <a:p>
            <a:pPr lvl="1"/>
            <a:endParaRPr lang="en-US" dirty="0" smtClean="0"/>
          </a:p>
        </p:txBody>
      </p:sp>
      <p:pic>
        <p:nvPicPr>
          <p:cNvPr id="4" name="Google Shape;84;p16"/>
          <p:cNvPicPr preferRelativeResize="0"/>
          <p:nvPr/>
        </p:nvPicPr>
        <p:blipFill rotWithShape="1">
          <a:blip r:embed="rId2">
            <a:alphaModFix/>
          </a:blip>
          <a:srcRect l="28983" t="17236" r="395" b="82310"/>
          <a:stretch/>
        </p:blipFill>
        <p:spPr>
          <a:xfrm rot="10800000">
            <a:off x="0" y="-5"/>
            <a:ext cx="12188276" cy="927099"/>
          </a:xfrm>
          <a:prstGeom prst="rect">
            <a:avLst/>
          </a:prstGeom>
          <a:noFill/>
          <a:ln>
            <a:noFill/>
          </a:ln>
        </p:spPr>
      </p:pic>
      <p:sp>
        <p:nvSpPr>
          <p:cNvPr id="5" name="Google Shape;91;p16"/>
          <p:cNvSpPr txBox="1"/>
          <p:nvPr/>
        </p:nvSpPr>
        <p:spPr>
          <a:xfrm>
            <a:off x="368725" y="382244"/>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Methodology/Approach</a:t>
            </a:r>
            <a:endParaRPr sz="1800" b="1" dirty="0">
              <a:solidFill>
                <a:srgbClr val="F3F3F3"/>
              </a:solidFill>
              <a:latin typeface="Open Sans"/>
              <a:ea typeface="Open Sans"/>
              <a:cs typeface="Open Sans"/>
              <a:sym typeface="Open Sans"/>
            </a:endParaRPr>
          </a:p>
        </p:txBody>
      </p:sp>
      <p:pic>
        <p:nvPicPr>
          <p:cNvPr id="6" name="Google Shape;140;p20"/>
          <p:cNvPicPr preferRelativeResize="0"/>
          <p:nvPr/>
        </p:nvPicPr>
        <p:blipFill rotWithShape="1">
          <a:blip r:embed="rId3">
            <a:alphaModFix amt="40000"/>
          </a:blip>
          <a:srcRect t="693" r="11158" b="89846"/>
          <a:stretch/>
        </p:blipFill>
        <p:spPr>
          <a:xfrm>
            <a:off x="0" y="6350246"/>
            <a:ext cx="12188276" cy="507754"/>
          </a:xfrm>
          <a:prstGeom prst="rect">
            <a:avLst/>
          </a:prstGeom>
          <a:noFill/>
          <a:ln>
            <a:noFill/>
          </a:ln>
        </p:spPr>
      </p:pic>
    </p:spTree>
    <p:extLst>
      <p:ext uri="{BB962C8B-B14F-4D97-AF65-F5344CB8AC3E}">
        <p14:creationId xmlns:p14="http://schemas.microsoft.com/office/powerpoint/2010/main" val="858680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l="57592" t="17351" b="82382"/>
          <a:stretch/>
        </p:blipFill>
        <p:spPr>
          <a:xfrm rot="10800000">
            <a:off x="6974427" y="0"/>
            <a:ext cx="5217573" cy="6858000"/>
          </a:xfrm>
          <a:prstGeom prst="rect">
            <a:avLst/>
          </a:prstGeom>
          <a:noFill/>
          <a:ln>
            <a:noFill/>
          </a:ln>
        </p:spPr>
      </p:pic>
      <p:sp>
        <p:nvSpPr>
          <p:cNvPr id="64" name="Google Shape;64;p14"/>
          <p:cNvSpPr txBox="1"/>
          <p:nvPr/>
        </p:nvSpPr>
        <p:spPr>
          <a:xfrm>
            <a:off x="7366000" y="2918675"/>
            <a:ext cx="5770500" cy="2959500"/>
          </a:xfrm>
          <a:prstGeom prst="rect">
            <a:avLst/>
          </a:prstGeom>
          <a:noFill/>
          <a:ln>
            <a:noFill/>
          </a:ln>
        </p:spPr>
        <p:txBody>
          <a:bodyPr spcFirstLastPara="1" wrap="square" lIns="91425" tIns="91425" rIns="91425" bIns="91425" anchor="t" anchorCtr="0">
            <a:noAutofit/>
          </a:bodyPr>
          <a:lstStyle/>
          <a:p>
            <a:pPr marL="365760" lvl="0" indent="-264160" algn="l" rtl="0">
              <a:lnSpc>
                <a:spcPct val="150000"/>
              </a:lnSpc>
              <a:spcBef>
                <a:spcPts val="1000"/>
              </a:spcBef>
              <a:spcAft>
                <a:spcPts val="0"/>
              </a:spcAft>
              <a:buClr>
                <a:schemeClr val="lt1"/>
              </a:buClr>
              <a:buSzPts val="2000"/>
              <a:buFont typeface="Open Sans Medium"/>
              <a:buAutoNum type="arabicPeriod"/>
            </a:pPr>
            <a:r>
              <a:rPr lang="en" sz="2000">
                <a:solidFill>
                  <a:schemeClr val="lt1"/>
                </a:solidFill>
                <a:latin typeface="Open Sans Medium"/>
                <a:ea typeface="Open Sans Medium"/>
                <a:cs typeface="Open Sans Medium"/>
                <a:sym typeface="Open Sans Medium"/>
              </a:rPr>
              <a:t>Advising Structure and Model</a:t>
            </a:r>
            <a:endParaRPr sz="2000">
              <a:solidFill>
                <a:schemeClr val="lt1"/>
              </a:solidFill>
              <a:latin typeface="Open Sans Medium"/>
              <a:ea typeface="Open Sans Medium"/>
              <a:cs typeface="Open Sans Medium"/>
              <a:sym typeface="Open Sans Medium"/>
            </a:endParaRPr>
          </a:p>
          <a:p>
            <a:pPr marL="365760" lvl="0" indent="-264160" algn="l" rtl="0">
              <a:lnSpc>
                <a:spcPct val="150000"/>
              </a:lnSpc>
              <a:spcBef>
                <a:spcPts val="0"/>
              </a:spcBef>
              <a:spcAft>
                <a:spcPts val="0"/>
              </a:spcAft>
              <a:buClr>
                <a:schemeClr val="lt1"/>
              </a:buClr>
              <a:buSzPts val="2000"/>
              <a:buFont typeface="Open Sans Medium"/>
              <a:buAutoNum type="arabicPeriod"/>
            </a:pPr>
            <a:r>
              <a:rPr lang="en" sz="2000">
                <a:solidFill>
                  <a:schemeClr val="lt1"/>
                </a:solidFill>
                <a:latin typeface="Open Sans Medium"/>
                <a:ea typeface="Open Sans Medium"/>
                <a:cs typeface="Open Sans Medium"/>
                <a:sym typeface="Open Sans Medium"/>
              </a:rPr>
              <a:t>Advising Communications</a:t>
            </a:r>
            <a:endParaRPr sz="2000">
              <a:solidFill>
                <a:schemeClr val="lt1"/>
              </a:solidFill>
              <a:latin typeface="Open Sans Medium"/>
              <a:ea typeface="Open Sans Medium"/>
              <a:cs typeface="Open Sans Medium"/>
              <a:sym typeface="Open Sans Medium"/>
            </a:endParaRPr>
          </a:p>
          <a:p>
            <a:pPr marL="365760" lvl="0" indent="-264160" algn="l" rtl="0">
              <a:lnSpc>
                <a:spcPct val="150000"/>
              </a:lnSpc>
              <a:spcBef>
                <a:spcPts val="0"/>
              </a:spcBef>
              <a:spcAft>
                <a:spcPts val="0"/>
              </a:spcAft>
              <a:buClr>
                <a:schemeClr val="lt1"/>
              </a:buClr>
              <a:buSzPts val="2000"/>
              <a:buFont typeface="Open Sans Medium"/>
              <a:buAutoNum type="arabicPeriod"/>
            </a:pPr>
            <a:r>
              <a:rPr lang="en" sz="2000">
                <a:solidFill>
                  <a:schemeClr val="lt1"/>
                </a:solidFill>
                <a:latin typeface="Open Sans Medium"/>
                <a:ea typeface="Open Sans Medium"/>
                <a:cs typeface="Open Sans Medium"/>
                <a:sym typeface="Open Sans Medium"/>
              </a:rPr>
              <a:t>Advising Policies and Procedures</a:t>
            </a:r>
            <a:endParaRPr sz="2000">
              <a:solidFill>
                <a:schemeClr val="lt1"/>
              </a:solidFill>
              <a:latin typeface="Open Sans Medium"/>
              <a:ea typeface="Open Sans Medium"/>
              <a:cs typeface="Open Sans Medium"/>
              <a:sym typeface="Open Sans Medium"/>
            </a:endParaRPr>
          </a:p>
          <a:p>
            <a:pPr marL="365760" lvl="0" indent="-264160" algn="l" rtl="0">
              <a:lnSpc>
                <a:spcPct val="150000"/>
              </a:lnSpc>
              <a:spcBef>
                <a:spcPts val="0"/>
              </a:spcBef>
              <a:spcAft>
                <a:spcPts val="0"/>
              </a:spcAft>
              <a:buClr>
                <a:schemeClr val="lt1"/>
              </a:buClr>
              <a:buSzPts val="2000"/>
              <a:buFont typeface="Open Sans Medium"/>
              <a:buAutoNum type="arabicPeriod"/>
            </a:pPr>
            <a:r>
              <a:rPr lang="en" sz="2000">
                <a:solidFill>
                  <a:schemeClr val="lt1"/>
                </a:solidFill>
                <a:latin typeface="Open Sans Medium"/>
                <a:ea typeface="Open Sans Medium"/>
                <a:cs typeface="Open Sans Medium"/>
                <a:sym typeface="Open Sans Medium"/>
              </a:rPr>
              <a:t>Technology and Assessment </a:t>
            </a:r>
            <a:endParaRPr sz="2000">
              <a:solidFill>
                <a:schemeClr val="lt1"/>
              </a:solidFill>
              <a:latin typeface="Open Sans Medium"/>
              <a:ea typeface="Open Sans Medium"/>
              <a:cs typeface="Open Sans Medium"/>
              <a:sym typeface="Open Sans Medium"/>
            </a:endParaRPr>
          </a:p>
          <a:p>
            <a:pPr marL="365760" lvl="0" indent="-264160" algn="l" rtl="0">
              <a:lnSpc>
                <a:spcPct val="150000"/>
              </a:lnSpc>
              <a:spcBef>
                <a:spcPts val="0"/>
              </a:spcBef>
              <a:spcAft>
                <a:spcPts val="0"/>
              </a:spcAft>
              <a:buClr>
                <a:schemeClr val="lt1"/>
              </a:buClr>
              <a:buSzPts val="2000"/>
              <a:buFont typeface="Open Sans Medium"/>
              <a:buAutoNum type="arabicPeriod"/>
            </a:pPr>
            <a:r>
              <a:rPr lang="en" sz="2000">
                <a:solidFill>
                  <a:schemeClr val="lt1"/>
                </a:solidFill>
                <a:latin typeface="Open Sans Medium"/>
                <a:ea typeface="Open Sans Medium"/>
                <a:cs typeface="Open Sans Medium"/>
                <a:sym typeface="Open Sans Medium"/>
              </a:rPr>
              <a:t>Advisor Training</a:t>
            </a:r>
            <a:endParaRPr sz="2000">
              <a:solidFill>
                <a:schemeClr val="lt1"/>
              </a:solidFill>
              <a:latin typeface="Open Sans Medium"/>
              <a:ea typeface="Open Sans Medium"/>
              <a:cs typeface="Open Sans Medium"/>
              <a:sym typeface="Open Sans Medium"/>
            </a:endParaRPr>
          </a:p>
        </p:txBody>
      </p:sp>
      <p:sp>
        <p:nvSpPr>
          <p:cNvPr id="65" name="Google Shape;65;p14"/>
          <p:cNvSpPr txBox="1"/>
          <p:nvPr/>
        </p:nvSpPr>
        <p:spPr>
          <a:xfrm>
            <a:off x="7366000" y="2140025"/>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FFFF"/>
                </a:solidFill>
                <a:latin typeface="Open Sans"/>
                <a:ea typeface="Open Sans"/>
                <a:cs typeface="Open Sans"/>
                <a:sym typeface="Open Sans"/>
              </a:rPr>
              <a:t>5 Content Areas</a:t>
            </a:r>
            <a:endParaRPr sz="3000" b="1">
              <a:solidFill>
                <a:srgbClr val="FFFFFF"/>
              </a:solidFill>
              <a:latin typeface="Open Sans"/>
              <a:ea typeface="Open Sans"/>
              <a:cs typeface="Open Sans"/>
              <a:sym typeface="Open Sans"/>
            </a:endParaRPr>
          </a:p>
        </p:txBody>
      </p:sp>
      <p:pic>
        <p:nvPicPr>
          <p:cNvPr id="66" name="Google Shape;66;p14"/>
          <p:cNvPicPr preferRelativeResize="0"/>
          <p:nvPr/>
        </p:nvPicPr>
        <p:blipFill rotWithShape="1">
          <a:blip r:embed="rId4">
            <a:alphaModFix/>
          </a:blip>
          <a:srcRect l="22976" r="15473" b="9066"/>
          <a:stretch/>
        </p:blipFill>
        <p:spPr>
          <a:xfrm>
            <a:off x="0" y="-1"/>
            <a:ext cx="6974400" cy="6858000"/>
          </a:xfrm>
          <a:prstGeom prst="rect">
            <a:avLst/>
          </a:prstGeom>
          <a:noFill/>
          <a:ln>
            <a:noFill/>
          </a:ln>
        </p:spPr>
      </p:pic>
      <p:pic>
        <p:nvPicPr>
          <p:cNvPr id="67" name="Google Shape;67;p14"/>
          <p:cNvPicPr preferRelativeResize="0"/>
          <p:nvPr/>
        </p:nvPicPr>
        <p:blipFill rotWithShape="1">
          <a:blip r:embed="rId5">
            <a:alphaModFix/>
          </a:blip>
          <a:srcRect/>
          <a:stretch/>
        </p:blipFill>
        <p:spPr>
          <a:xfrm>
            <a:off x="7366000" y="510250"/>
            <a:ext cx="1657200" cy="5741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6;p14"/>
          <p:cNvPicPr preferRelativeResize="0"/>
          <p:nvPr/>
        </p:nvPicPr>
        <p:blipFill rotWithShape="1">
          <a:blip r:embed="rId2">
            <a:alphaModFix/>
            <a:lum bright="70000" contrast="-70000"/>
          </a:blip>
          <a:srcRect l="22976" r="15473" b="9066"/>
          <a:stretch/>
        </p:blipFill>
        <p:spPr>
          <a:xfrm>
            <a:off x="0" y="-1"/>
            <a:ext cx="12188825" cy="6350247"/>
          </a:xfrm>
          <a:prstGeom prst="rect">
            <a:avLst/>
          </a:prstGeom>
          <a:noFill/>
          <a:ln>
            <a:noFill/>
          </a:ln>
        </p:spPr>
      </p:pic>
      <p:pic>
        <p:nvPicPr>
          <p:cNvPr id="2" name="Google Shape;149;p21"/>
          <p:cNvPicPr preferRelativeResize="0"/>
          <p:nvPr/>
        </p:nvPicPr>
        <p:blipFill rotWithShape="1">
          <a:blip r:embed="rId3">
            <a:alphaModFix/>
          </a:blip>
          <a:srcRect l="534" t="17236" r="396" b="82310"/>
          <a:stretch/>
        </p:blipFill>
        <p:spPr>
          <a:xfrm rot="10800000">
            <a:off x="0" y="1"/>
            <a:ext cx="12188950" cy="927099"/>
          </a:xfrm>
          <a:prstGeom prst="rect">
            <a:avLst/>
          </a:prstGeom>
          <a:noFill/>
          <a:ln>
            <a:noFill/>
          </a:ln>
        </p:spPr>
      </p:pic>
      <p:sp>
        <p:nvSpPr>
          <p:cNvPr id="3" name="Google Shape;151;p21"/>
          <p:cNvSpPr txBox="1"/>
          <p:nvPr/>
        </p:nvSpPr>
        <p:spPr>
          <a:xfrm>
            <a:off x="285151" y="381276"/>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3F3F3"/>
                </a:solidFill>
                <a:latin typeface="Open Sans"/>
                <a:ea typeface="Open Sans"/>
                <a:cs typeface="Open Sans"/>
                <a:sym typeface="Open Sans"/>
              </a:rPr>
              <a:t>Advising Structure and Model</a:t>
            </a:r>
            <a:endParaRPr sz="2400" b="1" dirty="0">
              <a:solidFill>
                <a:srgbClr val="F3F3F3"/>
              </a:solidFill>
              <a:latin typeface="Open Sans"/>
              <a:ea typeface="Open Sans"/>
              <a:cs typeface="Open Sans"/>
              <a:sym typeface="Open Sans"/>
            </a:endParaRPr>
          </a:p>
        </p:txBody>
      </p:sp>
      <p:pic>
        <p:nvPicPr>
          <p:cNvPr id="4" name="Google Shape;140;p20"/>
          <p:cNvPicPr preferRelativeResize="0"/>
          <p:nvPr/>
        </p:nvPicPr>
        <p:blipFill rotWithShape="1">
          <a:blip r:embed="rId4">
            <a:alphaModFix amt="40000"/>
          </a:blip>
          <a:srcRect t="693" r="11158" b="89846"/>
          <a:stretch/>
        </p:blipFill>
        <p:spPr>
          <a:xfrm>
            <a:off x="0" y="6350246"/>
            <a:ext cx="12188276" cy="507754"/>
          </a:xfrm>
          <a:prstGeom prst="rect">
            <a:avLst/>
          </a:prstGeom>
          <a:noFill/>
          <a:ln>
            <a:noFill/>
          </a:ln>
        </p:spPr>
      </p:pic>
      <p:sp>
        <p:nvSpPr>
          <p:cNvPr id="7" name="Text Placeholder 6"/>
          <p:cNvSpPr>
            <a:spLocks noGrp="1"/>
          </p:cNvSpPr>
          <p:nvPr>
            <p:ph type="body" idx="1"/>
          </p:nvPr>
        </p:nvSpPr>
        <p:spPr>
          <a:xfrm>
            <a:off x="0" y="1940657"/>
            <a:ext cx="11049127" cy="3533908"/>
          </a:xfrm>
        </p:spPr>
        <p:txBody>
          <a:bodyPr>
            <a:noAutofit/>
          </a:bodyPr>
          <a:lstStyle/>
          <a:p>
            <a:r>
              <a:rPr lang="en-US" sz="4000" dirty="0" smtClean="0"/>
              <a:t>Co-Chairs</a:t>
            </a:r>
          </a:p>
          <a:p>
            <a:endParaRPr lang="en-US" sz="4000" dirty="0" smtClean="0"/>
          </a:p>
          <a:p>
            <a:r>
              <a:rPr lang="en-US" sz="4000" dirty="0" smtClean="0"/>
              <a:t>David Farrokh, </a:t>
            </a:r>
          </a:p>
          <a:p>
            <a:r>
              <a:rPr lang="en-US" dirty="0" smtClean="0"/>
              <a:t>Assistant Dean, College of Business and Public Management</a:t>
            </a:r>
            <a:endParaRPr lang="en-US" sz="4000" dirty="0" smtClean="0"/>
          </a:p>
          <a:p>
            <a:endParaRPr lang="en-US" sz="4000" dirty="0" smtClean="0"/>
          </a:p>
          <a:p>
            <a:r>
              <a:rPr lang="en-US" sz="4000" dirty="0" smtClean="0"/>
              <a:t>Vito </a:t>
            </a:r>
            <a:r>
              <a:rPr lang="en-US" sz="4000" dirty="0" err="1"/>
              <a:t>Z</a:t>
            </a:r>
            <a:r>
              <a:rPr lang="en-US" sz="4000" dirty="0" err="1" smtClean="0"/>
              <a:t>ajda</a:t>
            </a:r>
            <a:r>
              <a:rPr lang="en-US" sz="4000" dirty="0" smtClean="0"/>
              <a:t>, </a:t>
            </a:r>
          </a:p>
          <a:p>
            <a:r>
              <a:rPr lang="en-US" dirty="0" smtClean="0"/>
              <a:t>Director</a:t>
            </a:r>
            <a:r>
              <a:rPr lang="en-US" dirty="0"/>
              <a:t>, Center for Veterans Student Success</a:t>
            </a:r>
          </a:p>
        </p:txBody>
      </p:sp>
    </p:spTree>
    <p:extLst>
      <p:ext uri="{BB962C8B-B14F-4D97-AF65-F5344CB8AC3E}">
        <p14:creationId xmlns:p14="http://schemas.microsoft.com/office/powerpoint/2010/main" val="5139751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rotWithShape="1">
          <a:blip r:embed="rId3">
            <a:alphaModFix amt="40000"/>
          </a:blip>
          <a:srcRect t="693" r="14987" b="89846"/>
          <a:stretch/>
        </p:blipFill>
        <p:spPr>
          <a:xfrm>
            <a:off x="0" y="6361400"/>
            <a:ext cx="8688923" cy="496599"/>
          </a:xfrm>
          <a:prstGeom prst="rect">
            <a:avLst/>
          </a:prstGeom>
          <a:noFill/>
          <a:ln>
            <a:noFill/>
          </a:ln>
        </p:spPr>
      </p:pic>
      <p:sp>
        <p:nvSpPr>
          <p:cNvPr id="73" name="Google Shape;73;p15"/>
          <p:cNvSpPr txBox="1"/>
          <p:nvPr/>
        </p:nvSpPr>
        <p:spPr>
          <a:xfrm>
            <a:off x="685800" y="1170325"/>
            <a:ext cx="7001400" cy="29826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1000"/>
              </a:spcBef>
              <a:spcAft>
                <a:spcPts val="0"/>
              </a:spcAft>
              <a:buNone/>
            </a:pPr>
            <a:r>
              <a:rPr lang="en" b="1" dirty="0">
                <a:solidFill>
                  <a:srgbClr val="0B5394"/>
                </a:solidFill>
                <a:latin typeface="Open Sans"/>
                <a:ea typeface="Open Sans"/>
                <a:cs typeface="Open Sans"/>
                <a:sym typeface="Open Sans"/>
              </a:rPr>
              <a:t>Recommendation #1</a:t>
            </a:r>
            <a:r>
              <a:rPr lang="en" sz="1200" dirty="0">
                <a:solidFill>
                  <a:schemeClr val="dk1"/>
                </a:solidFill>
                <a:latin typeface="Open Sans Medium"/>
                <a:ea typeface="Open Sans Medium"/>
                <a:cs typeface="Open Sans Medium"/>
                <a:sym typeface="Open Sans Medium"/>
              </a:rPr>
              <a:t> </a:t>
            </a:r>
            <a:r>
              <a:rPr lang="en" sz="1800" b="1" dirty="0">
                <a:solidFill>
                  <a:schemeClr val="dk1"/>
                </a:solidFill>
                <a:latin typeface="Calibri"/>
                <a:ea typeface="Calibri"/>
                <a:cs typeface="Calibri"/>
                <a:sym typeface="Calibri"/>
              </a:rPr>
              <a:t/>
            </a:r>
            <a:br>
              <a:rPr lang="en" sz="1800" b="1" dirty="0">
                <a:solidFill>
                  <a:schemeClr val="dk1"/>
                </a:solidFill>
                <a:latin typeface="Calibri"/>
                <a:ea typeface="Calibri"/>
                <a:cs typeface="Calibri"/>
                <a:sym typeface="Calibri"/>
              </a:rPr>
            </a:br>
            <a:r>
              <a:rPr lang="en" sz="1200" dirty="0">
                <a:solidFill>
                  <a:schemeClr val="dk1"/>
                </a:solidFill>
                <a:latin typeface="Open Sans Light"/>
                <a:ea typeface="Open Sans Light"/>
                <a:cs typeface="Open Sans Light"/>
                <a:sym typeface="Open Sans Light"/>
              </a:rPr>
              <a:t>Ensure Equitable and Accessible Advising Delivery</a:t>
            </a: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500"/>
              </a:spcBef>
              <a:spcAft>
                <a:spcPts val="0"/>
              </a:spcAft>
              <a:buNone/>
            </a:pPr>
            <a:endParaRPr sz="1200" dirty="0">
              <a:solidFill>
                <a:srgbClr val="0B5394"/>
              </a:solidFill>
              <a:latin typeface="Open Sans Medium"/>
              <a:ea typeface="Open Sans Medium"/>
              <a:cs typeface="Open Sans Medium"/>
              <a:sym typeface="Open Sans Medium"/>
            </a:endParaRPr>
          </a:p>
          <a:p>
            <a:pPr marL="0" lvl="0" indent="0" algn="l" rtl="0">
              <a:lnSpc>
                <a:spcPct val="98181"/>
              </a:lnSpc>
              <a:spcBef>
                <a:spcPts val="500"/>
              </a:spcBef>
              <a:spcAft>
                <a:spcPts val="0"/>
              </a:spcAft>
              <a:buNone/>
            </a:pPr>
            <a:r>
              <a:rPr lang="en" sz="1200" dirty="0">
                <a:solidFill>
                  <a:srgbClr val="0B5394"/>
                </a:solidFill>
                <a:latin typeface="Open Sans Medium"/>
                <a:ea typeface="Open Sans Medium"/>
                <a:cs typeface="Open Sans Medium"/>
                <a:sym typeface="Open Sans Medium"/>
              </a:rPr>
              <a:t>Recommendation 1.A.</a:t>
            </a:r>
            <a:r>
              <a:rPr lang="en" sz="1200" dirty="0">
                <a:solidFill>
                  <a:schemeClr val="dk1"/>
                </a:solidFill>
                <a:latin typeface="Open Sans Light"/>
                <a:ea typeface="Open Sans Light"/>
                <a:cs typeface="Open Sans Light"/>
                <a:sym typeface="Open Sans Light"/>
              </a:rPr>
              <a:t>  All new, incoming undergraduate students (freshmen and transfers) should receive academic advising upon their entry into the institution by the Center for Advising, Persistence and Success (CAPS) staff of professional advisors. Students will be assigned a faculty advisor once they earn 60 credits.</a:t>
            </a: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500"/>
              </a:spcBef>
              <a:spcAft>
                <a:spcPts val="0"/>
              </a:spcAft>
              <a:buNone/>
            </a:pP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500"/>
              </a:spcBef>
              <a:spcAft>
                <a:spcPts val="0"/>
              </a:spcAft>
              <a:buNone/>
            </a:pPr>
            <a:r>
              <a:rPr lang="en" sz="1200" dirty="0">
                <a:solidFill>
                  <a:srgbClr val="0B5394"/>
                </a:solidFill>
                <a:latin typeface="Open Sans Medium"/>
                <a:ea typeface="Open Sans Medium"/>
                <a:cs typeface="Open Sans Medium"/>
                <a:sym typeface="Open Sans Medium"/>
              </a:rPr>
              <a:t>Recommendation 1.B.</a:t>
            </a:r>
            <a:r>
              <a:rPr lang="en" sz="1800" dirty="0">
                <a:solidFill>
                  <a:schemeClr val="dk1"/>
                </a:solidFill>
                <a:latin typeface="Calibri"/>
                <a:ea typeface="Calibri"/>
                <a:cs typeface="Calibri"/>
                <a:sym typeface="Calibri"/>
              </a:rPr>
              <a:t>  </a:t>
            </a:r>
            <a:r>
              <a:rPr lang="en" sz="1200" dirty="0">
                <a:solidFill>
                  <a:schemeClr val="dk1"/>
                </a:solidFill>
                <a:latin typeface="Open Sans Light"/>
                <a:ea typeface="Open Sans Light"/>
                <a:cs typeface="Open Sans Light"/>
                <a:sym typeface="Open Sans Light"/>
              </a:rPr>
              <a:t>Students admitted through Special Admission programs, including SUPERA, EOF, Bridge to Success, and Center for Veteran Student Success will be assigned a program advisor/counselor at the University, in their program, who will remain with the student throughout their undergraduate career at Kean. These student populations are not assigned a CAPS advisor at all, but will be assigned a faculty advisor once they earn 60 credits. </a:t>
            </a: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1000"/>
              </a:spcBef>
              <a:spcAft>
                <a:spcPts val="0"/>
              </a:spcAft>
              <a:buNone/>
            </a:pPr>
            <a:endParaRPr sz="1800" dirty="0">
              <a:solidFill>
                <a:schemeClr val="dk1"/>
              </a:solidFill>
              <a:latin typeface="Open Sans Medium"/>
              <a:ea typeface="Open Sans Medium"/>
              <a:cs typeface="Open Sans Medium"/>
              <a:sym typeface="Open Sans Medium"/>
            </a:endParaRPr>
          </a:p>
        </p:txBody>
      </p:sp>
      <p:pic>
        <p:nvPicPr>
          <p:cNvPr id="74" name="Google Shape;74;p15"/>
          <p:cNvPicPr preferRelativeResize="0"/>
          <p:nvPr/>
        </p:nvPicPr>
        <p:blipFill rotWithShape="1">
          <a:blip r:embed="rId4">
            <a:alphaModFix/>
          </a:blip>
          <a:srcRect l="28983" t="17236" r="395" b="82310"/>
          <a:stretch/>
        </p:blipFill>
        <p:spPr>
          <a:xfrm rot="10800000">
            <a:off x="13340" y="9833"/>
            <a:ext cx="8688927" cy="927099"/>
          </a:xfrm>
          <a:prstGeom prst="rect">
            <a:avLst/>
          </a:prstGeom>
          <a:noFill/>
          <a:ln>
            <a:noFill/>
          </a:ln>
        </p:spPr>
      </p:pic>
      <p:pic>
        <p:nvPicPr>
          <p:cNvPr id="75" name="Google Shape;75;p15"/>
          <p:cNvPicPr preferRelativeResize="0"/>
          <p:nvPr/>
        </p:nvPicPr>
        <p:blipFill>
          <a:blip r:embed="rId5">
            <a:alphaModFix/>
          </a:blip>
          <a:stretch>
            <a:fillRect/>
          </a:stretch>
        </p:blipFill>
        <p:spPr>
          <a:xfrm>
            <a:off x="10401300" y="6283900"/>
            <a:ext cx="1657200" cy="574100"/>
          </a:xfrm>
          <a:prstGeom prst="rect">
            <a:avLst/>
          </a:prstGeom>
          <a:noFill/>
          <a:ln>
            <a:noFill/>
          </a:ln>
        </p:spPr>
      </p:pic>
      <p:sp>
        <p:nvSpPr>
          <p:cNvPr id="76" name="Google Shape;76;p15"/>
          <p:cNvSpPr txBox="1"/>
          <p:nvPr/>
        </p:nvSpPr>
        <p:spPr>
          <a:xfrm>
            <a:off x="447381" y="392082"/>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3F3F3"/>
                </a:solidFill>
                <a:latin typeface="Open Sans"/>
                <a:ea typeface="Open Sans"/>
                <a:cs typeface="Open Sans"/>
                <a:sym typeface="Open Sans"/>
              </a:rPr>
              <a:t>Advising Structure and Model</a:t>
            </a:r>
            <a:endParaRPr sz="2400" b="1">
              <a:solidFill>
                <a:srgbClr val="F3F3F3"/>
              </a:solidFill>
              <a:latin typeface="Open Sans"/>
              <a:ea typeface="Open Sans"/>
              <a:cs typeface="Open Sans"/>
              <a:sym typeface="Open Sans"/>
            </a:endParaRPr>
          </a:p>
        </p:txBody>
      </p:sp>
      <p:pic>
        <p:nvPicPr>
          <p:cNvPr id="77" name="Google Shape;77;p15"/>
          <p:cNvPicPr preferRelativeResize="0"/>
          <p:nvPr/>
        </p:nvPicPr>
        <p:blipFill rotWithShape="1">
          <a:blip r:embed="rId6">
            <a:alphaModFix/>
          </a:blip>
          <a:srcRect l="37596" t="10" r="29366" b="-10"/>
          <a:stretch/>
        </p:blipFill>
        <p:spPr>
          <a:xfrm>
            <a:off x="8784175" y="0"/>
            <a:ext cx="3404700" cy="68580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p:nvPr/>
        </p:nvSpPr>
        <p:spPr>
          <a:xfrm rot="10800000">
            <a:off x="3909675" y="5579350"/>
            <a:ext cx="4367400" cy="676800"/>
          </a:xfrm>
          <a:prstGeom prst="snip2SameRect">
            <a:avLst>
              <a:gd name="adj1" fmla="val 16667"/>
              <a:gd name="adj2" fmla="val 0"/>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6"/>
          <p:cNvSpPr/>
          <p:nvPr/>
        </p:nvSpPr>
        <p:spPr>
          <a:xfrm>
            <a:off x="3909425" y="3668250"/>
            <a:ext cx="4367400" cy="676800"/>
          </a:xfrm>
          <a:prstGeom prst="snip2SameRect">
            <a:avLst>
              <a:gd name="adj1" fmla="val 16667"/>
              <a:gd name="adj2" fmla="val 0"/>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 name="Google Shape;84;p16"/>
          <p:cNvPicPr preferRelativeResize="0"/>
          <p:nvPr/>
        </p:nvPicPr>
        <p:blipFill rotWithShape="1">
          <a:blip r:embed="rId3">
            <a:alphaModFix/>
          </a:blip>
          <a:srcRect l="28983" t="17236" r="395" b="82310"/>
          <a:stretch/>
        </p:blipFill>
        <p:spPr>
          <a:xfrm rot="10800000">
            <a:off x="0" y="15632"/>
            <a:ext cx="12188276" cy="927099"/>
          </a:xfrm>
          <a:prstGeom prst="rect">
            <a:avLst/>
          </a:prstGeom>
          <a:noFill/>
          <a:ln>
            <a:noFill/>
          </a:ln>
        </p:spPr>
      </p:pic>
      <p:sp>
        <p:nvSpPr>
          <p:cNvPr id="85" name="Google Shape;85;p16"/>
          <p:cNvSpPr/>
          <p:nvPr/>
        </p:nvSpPr>
        <p:spPr>
          <a:xfrm>
            <a:off x="6626644" y="1683650"/>
            <a:ext cx="4185600" cy="750300"/>
          </a:xfrm>
          <a:prstGeom prst="wedgeRectCallout">
            <a:avLst>
              <a:gd name="adj1" fmla="val -20833"/>
              <a:gd name="adj2" fmla="val 62500"/>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2484375" y="1701800"/>
            <a:ext cx="3094800" cy="750300"/>
          </a:xfrm>
          <a:prstGeom prst="wedgeRectCallout">
            <a:avLst>
              <a:gd name="adj1" fmla="val -20833"/>
              <a:gd name="adj2" fmla="val 62500"/>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6"/>
          <p:cNvSpPr txBox="1"/>
          <p:nvPr/>
        </p:nvSpPr>
        <p:spPr>
          <a:xfrm>
            <a:off x="2023075" y="1799150"/>
            <a:ext cx="4017600" cy="50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b="1">
                <a:solidFill>
                  <a:srgbClr val="0B5394"/>
                </a:solidFill>
                <a:latin typeface="Open Sans"/>
                <a:ea typeface="Open Sans"/>
                <a:cs typeface="Open Sans"/>
                <a:sym typeface="Open Sans"/>
              </a:rPr>
              <a:t>School of General Studies</a:t>
            </a:r>
            <a:r>
              <a:rPr lang="en" sz="1200">
                <a:solidFill>
                  <a:srgbClr val="0B5394"/>
                </a:solidFill>
                <a:latin typeface="Open Sans"/>
                <a:ea typeface="Open Sans"/>
                <a:cs typeface="Open Sans"/>
                <a:sym typeface="Open Sans"/>
              </a:rPr>
              <a:t> </a:t>
            </a:r>
            <a:br>
              <a:rPr lang="en" sz="1200">
                <a:solidFill>
                  <a:srgbClr val="0B5394"/>
                </a:solidFill>
                <a:latin typeface="Open Sans"/>
                <a:ea typeface="Open Sans"/>
                <a:cs typeface="Open Sans"/>
                <a:sym typeface="Open Sans"/>
              </a:rPr>
            </a:br>
            <a:r>
              <a:rPr lang="en" sz="1200">
                <a:solidFill>
                  <a:srgbClr val="0B5394"/>
                </a:solidFill>
                <a:latin typeface="Open Sans Light"/>
                <a:ea typeface="Open Sans Light"/>
                <a:cs typeface="Open Sans Light"/>
                <a:sym typeface="Open Sans Light"/>
              </a:rPr>
              <a:t>(Incoming Freshmen Students)</a:t>
            </a:r>
            <a:endParaRPr sz="1200">
              <a:solidFill>
                <a:srgbClr val="0B5394"/>
              </a:solidFill>
              <a:latin typeface="Open Sans Light"/>
              <a:ea typeface="Open Sans Light"/>
              <a:cs typeface="Open Sans Light"/>
              <a:sym typeface="Open Sans Light"/>
            </a:endParaRPr>
          </a:p>
          <a:p>
            <a:pPr marL="0" lvl="0" indent="0" algn="l" rtl="0">
              <a:spcBef>
                <a:spcPts val="0"/>
              </a:spcBef>
              <a:spcAft>
                <a:spcPts val="0"/>
              </a:spcAft>
              <a:buNone/>
            </a:pPr>
            <a:endParaRPr sz="1200">
              <a:latin typeface="Open Sans"/>
              <a:ea typeface="Open Sans"/>
              <a:cs typeface="Open Sans"/>
              <a:sym typeface="Open Sans"/>
            </a:endParaRPr>
          </a:p>
        </p:txBody>
      </p:sp>
      <p:sp>
        <p:nvSpPr>
          <p:cNvPr id="88" name="Google Shape;88;p16"/>
          <p:cNvSpPr txBox="1"/>
          <p:nvPr/>
        </p:nvSpPr>
        <p:spPr>
          <a:xfrm>
            <a:off x="6710650" y="1799150"/>
            <a:ext cx="4017600" cy="48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b="1">
                <a:solidFill>
                  <a:srgbClr val="0B5394"/>
                </a:solidFill>
                <a:latin typeface="Open Sans"/>
                <a:ea typeface="Open Sans"/>
                <a:cs typeface="Open Sans"/>
                <a:sym typeface="Open Sans"/>
              </a:rPr>
              <a:t>Admissions and Academic Departments</a:t>
            </a:r>
            <a:r>
              <a:rPr lang="en" sz="1200">
                <a:solidFill>
                  <a:srgbClr val="0B5394"/>
                </a:solidFill>
                <a:latin typeface="Open Sans"/>
                <a:ea typeface="Open Sans"/>
                <a:cs typeface="Open Sans"/>
                <a:sym typeface="Open Sans"/>
              </a:rPr>
              <a:t> </a:t>
            </a:r>
            <a:br>
              <a:rPr lang="en" sz="1200">
                <a:solidFill>
                  <a:srgbClr val="0B5394"/>
                </a:solidFill>
                <a:latin typeface="Open Sans"/>
                <a:ea typeface="Open Sans"/>
                <a:cs typeface="Open Sans"/>
                <a:sym typeface="Open Sans"/>
              </a:rPr>
            </a:br>
            <a:r>
              <a:rPr lang="en" sz="1200">
                <a:solidFill>
                  <a:srgbClr val="0B5394"/>
                </a:solidFill>
                <a:latin typeface="Open Sans Light"/>
                <a:ea typeface="Open Sans Light"/>
                <a:cs typeface="Open Sans Light"/>
                <a:sym typeface="Open Sans Light"/>
              </a:rPr>
              <a:t>(Incoming Transfer Students)</a:t>
            </a:r>
            <a:endParaRPr sz="1200">
              <a:solidFill>
                <a:srgbClr val="0B5394"/>
              </a:solidFill>
              <a:latin typeface="Open Sans Light"/>
              <a:ea typeface="Open Sans Light"/>
              <a:cs typeface="Open Sans Light"/>
              <a:sym typeface="Open Sans Light"/>
            </a:endParaRPr>
          </a:p>
          <a:p>
            <a:pPr marL="0" lvl="0" indent="0" algn="l" rtl="0">
              <a:spcBef>
                <a:spcPts val="0"/>
              </a:spcBef>
              <a:spcAft>
                <a:spcPts val="0"/>
              </a:spcAft>
              <a:buNone/>
            </a:pPr>
            <a:endParaRPr sz="1200">
              <a:solidFill>
                <a:schemeClr val="dk1"/>
              </a:solidFill>
              <a:latin typeface="Open Sans"/>
              <a:ea typeface="Open Sans"/>
              <a:cs typeface="Open Sans"/>
              <a:sym typeface="Open Sans"/>
            </a:endParaRPr>
          </a:p>
        </p:txBody>
      </p:sp>
      <p:sp>
        <p:nvSpPr>
          <p:cNvPr id="89" name="Google Shape;89;p16"/>
          <p:cNvSpPr txBox="1"/>
          <p:nvPr/>
        </p:nvSpPr>
        <p:spPr>
          <a:xfrm>
            <a:off x="4053325" y="3680412"/>
            <a:ext cx="4080000" cy="50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b="1">
                <a:solidFill>
                  <a:schemeClr val="lt1"/>
                </a:solidFill>
                <a:latin typeface="Open Sans"/>
                <a:ea typeface="Open Sans"/>
                <a:cs typeface="Open Sans"/>
                <a:sym typeface="Open Sans"/>
              </a:rPr>
              <a:t>CAPS </a:t>
            </a:r>
            <a:r>
              <a:rPr lang="en" sz="1200">
                <a:solidFill>
                  <a:schemeClr val="lt1"/>
                </a:solidFill>
                <a:latin typeface="Open Sans"/>
                <a:ea typeface="Open Sans"/>
                <a:cs typeface="Open Sans"/>
                <a:sym typeface="Open Sans"/>
              </a:rPr>
              <a:t/>
            </a:r>
            <a:br>
              <a:rPr lang="en" sz="1200">
                <a:solidFill>
                  <a:schemeClr val="lt1"/>
                </a:solidFill>
                <a:latin typeface="Open Sans"/>
                <a:ea typeface="Open Sans"/>
                <a:cs typeface="Open Sans"/>
                <a:sym typeface="Open Sans"/>
              </a:rPr>
            </a:br>
            <a:r>
              <a:rPr lang="en" sz="1200">
                <a:solidFill>
                  <a:schemeClr val="lt1"/>
                </a:solidFill>
                <a:latin typeface="Open Sans Light"/>
                <a:ea typeface="Open Sans Light"/>
                <a:cs typeface="Open Sans Light"/>
                <a:sym typeface="Open Sans Light"/>
              </a:rPr>
              <a:t>(Continuing Students between 0-59 credits)</a:t>
            </a:r>
            <a:endParaRPr sz="12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1200">
              <a:solidFill>
                <a:schemeClr val="dk1"/>
              </a:solidFill>
              <a:latin typeface="Open Sans"/>
              <a:ea typeface="Open Sans"/>
              <a:cs typeface="Open Sans"/>
              <a:sym typeface="Open Sans"/>
            </a:endParaRPr>
          </a:p>
        </p:txBody>
      </p:sp>
      <p:sp>
        <p:nvSpPr>
          <p:cNvPr id="90" name="Google Shape;90;p16"/>
          <p:cNvSpPr txBox="1"/>
          <p:nvPr/>
        </p:nvSpPr>
        <p:spPr>
          <a:xfrm>
            <a:off x="4003900" y="5617001"/>
            <a:ext cx="4253700" cy="601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b="1">
                <a:solidFill>
                  <a:schemeClr val="lt1"/>
                </a:solidFill>
                <a:latin typeface="Open Sans"/>
                <a:ea typeface="Open Sans"/>
                <a:cs typeface="Open Sans"/>
                <a:sym typeface="Open Sans"/>
              </a:rPr>
              <a:t>Faculty Advisor</a:t>
            </a:r>
            <a:r>
              <a:rPr lang="en" sz="1200">
                <a:solidFill>
                  <a:schemeClr val="lt1"/>
                </a:solidFill>
                <a:latin typeface="Open Sans"/>
                <a:ea typeface="Open Sans"/>
                <a:cs typeface="Open Sans"/>
                <a:sym typeface="Open Sans"/>
              </a:rPr>
              <a:t>  </a:t>
            </a:r>
            <a:br>
              <a:rPr lang="en" sz="1200">
                <a:solidFill>
                  <a:schemeClr val="lt1"/>
                </a:solidFill>
                <a:latin typeface="Open Sans"/>
                <a:ea typeface="Open Sans"/>
                <a:cs typeface="Open Sans"/>
                <a:sym typeface="Open Sans"/>
              </a:rPr>
            </a:br>
            <a:r>
              <a:rPr lang="en" sz="1200">
                <a:solidFill>
                  <a:schemeClr val="lt1"/>
                </a:solidFill>
                <a:latin typeface="Open Sans Light"/>
                <a:ea typeface="Open Sans Light"/>
                <a:cs typeface="Open Sans Light"/>
                <a:sym typeface="Open Sans Light"/>
              </a:rPr>
              <a:t>(Continuing Students between 60-120 credits)</a:t>
            </a:r>
            <a:endParaRPr sz="12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1200">
              <a:solidFill>
                <a:schemeClr val="lt1"/>
              </a:solidFill>
              <a:latin typeface="Open Sans"/>
              <a:ea typeface="Open Sans"/>
              <a:cs typeface="Open Sans"/>
              <a:sym typeface="Open Sans"/>
            </a:endParaRPr>
          </a:p>
        </p:txBody>
      </p:sp>
      <p:sp>
        <p:nvSpPr>
          <p:cNvPr id="91" name="Google Shape;91;p16"/>
          <p:cNvSpPr txBox="1"/>
          <p:nvPr/>
        </p:nvSpPr>
        <p:spPr>
          <a:xfrm>
            <a:off x="368725" y="397881"/>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Current Advising </a:t>
            </a:r>
            <a:r>
              <a:rPr lang="en" sz="2400" b="1" dirty="0">
                <a:solidFill>
                  <a:srgbClr val="F3F3F3"/>
                </a:solidFill>
                <a:latin typeface="Open Sans"/>
                <a:ea typeface="Open Sans"/>
                <a:cs typeface="Open Sans"/>
                <a:sym typeface="Open Sans"/>
              </a:rPr>
              <a:t>Structure and </a:t>
            </a:r>
            <a:r>
              <a:rPr lang="en" sz="2400" b="1" dirty="0" smtClean="0">
                <a:solidFill>
                  <a:srgbClr val="F3F3F3"/>
                </a:solidFill>
                <a:latin typeface="Open Sans"/>
                <a:ea typeface="Open Sans"/>
                <a:cs typeface="Open Sans"/>
                <a:sym typeface="Open Sans"/>
              </a:rPr>
              <a:t>Model</a:t>
            </a:r>
            <a:endParaRPr sz="1800" b="1" dirty="0">
              <a:solidFill>
                <a:srgbClr val="F3F3F3"/>
              </a:solidFill>
              <a:latin typeface="Open Sans"/>
              <a:ea typeface="Open Sans"/>
              <a:cs typeface="Open Sans"/>
              <a:sym typeface="Open Sans"/>
            </a:endParaRPr>
          </a:p>
        </p:txBody>
      </p:sp>
      <p:sp>
        <p:nvSpPr>
          <p:cNvPr id="92" name="Google Shape;92;p16"/>
          <p:cNvSpPr/>
          <p:nvPr/>
        </p:nvSpPr>
        <p:spPr>
          <a:xfrm>
            <a:off x="5952885" y="4681843"/>
            <a:ext cx="355800" cy="634800"/>
          </a:xfrm>
          <a:prstGeom prst="downArrow">
            <a:avLst>
              <a:gd name="adj1" fmla="val 50000"/>
              <a:gd name="adj2" fmla="val 50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p:nvPr/>
        </p:nvSpPr>
        <p:spPr>
          <a:xfrm>
            <a:off x="6542939" y="2623146"/>
            <a:ext cx="355800" cy="634800"/>
          </a:xfrm>
          <a:prstGeom prst="downArrow">
            <a:avLst>
              <a:gd name="adj1" fmla="val 50000"/>
              <a:gd name="adj2" fmla="val 50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6"/>
          <p:cNvSpPr/>
          <p:nvPr/>
        </p:nvSpPr>
        <p:spPr>
          <a:xfrm>
            <a:off x="5291912" y="2623146"/>
            <a:ext cx="355800" cy="634800"/>
          </a:xfrm>
          <a:prstGeom prst="downArrow">
            <a:avLst>
              <a:gd name="adj1" fmla="val 50000"/>
              <a:gd name="adj2" fmla="val 50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p:nvPr/>
        </p:nvSpPr>
        <p:spPr>
          <a:xfrm>
            <a:off x="4683275" y="2264572"/>
            <a:ext cx="2895000" cy="545400"/>
          </a:xfrm>
          <a:prstGeom prst="wedgeRectCallout">
            <a:avLst>
              <a:gd name="adj1" fmla="val -20833"/>
              <a:gd name="adj2" fmla="val 62500"/>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a:off x="1349525" y="2264572"/>
            <a:ext cx="2895000" cy="545400"/>
          </a:xfrm>
          <a:prstGeom prst="wedgeRectCallout">
            <a:avLst>
              <a:gd name="adj1" fmla="val -20833"/>
              <a:gd name="adj2" fmla="val 62500"/>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Google Shape;101;p17"/>
          <p:cNvPicPr preferRelativeResize="0"/>
          <p:nvPr/>
        </p:nvPicPr>
        <p:blipFill rotWithShape="1">
          <a:blip r:embed="rId3">
            <a:alphaModFix/>
          </a:blip>
          <a:srcRect l="28983" t="17236" r="395" b="82310"/>
          <a:stretch/>
        </p:blipFill>
        <p:spPr>
          <a:xfrm rot="10800000">
            <a:off x="0" y="1"/>
            <a:ext cx="12188276" cy="927099"/>
          </a:xfrm>
          <a:prstGeom prst="rect">
            <a:avLst/>
          </a:prstGeom>
          <a:noFill/>
          <a:ln>
            <a:noFill/>
          </a:ln>
        </p:spPr>
      </p:pic>
      <p:sp>
        <p:nvSpPr>
          <p:cNvPr id="102" name="Google Shape;102;p17"/>
          <p:cNvSpPr/>
          <p:nvPr/>
        </p:nvSpPr>
        <p:spPr>
          <a:xfrm rot="10800000">
            <a:off x="3909675" y="5810775"/>
            <a:ext cx="4367400" cy="676800"/>
          </a:xfrm>
          <a:prstGeom prst="snip2SameRect">
            <a:avLst>
              <a:gd name="adj1" fmla="val 16667"/>
              <a:gd name="adj2" fmla="val 0"/>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a:off x="3909425" y="3909750"/>
            <a:ext cx="4367400" cy="676800"/>
          </a:xfrm>
          <a:prstGeom prst="snip2SameRect">
            <a:avLst>
              <a:gd name="adj1" fmla="val 16667"/>
              <a:gd name="adj2" fmla="val 0"/>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txBox="1"/>
          <p:nvPr/>
        </p:nvSpPr>
        <p:spPr>
          <a:xfrm>
            <a:off x="744950" y="2359350"/>
            <a:ext cx="4017600" cy="32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b="1" dirty="0">
                <a:solidFill>
                  <a:srgbClr val="0B5394"/>
                </a:solidFill>
                <a:latin typeface="Open Sans"/>
                <a:ea typeface="Open Sans"/>
                <a:cs typeface="Open Sans"/>
                <a:sym typeface="Open Sans"/>
              </a:rPr>
              <a:t>Incoming Freshmen Students</a:t>
            </a:r>
            <a:endParaRPr sz="1200" dirty="0">
              <a:solidFill>
                <a:srgbClr val="0B5394"/>
              </a:solidFill>
              <a:latin typeface="Open Sans Light"/>
              <a:ea typeface="Open Sans Light"/>
              <a:cs typeface="Open Sans Light"/>
              <a:sym typeface="Open Sans Light"/>
            </a:endParaRPr>
          </a:p>
          <a:p>
            <a:pPr marL="0" lvl="0" indent="0" algn="l" rtl="0">
              <a:spcBef>
                <a:spcPts val="0"/>
              </a:spcBef>
              <a:spcAft>
                <a:spcPts val="0"/>
              </a:spcAft>
              <a:buNone/>
            </a:pPr>
            <a:endParaRPr sz="1200" dirty="0">
              <a:latin typeface="Open Sans"/>
              <a:ea typeface="Open Sans"/>
              <a:cs typeface="Open Sans"/>
              <a:sym typeface="Open Sans"/>
            </a:endParaRPr>
          </a:p>
        </p:txBody>
      </p:sp>
      <p:sp>
        <p:nvSpPr>
          <p:cNvPr id="105" name="Google Shape;105;p17"/>
          <p:cNvSpPr txBox="1"/>
          <p:nvPr/>
        </p:nvSpPr>
        <p:spPr>
          <a:xfrm>
            <a:off x="4053325" y="3980662"/>
            <a:ext cx="4080000" cy="50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b="1">
                <a:solidFill>
                  <a:schemeClr val="lt1"/>
                </a:solidFill>
                <a:latin typeface="Open Sans"/>
                <a:ea typeface="Open Sans"/>
                <a:cs typeface="Open Sans"/>
                <a:sym typeface="Open Sans"/>
              </a:rPr>
              <a:t>CAPS </a:t>
            </a:r>
            <a:r>
              <a:rPr lang="en" sz="1200">
                <a:solidFill>
                  <a:schemeClr val="lt1"/>
                </a:solidFill>
                <a:latin typeface="Open Sans"/>
                <a:ea typeface="Open Sans"/>
                <a:cs typeface="Open Sans"/>
                <a:sym typeface="Open Sans"/>
              </a:rPr>
              <a:t/>
            </a:r>
            <a:br>
              <a:rPr lang="en" sz="1200">
                <a:solidFill>
                  <a:schemeClr val="lt1"/>
                </a:solidFill>
                <a:latin typeface="Open Sans"/>
                <a:ea typeface="Open Sans"/>
                <a:cs typeface="Open Sans"/>
                <a:sym typeface="Open Sans"/>
              </a:rPr>
            </a:br>
            <a:r>
              <a:rPr lang="en" sz="1200">
                <a:solidFill>
                  <a:schemeClr val="lt1"/>
                </a:solidFill>
                <a:latin typeface="Open Sans Light"/>
                <a:ea typeface="Open Sans Light"/>
                <a:cs typeface="Open Sans Light"/>
                <a:sym typeface="Open Sans Light"/>
              </a:rPr>
              <a:t>(Continuing Students between 0-59 credits)</a:t>
            </a:r>
            <a:endParaRPr sz="12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1200">
              <a:solidFill>
                <a:schemeClr val="dk1"/>
              </a:solidFill>
              <a:latin typeface="Open Sans"/>
              <a:ea typeface="Open Sans"/>
              <a:cs typeface="Open Sans"/>
              <a:sym typeface="Open Sans"/>
            </a:endParaRPr>
          </a:p>
        </p:txBody>
      </p:sp>
      <p:sp>
        <p:nvSpPr>
          <p:cNvPr id="106" name="Google Shape;106;p17"/>
          <p:cNvSpPr txBox="1"/>
          <p:nvPr/>
        </p:nvSpPr>
        <p:spPr>
          <a:xfrm>
            <a:off x="4003900" y="5857625"/>
            <a:ext cx="4253700" cy="54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b="1">
                <a:solidFill>
                  <a:schemeClr val="lt1"/>
                </a:solidFill>
                <a:latin typeface="Open Sans"/>
                <a:ea typeface="Open Sans"/>
                <a:cs typeface="Open Sans"/>
                <a:sym typeface="Open Sans"/>
              </a:rPr>
              <a:t>Faculty Advisor</a:t>
            </a:r>
            <a:r>
              <a:rPr lang="en" sz="1200">
                <a:solidFill>
                  <a:schemeClr val="lt1"/>
                </a:solidFill>
                <a:latin typeface="Open Sans"/>
                <a:ea typeface="Open Sans"/>
                <a:cs typeface="Open Sans"/>
                <a:sym typeface="Open Sans"/>
              </a:rPr>
              <a:t>  </a:t>
            </a:r>
            <a:br>
              <a:rPr lang="en" sz="1200">
                <a:solidFill>
                  <a:schemeClr val="lt1"/>
                </a:solidFill>
                <a:latin typeface="Open Sans"/>
                <a:ea typeface="Open Sans"/>
                <a:cs typeface="Open Sans"/>
                <a:sym typeface="Open Sans"/>
              </a:rPr>
            </a:br>
            <a:r>
              <a:rPr lang="en" sz="1200">
                <a:solidFill>
                  <a:schemeClr val="lt1"/>
                </a:solidFill>
                <a:latin typeface="Open Sans Light"/>
                <a:ea typeface="Open Sans Light"/>
                <a:cs typeface="Open Sans Light"/>
                <a:sym typeface="Open Sans Light"/>
              </a:rPr>
              <a:t>(Continuing Students between 60-120 credits)</a:t>
            </a:r>
            <a:endParaRPr sz="1200">
              <a:solidFill>
                <a:schemeClr val="lt1"/>
              </a:solidFill>
              <a:latin typeface="Open Sans Light"/>
              <a:ea typeface="Open Sans Light"/>
              <a:cs typeface="Open Sans Light"/>
              <a:sym typeface="Open Sans Light"/>
            </a:endParaRPr>
          </a:p>
          <a:p>
            <a:pPr marL="0" lvl="0" indent="0" algn="l" rtl="0">
              <a:spcBef>
                <a:spcPts val="0"/>
              </a:spcBef>
              <a:spcAft>
                <a:spcPts val="0"/>
              </a:spcAft>
              <a:buNone/>
            </a:pPr>
            <a:endParaRPr sz="1200">
              <a:solidFill>
                <a:schemeClr val="lt1"/>
              </a:solidFill>
              <a:latin typeface="Open Sans"/>
              <a:ea typeface="Open Sans"/>
              <a:cs typeface="Open Sans"/>
              <a:sym typeface="Open Sans"/>
            </a:endParaRPr>
          </a:p>
        </p:txBody>
      </p:sp>
      <p:sp>
        <p:nvSpPr>
          <p:cNvPr id="107" name="Google Shape;107;p17"/>
          <p:cNvSpPr txBox="1"/>
          <p:nvPr/>
        </p:nvSpPr>
        <p:spPr>
          <a:xfrm>
            <a:off x="368725" y="382250"/>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Recommended Advising </a:t>
            </a:r>
            <a:r>
              <a:rPr lang="en" sz="2400" b="1" dirty="0">
                <a:solidFill>
                  <a:srgbClr val="F3F3F3"/>
                </a:solidFill>
                <a:latin typeface="Open Sans"/>
                <a:ea typeface="Open Sans"/>
                <a:cs typeface="Open Sans"/>
                <a:sym typeface="Open Sans"/>
              </a:rPr>
              <a:t>Structure and </a:t>
            </a:r>
            <a:r>
              <a:rPr lang="en" sz="2400" b="1" dirty="0" smtClean="0">
                <a:solidFill>
                  <a:srgbClr val="F3F3F3"/>
                </a:solidFill>
                <a:latin typeface="Open Sans"/>
                <a:ea typeface="Open Sans"/>
                <a:cs typeface="Open Sans"/>
                <a:sym typeface="Open Sans"/>
              </a:rPr>
              <a:t>Model</a:t>
            </a:r>
            <a:endParaRPr sz="1800" b="1" dirty="0">
              <a:solidFill>
                <a:srgbClr val="F3F3F3"/>
              </a:solidFill>
              <a:latin typeface="Open Sans"/>
              <a:ea typeface="Open Sans"/>
              <a:cs typeface="Open Sans"/>
              <a:sym typeface="Open Sans"/>
            </a:endParaRPr>
          </a:p>
        </p:txBody>
      </p:sp>
      <p:sp>
        <p:nvSpPr>
          <p:cNvPr id="108" name="Google Shape;108;p17"/>
          <p:cNvSpPr/>
          <p:nvPr/>
        </p:nvSpPr>
        <p:spPr>
          <a:xfrm>
            <a:off x="5952885" y="4922468"/>
            <a:ext cx="355800" cy="634800"/>
          </a:xfrm>
          <a:prstGeom prst="downArrow">
            <a:avLst>
              <a:gd name="adj1" fmla="val 50000"/>
              <a:gd name="adj2" fmla="val 50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5952864" y="2939019"/>
            <a:ext cx="355800" cy="634800"/>
          </a:xfrm>
          <a:prstGeom prst="downArrow">
            <a:avLst>
              <a:gd name="adj1" fmla="val 50000"/>
              <a:gd name="adj2" fmla="val 50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7"/>
          <p:cNvSpPr/>
          <p:nvPr/>
        </p:nvSpPr>
        <p:spPr>
          <a:xfrm>
            <a:off x="3888737" y="2939019"/>
            <a:ext cx="355800" cy="634800"/>
          </a:xfrm>
          <a:prstGeom prst="downArrow">
            <a:avLst>
              <a:gd name="adj1" fmla="val 50000"/>
              <a:gd name="adj2" fmla="val 50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txBox="1"/>
          <p:nvPr/>
        </p:nvSpPr>
        <p:spPr>
          <a:xfrm>
            <a:off x="-7190450" y="4473200"/>
            <a:ext cx="3291300" cy="54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chemeClr val="dk1"/>
                </a:solidFill>
                <a:latin typeface="Open Sans"/>
                <a:ea typeface="Open Sans"/>
                <a:cs typeface="Open Sans"/>
                <a:sym typeface="Open Sans"/>
              </a:rPr>
              <a:t>CAPS </a:t>
            </a:r>
            <a:r>
              <a:rPr lang="en" sz="1200">
                <a:solidFill>
                  <a:schemeClr val="dk1"/>
                </a:solidFill>
                <a:latin typeface="Open Sans"/>
                <a:ea typeface="Open Sans"/>
                <a:cs typeface="Open Sans"/>
                <a:sym typeface="Open Sans"/>
              </a:rPr>
              <a:t/>
            </a:r>
            <a:br>
              <a:rPr lang="en" sz="1200">
                <a:solidFill>
                  <a:schemeClr val="dk1"/>
                </a:solidFill>
                <a:latin typeface="Open Sans"/>
                <a:ea typeface="Open Sans"/>
                <a:cs typeface="Open Sans"/>
                <a:sym typeface="Open Sans"/>
              </a:rPr>
            </a:br>
            <a:r>
              <a:rPr lang="en" sz="1200">
                <a:solidFill>
                  <a:schemeClr val="dk1"/>
                </a:solidFill>
                <a:latin typeface="Open Sans Light"/>
                <a:ea typeface="Open Sans Light"/>
                <a:cs typeface="Open Sans Light"/>
                <a:sym typeface="Open Sans Light"/>
              </a:rPr>
              <a:t>(Continuing Students between 0-59 credits)</a:t>
            </a:r>
            <a:endParaRPr sz="1200">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endParaRPr sz="1200">
              <a:solidFill>
                <a:schemeClr val="dk1"/>
              </a:solidFill>
              <a:latin typeface="Open Sans"/>
              <a:ea typeface="Open Sans"/>
              <a:cs typeface="Open Sans"/>
              <a:sym typeface="Open Sans"/>
            </a:endParaRPr>
          </a:p>
        </p:txBody>
      </p:sp>
      <p:sp>
        <p:nvSpPr>
          <p:cNvPr id="113" name="Google Shape;113;p17"/>
          <p:cNvSpPr txBox="1"/>
          <p:nvPr/>
        </p:nvSpPr>
        <p:spPr>
          <a:xfrm>
            <a:off x="-7260650" y="6054825"/>
            <a:ext cx="3431700" cy="54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chemeClr val="dk1"/>
                </a:solidFill>
                <a:latin typeface="Open Sans"/>
                <a:ea typeface="Open Sans"/>
                <a:cs typeface="Open Sans"/>
                <a:sym typeface="Open Sans"/>
              </a:rPr>
              <a:t>Faculty Advisor</a:t>
            </a:r>
            <a:r>
              <a:rPr lang="en" sz="1200">
                <a:solidFill>
                  <a:schemeClr val="dk1"/>
                </a:solidFill>
                <a:latin typeface="Open Sans"/>
                <a:ea typeface="Open Sans"/>
                <a:cs typeface="Open Sans"/>
                <a:sym typeface="Open Sans"/>
              </a:rPr>
              <a:t>  </a:t>
            </a:r>
            <a:br>
              <a:rPr lang="en" sz="1200">
                <a:solidFill>
                  <a:schemeClr val="dk1"/>
                </a:solidFill>
                <a:latin typeface="Open Sans"/>
                <a:ea typeface="Open Sans"/>
                <a:cs typeface="Open Sans"/>
                <a:sym typeface="Open Sans"/>
              </a:rPr>
            </a:br>
            <a:r>
              <a:rPr lang="en" sz="1200">
                <a:solidFill>
                  <a:schemeClr val="dk1"/>
                </a:solidFill>
                <a:latin typeface="Open Sans Light"/>
                <a:ea typeface="Open Sans Light"/>
                <a:cs typeface="Open Sans Light"/>
                <a:sym typeface="Open Sans Light"/>
              </a:rPr>
              <a:t>(Continuing Students between 60-120 credits)</a:t>
            </a:r>
            <a:endParaRPr sz="1200">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endParaRPr sz="1200">
              <a:solidFill>
                <a:schemeClr val="dk1"/>
              </a:solidFill>
              <a:latin typeface="Open Sans"/>
              <a:ea typeface="Open Sans"/>
              <a:cs typeface="Open Sans"/>
              <a:sym typeface="Open Sans"/>
            </a:endParaRPr>
          </a:p>
        </p:txBody>
      </p:sp>
      <p:sp>
        <p:nvSpPr>
          <p:cNvPr id="114" name="Google Shape;114;p17"/>
          <p:cNvSpPr txBox="1"/>
          <p:nvPr/>
        </p:nvSpPr>
        <p:spPr>
          <a:xfrm>
            <a:off x="4747050" y="2253147"/>
            <a:ext cx="2767200" cy="4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0B5394"/>
                </a:solidFill>
                <a:latin typeface="Open Sans"/>
                <a:ea typeface="Open Sans"/>
                <a:cs typeface="Open Sans"/>
                <a:sym typeface="Open Sans"/>
              </a:rPr>
              <a:t>Continuing Students </a:t>
            </a:r>
            <a:br>
              <a:rPr lang="en" sz="1200" b="1">
                <a:solidFill>
                  <a:srgbClr val="0B5394"/>
                </a:solidFill>
                <a:latin typeface="Open Sans"/>
                <a:ea typeface="Open Sans"/>
                <a:cs typeface="Open Sans"/>
                <a:sym typeface="Open Sans"/>
              </a:rPr>
            </a:br>
            <a:r>
              <a:rPr lang="en" sz="1200" b="1">
                <a:solidFill>
                  <a:srgbClr val="0B5394"/>
                </a:solidFill>
                <a:latin typeface="Open Sans"/>
                <a:ea typeface="Open Sans"/>
                <a:cs typeface="Open Sans"/>
                <a:sym typeface="Open Sans"/>
              </a:rPr>
              <a:t>between 0-59 credits</a:t>
            </a:r>
            <a:endParaRPr sz="1200">
              <a:latin typeface="Open Sans"/>
              <a:ea typeface="Open Sans"/>
              <a:cs typeface="Open Sans"/>
              <a:sym typeface="Open Sans"/>
            </a:endParaRPr>
          </a:p>
        </p:txBody>
      </p:sp>
      <p:sp>
        <p:nvSpPr>
          <p:cNvPr id="115" name="Google Shape;115;p17"/>
          <p:cNvSpPr/>
          <p:nvPr/>
        </p:nvSpPr>
        <p:spPr>
          <a:xfrm>
            <a:off x="8020550" y="2264572"/>
            <a:ext cx="2895000" cy="545400"/>
          </a:xfrm>
          <a:prstGeom prst="wedgeRectCallout">
            <a:avLst>
              <a:gd name="adj1" fmla="val -20833"/>
              <a:gd name="adj2" fmla="val 62500"/>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txBox="1"/>
          <p:nvPr/>
        </p:nvSpPr>
        <p:spPr>
          <a:xfrm>
            <a:off x="8020550" y="2333847"/>
            <a:ext cx="2895000" cy="37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0B5394"/>
                </a:solidFill>
                <a:latin typeface="Open Sans"/>
                <a:ea typeface="Open Sans"/>
                <a:cs typeface="Open Sans"/>
                <a:sym typeface="Open Sans"/>
              </a:rPr>
              <a:t>Incoming Transfer Students</a:t>
            </a:r>
            <a:endParaRPr sz="1200">
              <a:latin typeface="Open Sans"/>
              <a:ea typeface="Open Sans"/>
              <a:cs typeface="Open Sans"/>
              <a:sym typeface="Open Sans"/>
            </a:endParaRPr>
          </a:p>
        </p:txBody>
      </p:sp>
      <p:sp>
        <p:nvSpPr>
          <p:cNvPr id="117" name="Google Shape;117;p17"/>
          <p:cNvSpPr/>
          <p:nvPr/>
        </p:nvSpPr>
        <p:spPr>
          <a:xfrm>
            <a:off x="7921264" y="2939019"/>
            <a:ext cx="355800" cy="634800"/>
          </a:xfrm>
          <a:prstGeom prst="downArrow">
            <a:avLst>
              <a:gd name="adj1" fmla="val 50000"/>
              <a:gd name="adj2" fmla="val 50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3;p17"/>
          <p:cNvSpPr/>
          <p:nvPr/>
        </p:nvSpPr>
        <p:spPr>
          <a:xfrm>
            <a:off x="3909425" y="1201983"/>
            <a:ext cx="4367400" cy="676800"/>
          </a:xfrm>
          <a:prstGeom prst="snip2SameRect">
            <a:avLst>
              <a:gd name="adj1" fmla="val 16667"/>
              <a:gd name="adj2" fmla="val 0"/>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7"/>
          <p:cNvSpPr txBox="1"/>
          <p:nvPr/>
        </p:nvSpPr>
        <p:spPr>
          <a:xfrm>
            <a:off x="3668075" y="1187391"/>
            <a:ext cx="4850100" cy="42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800" b="1" dirty="0">
                <a:solidFill>
                  <a:srgbClr val="434343"/>
                </a:solidFill>
                <a:latin typeface="Open Sans"/>
                <a:ea typeface="Open Sans"/>
                <a:cs typeface="Open Sans"/>
                <a:sym typeface="Open Sans"/>
              </a:rPr>
              <a:t>CAPS</a:t>
            </a:r>
            <a:endParaRPr sz="3800" b="1" dirty="0">
              <a:solidFill>
                <a:srgbClr val="434343"/>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8"/>
          <p:cNvPicPr preferRelativeResize="0"/>
          <p:nvPr/>
        </p:nvPicPr>
        <p:blipFill rotWithShape="1">
          <a:blip r:embed="rId3">
            <a:alphaModFix amt="40000"/>
          </a:blip>
          <a:srcRect t="693" r="14987" b="89846"/>
          <a:stretch/>
        </p:blipFill>
        <p:spPr>
          <a:xfrm>
            <a:off x="0" y="6361400"/>
            <a:ext cx="8688923" cy="496599"/>
          </a:xfrm>
          <a:prstGeom prst="rect">
            <a:avLst/>
          </a:prstGeom>
          <a:noFill/>
          <a:ln>
            <a:noFill/>
          </a:ln>
        </p:spPr>
      </p:pic>
      <p:pic>
        <p:nvPicPr>
          <p:cNvPr id="123" name="Google Shape;123;p18"/>
          <p:cNvPicPr preferRelativeResize="0"/>
          <p:nvPr/>
        </p:nvPicPr>
        <p:blipFill rotWithShape="1">
          <a:blip r:embed="rId4">
            <a:alphaModFix/>
          </a:blip>
          <a:srcRect l="28983" t="17236" r="395" b="82310"/>
          <a:stretch/>
        </p:blipFill>
        <p:spPr>
          <a:xfrm rot="10800000">
            <a:off x="-2" y="1"/>
            <a:ext cx="8688927" cy="927099"/>
          </a:xfrm>
          <a:prstGeom prst="rect">
            <a:avLst/>
          </a:prstGeom>
          <a:noFill/>
          <a:ln>
            <a:noFill/>
          </a:ln>
        </p:spPr>
      </p:pic>
      <p:pic>
        <p:nvPicPr>
          <p:cNvPr id="124" name="Google Shape;124;p18"/>
          <p:cNvPicPr preferRelativeResize="0"/>
          <p:nvPr/>
        </p:nvPicPr>
        <p:blipFill rotWithShape="1">
          <a:blip r:embed="rId5">
            <a:alphaModFix/>
          </a:blip>
          <a:srcRect l="14916" r="52066"/>
          <a:stretch/>
        </p:blipFill>
        <p:spPr>
          <a:xfrm>
            <a:off x="8784175" y="0"/>
            <a:ext cx="3404700" cy="6858000"/>
          </a:xfrm>
          <a:prstGeom prst="rect">
            <a:avLst/>
          </a:prstGeom>
          <a:noFill/>
          <a:ln>
            <a:noFill/>
          </a:ln>
        </p:spPr>
      </p:pic>
      <p:sp>
        <p:nvSpPr>
          <p:cNvPr id="125" name="Google Shape;125;p18"/>
          <p:cNvSpPr txBox="1"/>
          <p:nvPr/>
        </p:nvSpPr>
        <p:spPr>
          <a:xfrm>
            <a:off x="368725" y="382250"/>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3F3F3"/>
                </a:solidFill>
                <a:latin typeface="Open Sans"/>
                <a:ea typeface="Open Sans"/>
                <a:cs typeface="Open Sans"/>
                <a:sym typeface="Open Sans"/>
              </a:rPr>
              <a:t>Advising Structure and Model</a:t>
            </a:r>
            <a:endParaRPr sz="2400" b="1" dirty="0">
              <a:solidFill>
                <a:srgbClr val="F3F3F3"/>
              </a:solidFill>
              <a:latin typeface="Open Sans"/>
              <a:ea typeface="Open Sans"/>
              <a:cs typeface="Open Sans"/>
              <a:sym typeface="Open Sans"/>
            </a:endParaRPr>
          </a:p>
        </p:txBody>
      </p:sp>
      <p:sp>
        <p:nvSpPr>
          <p:cNvPr id="126" name="Google Shape;126;p18"/>
          <p:cNvSpPr txBox="1"/>
          <p:nvPr/>
        </p:nvSpPr>
        <p:spPr>
          <a:xfrm>
            <a:off x="685800" y="1176150"/>
            <a:ext cx="5960400" cy="4665900"/>
          </a:xfrm>
          <a:prstGeom prst="rect">
            <a:avLst/>
          </a:prstGeom>
          <a:noFill/>
          <a:ln>
            <a:noFill/>
          </a:ln>
        </p:spPr>
        <p:txBody>
          <a:bodyPr spcFirstLastPara="1" wrap="square" lIns="91425" tIns="91425" rIns="91425" bIns="91425" anchor="t" anchorCtr="0">
            <a:noAutofit/>
          </a:bodyPr>
          <a:lstStyle/>
          <a:p>
            <a:pPr marL="365760" lvl="0" indent="-226059" algn="l" rtl="0">
              <a:lnSpc>
                <a:spcPct val="200000"/>
              </a:lnSpc>
              <a:spcBef>
                <a:spcPts val="1000"/>
              </a:spcBef>
              <a:spcAft>
                <a:spcPts val="0"/>
              </a:spcAft>
              <a:buClr>
                <a:schemeClr val="dk1"/>
              </a:buClr>
              <a:buSzPts val="1400"/>
              <a:buFont typeface="Open Sans Medium"/>
              <a:buChar char="●"/>
            </a:pPr>
            <a:r>
              <a:rPr lang="en" dirty="0">
                <a:solidFill>
                  <a:schemeClr val="dk1"/>
                </a:solidFill>
                <a:latin typeface="Open Sans Medium"/>
                <a:ea typeface="Open Sans Medium"/>
                <a:cs typeface="Open Sans Medium"/>
                <a:sym typeface="Open Sans Medium"/>
              </a:rPr>
              <a:t>Incoming and Continuing Freshmen Resource </a:t>
            </a:r>
            <a:r>
              <a:rPr lang="en" dirty="0" smtClean="0">
                <a:solidFill>
                  <a:schemeClr val="dk1"/>
                </a:solidFill>
                <a:latin typeface="Open Sans Medium"/>
                <a:ea typeface="Open Sans Medium"/>
                <a:cs typeface="Open Sans Medium"/>
                <a:sym typeface="Open Sans Medium"/>
              </a:rPr>
              <a:t>Implications:</a:t>
            </a:r>
            <a:endParaRPr dirty="0">
              <a:solidFill>
                <a:schemeClr val="dk1"/>
              </a:solidFill>
              <a:latin typeface="Open Sans Medium"/>
              <a:ea typeface="Open Sans Medium"/>
              <a:cs typeface="Open Sans Medium"/>
              <a:sym typeface="Open Sans Medium"/>
            </a:endParaRPr>
          </a:p>
          <a:p>
            <a:pPr marL="365760" lvl="0" indent="-226059" algn="l" rtl="0">
              <a:lnSpc>
                <a:spcPct val="100000"/>
              </a:lnSpc>
              <a:spcBef>
                <a:spcPts val="0"/>
              </a:spcBef>
              <a:spcAft>
                <a:spcPts val="0"/>
              </a:spcAft>
              <a:buClr>
                <a:schemeClr val="dk1"/>
              </a:buClr>
              <a:buSzPts val="1400"/>
              <a:buFont typeface="Open Sans Medium"/>
              <a:buChar char="●"/>
            </a:pPr>
            <a:r>
              <a:rPr lang="en" dirty="0">
                <a:solidFill>
                  <a:schemeClr val="dk1"/>
                </a:solidFill>
                <a:latin typeface="Open Sans Medium"/>
                <a:ea typeface="Open Sans Medium"/>
                <a:cs typeface="Open Sans Medium"/>
                <a:sym typeface="Open Sans Medium"/>
              </a:rPr>
              <a:t>Assuming an annual incoming freshman class of 2,000 students to </a:t>
            </a:r>
            <a:r>
              <a:rPr lang="en" dirty="0" smtClean="0">
                <a:solidFill>
                  <a:schemeClr val="dk1"/>
                </a:solidFill>
                <a:latin typeface="Open Sans Medium"/>
                <a:ea typeface="Open Sans Medium"/>
                <a:cs typeface="Open Sans Medium"/>
                <a:sym typeface="Open Sans Medium"/>
              </a:rPr>
              <a:t>advise.</a:t>
            </a:r>
            <a:r>
              <a:rPr lang="en" dirty="0">
                <a:solidFill>
                  <a:schemeClr val="dk1"/>
                </a:solidFill>
                <a:latin typeface="Open Sans Medium"/>
                <a:ea typeface="Open Sans Medium"/>
                <a:cs typeface="Open Sans Medium"/>
                <a:sym typeface="Open Sans Medium"/>
              </a:rPr>
              <a:t/>
            </a:r>
            <a:br>
              <a:rPr lang="en" dirty="0">
                <a:solidFill>
                  <a:schemeClr val="dk1"/>
                </a:solidFill>
                <a:latin typeface="Open Sans Medium"/>
                <a:ea typeface="Open Sans Medium"/>
                <a:cs typeface="Open Sans Medium"/>
                <a:sym typeface="Open Sans Medium"/>
              </a:rPr>
            </a:br>
            <a:endParaRPr dirty="0">
              <a:solidFill>
                <a:schemeClr val="dk1"/>
              </a:solidFill>
              <a:latin typeface="Open Sans Medium"/>
              <a:ea typeface="Open Sans Medium"/>
              <a:cs typeface="Open Sans Medium"/>
              <a:sym typeface="Open Sans Medium"/>
            </a:endParaRPr>
          </a:p>
          <a:p>
            <a:pPr marL="365760" lvl="0" indent="-226059" algn="l" rtl="0">
              <a:lnSpc>
                <a:spcPct val="100000"/>
              </a:lnSpc>
              <a:spcBef>
                <a:spcPts val="0"/>
              </a:spcBef>
              <a:spcAft>
                <a:spcPts val="0"/>
              </a:spcAft>
              <a:buClr>
                <a:schemeClr val="dk1"/>
              </a:buClr>
              <a:buSzPts val="1400"/>
              <a:buFont typeface="Open Sans Medium"/>
              <a:buChar char="●"/>
            </a:pPr>
            <a:r>
              <a:rPr lang="en" dirty="0">
                <a:solidFill>
                  <a:schemeClr val="dk1"/>
                </a:solidFill>
                <a:latin typeface="Open Sans Medium"/>
                <a:ea typeface="Open Sans Medium"/>
                <a:cs typeface="Open Sans Medium"/>
                <a:sym typeface="Open Sans Medium"/>
              </a:rPr>
              <a:t>Assuming the continuing freshmen population, generally, remains around 1,200 </a:t>
            </a:r>
            <a:r>
              <a:rPr lang="en" dirty="0" smtClean="0">
                <a:solidFill>
                  <a:schemeClr val="dk1"/>
                </a:solidFill>
                <a:latin typeface="Open Sans Medium"/>
                <a:ea typeface="Open Sans Medium"/>
                <a:cs typeface="Open Sans Medium"/>
                <a:sym typeface="Open Sans Medium"/>
              </a:rPr>
              <a:t>students for CAPS.</a:t>
            </a:r>
            <a:r>
              <a:rPr lang="en" dirty="0">
                <a:solidFill>
                  <a:schemeClr val="dk1"/>
                </a:solidFill>
                <a:latin typeface="Open Sans Medium"/>
                <a:ea typeface="Open Sans Medium"/>
                <a:cs typeface="Open Sans Medium"/>
                <a:sym typeface="Open Sans Medium"/>
              </a:rPr>
              <a:t/>
            </a:r>
            <a:br>
              <a:rPr lang="en" dirty="0">
                <a:solidFill>
                  <a:schemeClr val="dk1"/>
                </a:solidFill>
                <a:latin typeface="Open Sans Medium"/>
                <a:ea typeface="Open Sans Medium"/>
                <a:cs typeface="Open Sans Medium"/>
                <a:sym typeface="Open Sans Medium"/>
              </a:rPr>
            </a:br>
            <a:endParaRPr dirty="0">
              <a:solidFill>
                <a:schemeClr val="dk1"/>
              </a:solidFill>
              <a:latin typeface="Open Sans Medium"/>
              <a:ea typeface="Open Sans Medium"/>
              <a:cs typeface="Open Sans Medium"/>
              <a:sym typeface="Open Sans Medium"/>
            </a:endParaRPr>
          </a:p>
          <a:p>
            <a:pPr marL="365760" lvl="0" indent="-226059" algn="l" rtl="0">
              <a:lnSpc>
                <a:spcPct val="100000"/>
              </a:lnSpc>
              <a:spcBef>
                <a:spcPts val="0"/>
              </a:spcBef>
              <a:spcAft>
                <a:spcPts val="0"/>
              </a:spcAft>
              <a:buClr>
                <a:schemeClr val="dk1"/>
              </a:buClr>
              <a:buSzPts val="1400"/>
              <a:buFont typeface="Open Sans Medium"/>
              <a:buChar char="●"/>
            </a:pPr>
            <a:r>
              <a:rPr lang="en" dirty="0">
                <a:solidFill>
                  <a:schemeClr val="dk1"/>
                </a:solidFill>
                <a:latin typeface="Open Sans Medium"/>
                <a:ea typeface="Open Sans Medium"/>
                <a:cs typeface="Open Sans Medium"/>
                <a:sym typeface="Open Sans Medium"/>
              </a:rPr>
              <a:t>CAPS would require approximately 13 more full-time professional advisors and 1 additional Associate Director responsible solely for Incoming First Year Students.</a:t>
            </a:r>
            <a:br>
              <a:rPr lang="en" dirty="0">
                <a:solidFill>
                  <a:schemeClr val="dk1"/>
                </a:solidFill>
                <a:latin typeface="Open Sans Medium"/>
                <a:ea typeface="Open Sans Medium"/>
                <a:cs typeface="Open Sans Medium"/>
                <a:sym typeface="Open Sans Medium"/>
              </a:rPr>
            </a:br>
            <a:endParaRPr dirty="0">
              <a:solidFill>
                <a:schemeClr val="dk1"/>
              </a:solidFill>
              <a:latin typeface="Open Sans Medium"/>
              <a:ea typeface="Open Sans Medium"/>
              <a:cs typeface="Open Sans Medium"/>
              <a:sym typeface="Open Sans Medium"/>
            </a:endParaRPr>
          </a:p>
          <a:p>
            <a:pPr marL="365760" lvl="0" indent="-226059" algn="l" rtl="0">
              <a:lnSpc>
                <a:spcPct val="100000"/>
              </a:lnSpc>
              <a:spcBef>
                <a:spcPts val="0"/>
              </a:spcBef>
              <a:spcAft>
                <a:spcPts val="0"/>
              </a:spcAft>
              <a:buClr>
                <a:schemeClr val="dk1"/>
              </a:buClr>
              <a:buSzPts val="1400"/>
              <a:buFont typeface="Open Sans Medium"/>
              <a:buChar char="●"/>
            </a:pPr>
            <a:r>
              <a:rPr lang="en" dirty="0">
                <a:solidFill>
                  <a:schemeClr val="dk1"/>
                </a:solidFill>
                <a:latin typeface="Open Sans Medium"/>
                <a:ea typeface="Open Sans Medium"/>
                <a:cs typeface="Open Sans Medium"/>
                <a:sym typeface="Open Sans Medium"/>
              </a:rPr>
              <a:t>The additional staff request is based on national data for effective student caseloads (250:1; 300:1) endorsed by the National Academic Advising Association, (NACADA), the premier professional organization in this area. </a:t>
            </a:r>
            <a:endParaRPr dirty="0">
              <a:latin typeface="Open Sans Medium"/>
              <a:ea typeface="Open Sans Medium"/>
              <a:cs typeface="Open Sans Medium"/>
              <a:sym typeface="Open Sans Medium"/>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9"/>
          <p:cNvPicPr preferRelativeResize="0"/>
          <p:nvPr/>
        </p:nvPicPr>
        <p:blipFill rotWithShape="1">
          <a:blip r:embed="rId3">
            <a:alphaModFix amt="40000"/>
          </a:blip>
          <a:srcRect t="693" r="14987" b="89846"/>
          <a:stretch/>
        </p:blipFill>
        <p:spPr>
          <a:xfrm>
            <a:off x="0" y="6361400"/>
            <a:ext cx="8688923" cy="496599"/>
          </a:xfrm>
          <a:prstGeom prst="rect">
            <a:avLst/>
          </a:prstGeom>
          <a:noFill/>
          <a:ln>
            <a:noFill/>
          </a:ln>
        </p:spPr>
      </p:pic>
      <p:pic>
        <p:nvPicPr>
          <p:cNvPr id="132" name="Google Shape;132;p19"/>
          <p:cNvPicPr preferRelativeResize="0"/>
          <p:nvPr/>
        </p:nvPicPr>
        <p:blipFill rotWithShape="1">
          <a:blip r:embed="rId4">
            <a:alphaModFix/>
          </a:blip>
          <a:srcRect l="28983" t="17236" r="395" b="82310"/>
          <a:stretch/>
        </p:blipFill>
        <p:spPr>
          <a:xfrm rot="10800000">
            <a:off x="-2" y="1"/>
            <a:ext cx="8688927" cy="927099"/>
          </a:xfrm>
          <a:prstGeom prst="rect">
            <a:avLst/>
          </a:prstGeom>
          <a:noFill/>
          <a:ln>
            <a:noFill/>
          </a:ln>
        </p:spPr>
      </p:pic>
      <p:pic>
        <p:nvPicPr>
          <p:cNvPr id="133" name="Google Shape;133;p19"/>
          <p:cNvPicPr preferRelativeResize="0"/>
          <p:nvPr/>
        </p:nvPicPr>
        <p:blipFill rotWithShape="1">
          <a:blip r:embed="rId5">
            <a:alphaModFix/>
          </a:blip>
          <a:srcRect l="31249" r="35710"/>
          <a:stretch/>
        </p:blipFill>
        <p:spPr>
          <a:xfrm>
            <a:off x="8784175" y="0"/>
            <a:ext cx="3404700" cy="6858000"/>
          </a:xfrm>
          <a:prstGeom prst="rect">
            <a:avLst/>
          </a:prstGeom>
          <a:noFill/>
          <a:ln>
            <a:noFill/>
          </a:ln>
        </p:spPr>
      </p:pic>
      <p:sp>
        <p:nvSpPr>
          <p:cNvPr id="134" name="Google Shape;134;p19"/>
          <p:cNvSpPr txBox="1"/>
          <p:nvPr/>
        </p:nvSpPr>
        <p:spPr>
          <a:xfrm>
            <a:off x="368725" y="382250"/>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3F3F3"/>
                </a:solidFill>
                <a:latin typeface="Open Sans"/>
                <a:ea typeface="Open Sans"/>
                <a:cs typeface="Open Sans"/>
                <a:sym typeface="Open Sans"/>
              </a:rPr>
              <a:t>Advising Structure and Model</a:t>
            </a:r>
            <a:endParaRPr sz="2400" b="1" dirty="0">
              <a:solidFill>
                <a:srgbClr val="F3F3F3"/>
              </a:solidFill>
              <a:latin typeface="Open Sans"/>
              <a:ea typeface="Open Sans"/>
              <a:cs typeface="Open Sans"/>
              <a:sym typeface="Open Sans"/>
            </a:endParaRPr>
          </a:p>
        </p:txBody>
      </p:sp>
      <p:sp>
        <p:nvSpPr>
          <p:cNvPr id="135" name="Google Shape;135;p19"/>
          <p:cNvSpPr txBox="1"/>
          <p:nvPr/>
        </p:nvSpPr>
        <p:spPr>
          <a:xfrm>
            <a:off x="685801" y="1170425"/>
            <a:ext cx="6527100" cy="3405300"/>
          </a:xfrm>
          <a:prstGeom prst="rect">
            <a:avLst/>
          </a:prstGeom>
          <a:noFill/>
          <a:ln>
            <a:noFill/>
          </a:ln>
        </p:spPr>
        <p:txBody>
          <a:bodyPr spcFirstLastPara="1" wrap="square" lIns="91425" tIns="91425" rIns="182875" bIns="91425" anchor="t" anchorCtr="0">
            <a:noAutofit/>
          </a:bodyPr>
          <a:lstStyle/>
          <a:p>
            <a:pPr marL="329184" marR="182880" lvl="0" indent="-189484" algn="l" rtl="0">
              <a:lnSpc>
                <a:spcPct val="100000"/>
              </a:lnSpc>
              <a:spcBef>
                <a:spcPts val="1000"/>
              </a:spcBef>
              <a:spcAft>
                <a:spcPts val="0"/>
              </a:spcAft>
              <a:buClr>
                <a:schemeClr val="dk1"/>
              </a:buClr>
              <a:buSzPts val="1400"/>
              <a:buFont typeface="Open Sans Medium"/>
              <a:buChar char="●"/>
            </a:pPr>
            <a:r>
              <a:rPr lang="en" dirty="0">
                <a:solidFill>
                  <a:schemeClr val="dk1"/>
                </a:solidFill>
                <a:latin typeface="Open Sans Medium"/>
                <a:ea typeface="Open Sans Medium"/>
                <a:cs typeface="Open Sans Medium"/>
                <a:sym typeface="Open Sans Medium"/>
              </a:rPr>
              <a:t>Incoming and Continuing Transfer Student Resource </a:t>
            </a:r>
            <a:r>
              <a:rPr lang="en" dirty="0" smtClean="0">
                <a:solidFill>
                  <a:schemeClr val="dk1"/>
                </a:solidFill>
                <a:latin typeface="Open Sans Medium"/>
                <a:ea typeface="Open Sans Medium"/>
                <a:cs typeface="Open Sans Medium"/>
                <a:sym typeface="Open Sans Medium"/>
              </a:rPr>
              <a:t>Implications:</a:t>
            </a:r>
            <a:r>
              <a:rPr lang="en" dirty="0">
                <a:solidFill>
                  <a:schemeClr val="dk1"/>
                </a:solidFill>
                <a:latin typeface="Open Sans Medium"/>
                <a:ea typeface="Open Sans Medium"/>
                <a:cs typeface="Open Sans Medium"/>
                <a:sym typeface="Open Sans Medium"/>
              </a:rPr>
              <a:t/>
            </a:r>
            <a:br>
              <a:rPr lang="en" dirty="0">
                <a:solidFill>
                  <a:schemeClr val="dk1"/>
                </a:solidFill>
                <a:latin typeface="Open Sans Medium"/>
                <a:ea typeface="Open Sans Medium"/>
                <a:cs typeface="Open Sans Medium"/>
                <a:sym typeface="Open Sans Medium"/>
              </a:rPr>
            </a:br>
            <a:endParaRPr dirty="0">
              <a:solidFill>
                <a:schemeClr val="dk1"/>
              </a:solidFill>
              <a:latin typeface="Open Sans Medium"/>
              <a:ea typeface="Open Sans Medium"/>
              <a:cs typeface="Open Sans Medium"/>
              <a:sym typeface="Open Sans Medium"/>
            </a:endParaRPr>
          </a:p>
          <a:p>
            <a:pPr marL="329184" marR="182880" lvl="0" indent="-189484" algn="l" rtl="0">
              <a:lnSpc>
                <a:spcPct val="115000"/>
              </a:lnSpc>
              <a:spcBef>
                <a:spcPts val="0"/>
              </a:spcBef>
              <a:spcAft>
                <a:spcPts val="0"/>
              </a:spcAft>
              <a:buClr>
                <a:schemeClr val="dk1"/>
              </a:buClr>
              <a:buSzPts val="1400"/>
              <a:buFont typeface="Open Sans Medium"/>
              <a:buChar char="●"/>
            </a:pPr>
            <a:r>
              <a:rPr lang="en" dirty="0">
                <a:solidFill>
                  <a:schemeClr val="dk1"/>
                </a:solidFill>
                <a:latin typeface="Open Sans Medium"/>
                <a:ea typeface="Open Sans Medium"/>
                <a:cs typeface="Open Sans Medium"/>
                <a:sym typeface="Open Sans Medium"/>
              </a:rPr>
              <a:t>Based on the NACADA recommended caseloads, CAPS would require, minimally, seven additional full-time professional advisors to serve new and continuing transfer students.</a:t>
            </a:r>
            <a:br>
              <a:rPr lang="en" dirty="0">
                <a:solidFill>
                  <a:schemeClr val="dk1"/>
                </a:solidFill>
                <a:latin typeface="Open Sans Medium"/>
                <a:ea typeface="Open Sans Medium"/>
                <a:cs typeface="Open Sans Medium"/>
                <a:sym typeface="Open Sans Medium"/>
              </a:rPr>
            </a:br>
            <a:endParaRPr dirty="0">
              <a:solidFill>
                <a:schemeClr val="dk1"/>
              </a:solidFill>
              <a:latin typeface="Open Sans Medium"/>
              <a:ea typeface="Open Sans Medium"/>
              <a:cs typeface="Open Sans Medium"/>
              <a:sym typeface="Open Sans Medium"/>
            </a:endParaRPr>
          </a:p>
          <a:p>
            <a:pPr marL="329184" marR="182880" lvl="0" indent="-189484" algn="l" rtl="0">
              <a:lnSpc>
                <a:spcPct val="115000"/>
              </a:lnSpc>
              <a:spcBef>
                <a:spcPts val="0"/>
              </a:spcBef>
              <a:spcAft>
                <a:spcPts val="0"/>
              </a:spcAft>
              <a:buClr>
                <a:schemeClr val="dk1"/>
              </a:buClr>
              <a:buSzPts val="1400"/>
              <a:buFont typeface="Open Sans Medium"/>
              <a:buChar char="●"/>
            </a:pPr>
            <a:r>
              <a:rPr lang="en" dirty="0">
                <a:solidFill>
                  <a:schemeClr val="dk1"/>
                </a:solidFill>
                <a:latin typeface="Open Sans Medium"/>
                <a:ea typeface="Open Sans Medium"/>
                <a:cs typeface="Open Sans Medium"/>
                <a:sym typeface="Open Sans Medium"/>
              </a:rPr>
              <a:t>This conclusion is borne out by end-of-recruiting cycle admissions data reporting large numbers of transfer students who have been neither advised nor registered for classes.  Enrollment Services estimates an additional 400 students would have enrolled through better operational efficiency for Fall 2022 alone. </a:t>
            </a:r>
            <a:endParaRPr dirty="0">
              <a:solidFill>
                <a:schemeClr val="dk1"/>
              </a:solidFill>
              <a:latin typeface="Open Sans Medium"/>
              <a:ea typeface="Open Sans Medium"/>
              <a:cs typeface="Open Sans Medium"/>
              <a:sym typeface="Open Sans Medium"/>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0"/>
          <p:cNvPicPr preferRelativeResize="0"/>
          <p:nvPr/>
        </p:nvPicPr>
        <p:blipFill rotWithShape="1">
          <a:blip r:embed="rId3">
            <a:alphaModFix amt="40000"/>
          </a:blip>
          <a:srcRect t="693" r="11158" b="89846"/>
          <a:stretch/>
        </p:blipFill>
        <p:spPr>
          <a:xfrm>
            <a:off x="0" y="6361400"/>
            <a:ext cx="9080500" cy="496599"/>
          </a:xfrm>
          <a:prstGeom prst="rect">
            <a:avLst/>
          </a:prstGeom>
          <a:noFill/>
          <a:ln>
            <a:noFill/>
          </a:ln>
        </p:spPr>
      </p:pic>
      <p:pic>
        <p:nvPicPr>
          <p:cNvPr id="141" name="Google Shape;141;p20"/>
          <p:cNvPicPr preferRelativeResize="0"/>
          <p:nvPr/>
        </p:nvPicPr>
        <p:blipFill rotWithShape="1">
          <a:blip r:embed="rId4">
            <a:alphaModFix/>
          </a:blip>
          <a:srcRect l="28983" t="17236" r="395" b="82310"/>
          <a:stretch/>
        </p:blipFill>
        <p:spPr>
          <a:xfrm rot="10800000">
            <a:off x="-2" y="1"/>
            <a:ext cx="9080502" cy="927099"/>
          </a:xfrm>
          <a:prstGeom prst="rect">
            <a:avLst/>
          </a:prstGeom>
          <a:noFill/>
          <a:ln>
            <a:noFill/>
          </a:ln>
        </p:spPr>
      </p:pic>
      <p:pic>
        <p:nvPicPr>
          <p:cNvPr id="142" name="Google Shape;142;p20"/>
          <p:cNvPicPr preferRelativeResize="0"/>
          <p:nvPr/>
        </p:nvPicPr>
        <p:blipFill rotWithShape="1">
          <a:blip r:embed="rId5">
            <a:alphaModFix/>
          </a:blip>
          <a:srcRect l="32925" r="38365"/>
          <a:stretch/>
        </p:blipFill>
        <p:spPr>
          <a:xfrm>
            <a:off x="9239250" y="0"/>
            <a:ext cx="2949600" cy="6858000"/>
          </a:xfrm>
          <a:prstGeom prst="rect">
            <a:avLst/>
          </a:prstGeom>
          <a:noFill/>
          <a:ln>
            <a:noFill/>
          </a:ln>
        </p:spPr>
      </p:pic>
      <p:sp>
        <p:nvSpPr>
          <p:cNvPr id="143" name="Google Shape;143;p20"/>
          <p:cNvSpPr txBox="1"/>
          <p:nvPr/>
        </p:nvSpPr>
        <p:spPr>
          <a:xfrm>
            <a:off x="368725" y="382250"/>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3F3F3"/>
                </a:solidFill>
                <a:latin typeface="Open Sans"/>
                <a:ea typeface="Open Sans"/>
                <a:cs typeface="Open Sans"/>
                <a:sym typeface="Open Sans"/>
              </a:rPr>
              <a:t>Advising Structure and Model</a:t>
            </a:r>
            <a:endParaRPr sz="2400" b="1">
              <a:solidFill>
                <a:srgbClr val="F3F3F3"/>
              </a:solidFill>
              <a:latin typeface="Open Sans"/>
              <a:ea typeface="Open Sans"/>
              <a:cs typeface="Open Sans"/>
              <a:sym typeface="Open Sans"/>
            </a:endParaRPr>
          </a:p>
        </p:txBody>
      </p:sp>
      <p:sp>
        <p:nvSpPr>
          <p:cNvPr id="144" name="Google Shape;144;p20"/>
          <p:cNvSpPr txBox="1"/>
          <p:nvPr/>
        </p:nvSpPr>
        <p:spPr>
          <a:xfrm>
            <a:off x="685800" y="1202650"/>
            <a:ext cx="8242200" cy="46860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10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1.C.</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Major programs with highly structured, cohort-guided operations may opt to advise their students upon entry until graduation.</a:t>
            </a: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1000"/>
              </a:spcBef>
              <a:spcAft>
                <a:spcPts val="0"/>
              </a:spcAft>
              <a:buClr>
                <a:schemeClr val="dk1"/>
              </a:buClr>
              <a:buSzPts val="1100"/>
              <a:buFont typeface="Arial"/>
              <a:buNone/>
            </a:pPr>
            <a:endParaRPr sz="1200" dirty="0">
              <a:solidFill>
                <a:srgbClr val="0B5394"/>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1.D.</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All undergraduate students with an intended or declared major have a faculty advisor assigned upon earning 60 or more credits.</a:t>
            </a:r>
            <a:r>
              <a:rPr lang="en" sz="1200" dirty="0">
                <a:solidFill>
                  <a:schemeClr val="dk1"/>
                </a:solidFill>
                <a:latin typeface="Open Sans Medium"/>
                <a:ea typeface="Open Sans Medium"/>
                <a:cs typeface="Open Sans Medium"/>
                <a:sym typeface="Open Sans Medium"/>
              </a:rPr>
              <a:t>  </a:t>
            </a:r>
            <a:endParaRPr sz="1200" dirty="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Clr>
                <a:schemeClr val="dk1"/>
              </a:buClr>
              <a:buSzPts val="1100"/>
              <a:buFont typeface="Arial"/>
              <a:buNone/>
            </a:pPr>
            <a:endParaRPr sz="1200" dirty="0">
              <a:solidFill>
                <a:srgbClr val="0B5394"/>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1.E.</a:t>
            </a:r>
            <a:r>
              <a:rPr lang="en" sz="1200" dirty="0">
                <a:solidFill>
                  <a:srgbClr val="0B5394"/>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Further enhance, recognize, and support the Center for Advising, Persistence, and Success (CAPS) as the University’s advising hub.</a:t>
            </a: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1000"/>
              </a:spcBef>
              <a:spcAft>
                <a:spcPts val="0"/>
              </a:spcAft>
              <a:buClr>
                <a:schemeClr val="dk1"/>
              </a:buClr>
              <a:buSzPts val="1100"/>
              <a:buFont typeface="Arial"/>
              <a:buNone/>
            </a:pPr>
            <a:endParaRPr sz="1200" dirty="0">
              <a:solidFill>
                <a:srgbClr val="0B5394"/>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1.F.</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Centralize training for all advisors (faculty, professional, and program) provided annually and regularly to promote consistency, clarity, and collegiality. </a:t>
            </a: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1000"/>
              </a:spcBef>
              <a:spcAft>
                <a:spcPts val="0"/>
              </a:spcAft>
              <a:buClr>
                <a:schemeClr val="dk1"/>
              </a:buClr>
              <a:buSzPts val="1100"/>
              <a:buFont typeface="Arial"/>
              <a:buNone/>
            </a:pPr>
            <a:endParaRPr sz="1200" dirty="0">
              <a:solidFill>
                <a:srgbClr val="0B5394"/>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1.G.</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The New Student Orientation (NSO) will continue to be coordinated by the Division of Student Affairs. However, should incorporate tenets of academic advising and its importance on their pathway to completion.</a:t>
            </a: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1000"/>
              </a:spcBef>
              <a:spcAft>
                <a:spcPts val="0"/>
              </a:spcAft>
              <a:buClr>
                <a:schemeClr val="dk1"/>
              </a:buClr>
              <a:buSzPts val="1100"/>
              <a:buFont typeface="Arial"/>
              <a:buNone/>
            </a:pPr>
            <a:endParaRPr sz="1200" dirty="0">
              <a:solidFill>
                <a:srgbClr val="0B5394"/>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1.H.</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Undecided students will be advised by a CAPS professional advisor. In accordance with a revised Declaration of Major practice, students will select an intended major by the time they have attempted/earned 45 credits at Kean University. All students are assigned a faculty member once they have earned 60 credits.</a:t>
            </a:r>
            <a:endParaRPr sz="1200" dirty="0">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endParaRPr sz="1200" dirty="0">
              <a:solidFill>
                <a:schemeClr val="dk1"/>
              </a:solidFill>
              <a:latin typeface="Open Sans Medium"/>
              <a:ea typeface="Open Sans Medium"/>
              <a:cs typeface="Open Sans Medium"/>
              <a:sym typeface="Open Sans Medium"/>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1"/>
          <p:cNvPicPr preferRelativeResize="0"/>
          <p:nvPr/>
        </p:nvPicPr>
        <p:blipFill rotWithShape="1">
          <a:blip r:embed="rId3">
            <a:alphaModFix/>
          </a:blip>
          <a:srcRect l="534" t="17236" r="396" b="82310"/>
          <a:stretch/>
        </p:blipFill>
        <p:spPr>
          <a:xfrm rot="10800000">
            <a:off x="0" y="1"/>
            <a:ext cx="12188950" cy="927099"/>
          </a:xfrm>
          <a:prstGeom prst="rect">
            <a:avLst/>
          </a:prstGeom>
          <a:noFill/>
          <a:ln>
            <a:noFill/>
          </a:ln>
        </p:spPr>
      </p:pic>
      <p:pic>
        <p:nvPicPr>
          <p:cNvPr id="150" name="Google Shape;150;p21"/>
          <p:cNvPicPr preferRelativeResize="0"/>
          <p:nvPr/>
        </p:nvPicPr>
        <p:blipFill rotWithShape="1">
          <a:blip r:embed="rId4">
            <a:alphaModFix amt="50000"/>
          </a:blip>
          <a:srcRect t="693" b="89846"/>
          <a:stretch/>
        </p:blipFill>
        <p:spPr>
          <a:xfrm>
            <a:off x="1968500" y="6361401"/>
            <a:ext cx="10220450" cy="496599"/>
          </a:xfrm>
          <a:prstGeom prst="rect">
            <a:avLst/>
          </a:prstGeom>
          <a:noFill/>
          <a:ln>
            <a:noFill/>
          </a:ln>
        </p:spPr>
      </p:pic>
      <p:sp>
        <p:nvSpPr>
          <p:cNvPr id="151" name="Google Shape;151;p21"/>
          <p:cNvSpPr txBox="1"/>
          <p:nvPr/>
        </p:nvSpPr>
        <p:spPr>
          <a:xfrm>
            <a:off x="285151" y="381276"/>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3F3F3"/>
                </a:solidFill>
                <a:latin typeface="Open Sans"/>
                <a:ea typeface="Open Sans"/>
                <a:cs typeface="Open Sans"/>
                <a:sym typeface="Open Sans"/>
              </a:rPr>
              <a:t>Advising Structure and Model</a:t>
            </a:r>
            <a:endParaRPr sz="2400" b="1" dirty="0">
              <a:solidFill>
                <a:srgbClr val="F3F3F3"/>
              </a:solidFill>
              <a:latin typeface="Open Sans"/>
              <a:ea typeface="Open Sans"/>
              <a:cs typeface="Open Sans"/>
              <a:sym typeface="Open Sans"/>
            </a:endParaRPr>
          </a:p>
        </p:txBody>
      </p:sp>
      <p:sp>
        <p:nvSpPr>
          <p:cNvPr id="152" name="Google Shape;152;p21"/>
          <p:cNvSpPr txBox="1"/>
          <p:nvPr/>
        </p:nvSpPr>
        <p:spPr>
          <a:xfrm>
            <a:off x="5093125" y="1471950"/>
            <a:ext cx="6438900" cy="37488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1000"/>
              </a:spcBef>
              <a:spcAft>
                <a:spcPts val="0"/>
              </a:spcAft>
              <a:buClr>
                <a:schemeClr val="dk1"/>
              </a:buClr>
              <a:buSzPts val="1100"/>
              <a:buFont typeface="Arial"/>
              <a:buNone/>
            </a:pPr>
            <a:r>
              <a:rPr lang="en" sz="1600" b="1" dirty="0">
                <a:solidFill>
                  <a:srgbClr val="1155CC"/>
                </a:solidFill>
                <a:latin typeface="Open Sans"/>
                <a:ea typeface="Open Sans"/>
                <a:cs typeface="Open Sans"/>
                <a:sym typeface="Open Sans"/>
              </a:rPr>
              <a:t>Further Consideration</a:t>
            </a:r>
            <a:endParaRPr sz="1600" b="1" dirty="0">
              <a:solidFill>
                <a:srgbClr val="1155CC"/>
              </a:solidFill>
              <a:latin typeface="Open Sans"/>
              <a:ea typeface="Open Sans"/>
              <a:cs typeface="Open Sans"/>
              <a:sym typeface="Open Sans"/>
            </a:endParaRPr>
          </a:p>
          <a:p>
            <a:pPr marL="402336" lvl="0" indent="-249936" algn="l" rtl="0">
              <a:lnSpc>
                <a:spcPct val="98181"/>
              </a:lnSpc>
              <a:spcBef>
                <a:spcPts val="500"/>
              </a:spcBef>
              <a:spcAft>
                <a:spcPts val="0"/>
              </a:spcAft>
              <a:buClr>
                <a:schemeClr val="dk1"/>
              </a:buClr>
              <a:buSzPts val="1200"/>
              <a:buFont typeface="Open Sans Light"/>
              <a:buChar char="●"/>
            </a:pPr>
            <a:r>
              <a:rPr lang="en" sz="1200" dirty="0">
                <a:solidFill>
                  <a:schemeClr val="dk1"/>
                </a:solidFill>
                <a:latin typeface="Open Sans Light"/>
                <a:ea typeface="Open Sans Light"/>
                <a:cs typeface="Open Sans Light"/>
                <a:sym typeface="Open Sans Light"/>
              </a:rPr>
              <a:t>Further investigation of structure and staffing at the Kean Ocean campus is needed. While this report was addressing the advising structure and needs for the main campus, the consideration of equitable needs of Kean Ocean should be addressed and reviewed. The above recommendations will serve as a guide and will be shared during implementation with leadership as a springboard for forming such guidelines.</a:t>
            </a:r>
            <a:endParaRPr sz="1200" dirty="0">
              <a:solidFill>
                <a:schemeClr val="dk1"/>
              </a:solidFill>
              <a:latin typeface="Open Sans Light"/>
              <a:ea typeface="Open Sans Light"/>
              <a:cs typeface="Open Sans Light"/>
              <a:sym typeface="Open Sans Light"/>
            </a:endParaRPr>
          </a:p>
          <a:p>
            <a:pPr marL="402336" lvl="0" indent="-173736" algn="l" rtl="0">
              <a:lnSpc>
                <a:spcPct val="98181"/>
              </a:lnSpc>
              <a:spcBef>
                <a:spcPts val="500"/>
              </a:spcBef>
              <a:spcAft>
                <a:spcPts val="0"/>
              </a:spcAft>
              <a:buClr>
                <a:schemeClr val="dk1"/>
              </a:buClr>
              <a:buSzPts val="1100"/>
              <a:buFont typeface="Arial"/>
              <a:buNone/>
            </a:pPr>
            <a:endParaRPr sz="1200" dirty="0">
              <a:solidFill>
                <a:schemeClr val="dk1"/>
              </a:solidFill>
              <a:latin typeface="Open Sans Light"/>
              <a:ea typeface="Open Sans Light"/>
              <a:cs typeface="Open Sans Light"/>
              <a:sym typeface="Open Sans Light"/>
            </a:endParaRPr>
          </a:p>
          <a:p>
            <a:pPr marL="402336" lvl="0" indent="-249936" algn="l" rtl="0">
              <a:lnSpc>
                <a:spcPct val="98181"/>
              </a:lnSpc>
              <a:spcBef>
                <a:spcPts val="500"/>
              </a:spcBef>
              <a:spcAft>
                <a:spcPts val="0"/>
              </a:spcAft>
              <a:buClr>
                <a:schemeClr val="dk1"/>
              </a:buClr>
              <a:buSzPts val="1200"/>
              <a:buFont typeface="Open Sans Light"/>
              <a:buChar char="●"/>
            </a:pPr>
            <a:r>
              <a:rPr lang="en" sz="1200" dirty="0">
                <a:solidFill>
                  <a:schemeClr val="dk1"/>
                </a:solidFill>
                <a:latin typeface="Open Sans Light"/>
                <a:ea typeface="Open Sans Light"/>
                <a:cs typeface="Open Sans Light"/>
                <a:sym typeface="Open Sans Light"/>
              </a:rPr>
              <a:t>As modifications are made to the existing structure, the University should regularly assess the efficacy of advising delivery across the institution.</a:t>
            </a:r>
            <a:endParaRPr sz="1200" dirty="0">
              <a:solidFill>
                <a:schemeClr val="dk1"/>
              </a:solidFill>
              <a:latin typeface="Open Sans Light"/>
              <a:ea typeface="Open Sans Light"/>
              <a:cs typeface="Open Sans Light"/>
              <a:sym typeface="Open Sans Light"/>
            </a:endParaRPr>
          </a:p>
          <a:p>
            <a:pPr marL="402336" lvl="0" indent="-173736" algn="l" rtl="0">
              <a:lnSpc>
                <a:spcPct val="98181"/>
              </a:lnSpc>
              <a:spcBef>
                <a:spcPts val="500"/>
              </a:spcBef>
              <a:spcAft>
                <a:spcPts val="0"/>
              </a:spcAft>
              <a:buClr>
                <a:schemeClr val="dk1"/>
              </a:buClr>
              <a:buSzPts val="1100"/>
              <a:buFont typeface="Arial"/>
              <a:buNone/>
            </a:pPr>
            <a:endParaRPr sz="1200" dirty="0">
              <a:solidFill>
                <a:schemeClr val="dk1"/>
              </a:solidFill>
              <a:latin typeface="Open Sans Light"/>
              <a:ea typeface="Open Sans Light"/>
              <a:cs typeface="Open Sans Light"/>
              <a:sym typeface="Open Sans Light"/>
            </a:endParaRPr>
          </a:p>
          <a:p>
            <a:pPr marL="402336" lvl="0" indent="-249936" algn="l" rtl="0">
              <a:lnSpc>
                <a:spcPct val="98181"/>
              </a:lnSpc>
              <a:spcBef>
                <a:spcPts val="500"/>
              </a:spcBef>
              <a:spcAft>
                <a:spcPts val="0"/>
              </a:spcAft>
              <a:buClr>
                <a:schemeClr val="dk1"/>
              </a:buClr>
              <a:buSzPts val="1200"/>
              <a:buFont typeface="Open Sans Light"/>
              <a:buChar char="●"/>
            </a:pPr>
            <a:r>
              <a:rPr lang="en" sz="1200" dirty="0">
                <a:solidFill>
                  <a:schemeClr val="dk1"/>
                </a:solidFill>
                <a:latin typeface="Open Sans Light"/>
                <a:ea typeface="Open Sans Light"/>
                <a:cs typeface="Open Sans Light"/>
                <a:sym typeface="Open Sans Light"/>
              </a:rPr>
              <a:t>As the population of students admitted to the School of Online Education grows, the advising structure may be impacted.</a:t>
            </a:r>
            <a:endParaRPr sz="1200" dirty="0">
              <a:solidFill>
                <a:schemeClr val="dk1"/>
              </a:solidFill>
              <a:latin typeface="Open Sans Light"/>
              <a:ea typeface="Open Sans Light"/>
              <a:cs typeface="Open Sans Light"/>
              <a:sym typeface="Open Sans Light"/>
            </a:endParaRPr>
          </a:p>
          <a:p>
            <a:pPr marL="402336" lvl="0" indent="-173736" algn="l" rtl="0">
              <a:lnSpc>
                <a:spcPct val="98181"/>
              </a:lnSpc>
              <a:spcBef>
                <a:spcPts val="500"/>
              </a:spcBef>
              <a:spcAft>
                <a:spcPts val="0"/>
              </a:spcAft>
              <a:buClr>
                <a:schemeClr val="dk1"/>
              </a:buClr>
              <a:buSzPts val="1100"/>
              <a:buFont typeface="Arial"/>
              <a:buNone/>
            </a:pPr>
            <a:endParaRPr sz="1200" dirty="0">
              <a:solidFill>
                <a:schemeClr val="dk1"/>
              </a:solidFill>
              <a:latin typeface="Open Sans Light"/>
              <a:ea typeface="Open Sans Light"/>
              <a:cs typeface="Open Sans Light"/>
              <a:sym typeface="Open Sans Light"/>
            </a:endParaRPr>
          </a:p>
          <a:p>
            <a:pPr marL="402336" lvl="0" indent="-249936" algn="l" rtl="0">
              <a:lnSpc>
                <a:spcPct val="98181"/>
              </a:lnSpc>
              <a:spcBef>
                <a:spcPts val="500"/>
              </a:spcBef>
              <a:spcAft>
                <a:spcPts val="0"/>
              </a:spcAft>
              <a:buClr>
                <a:schemeClr val="dk1"/>
              </a:buClr>
              <a:buSzPts val="1200"/>
              <a:buFont typeface="Open Sans Light"/>
              <a:buChar char="●"/>
            </a:pPr>
            <a:r>
              <a:rPr lang="en" sz="1200" dirty="0">
                <a:solidFill>
                  <a:schemeClr val="dk1"/>
                </a:solidFill>
                <a:latin typeface="Open Sans Light"/>
                <a:ea typeface="Open Sans Light"/>
                <a:cs typeface="Open Sans Light"/>
                <a:sym typeface="Open Sans Light"/>
              </a:rPr>
              <a:t>Improve the efficiency and timeliness of completion of transfer credit </a:t>
            </a:r>
            <a:r>
              <a:rPr lang="en" sz="1200" dirty="0" smtClean="0">
                <a:solidFill>
                  <a:schemeClr val="dk1"/>
                </a:solidFill>
                <a:latin typeface="Open Sans Light"/>
                <a:ea typeface="Open Sans Light"/>
                <a:cs typeface="Open Sans Light"/>
                <a:sym typeface="Open Sans Light"/>
              </a:rPr>
              <a:t>evaluations.</a:t>
            </a:r>
            <a:endParaRPr sz="1200" dirty="0">
              <a:solidFill>
                <a:schemeClr val="dk1"/>
              </a:solidFill>
              <a:latin typeface="Open Sans Light"/>
              <a:ea typeface="Open Sans Light"/>
              <a:cs typeface="Open Sans Light"/>
              <a:sym typeface="Open Sans Light"/>
            </a:endParaRPr>
          </a:p>
        </p:txBody>
      </p:sp>
      <p:pic>
        <p:nvPicPr>
          <p:cNvPr id="153" name="Google Shape;153;p21"/>
          <p:cNvPicPr preferRelativeResize="0"/>
          <p:nvPr/>
        </p:nvPicPr>
        <p:blipFill rotWithShape="1">
          <a:blip r:embed="rId5">
            <a:alphaModFix/>
          </a:blip>
          <a:srcRect l="1709" t="1960" r="22290" b="1960"/>
          <a:stretch/>
        </p:blipFill>
        <p:spPr>
          <a:xfrm>
            <a:off x="0" y="1471950"/>
            <a:ext cx="4843500" cy="4075500"/>
          </a:xfrm>
          <a:prstGeom prst="round1Rect">
            <a:avLst>
              <a:gd name="adj" fmla="val 16667"/>
            </a:avLst>
          </a:prstGeom>
          <a:noFill/>
          <a:ln>
            <a:noFill/>
          </a:ln>
        </p:spPr>
      </p:pic>
      <p:pic>
        <p:nvPicPr>
          <p:cNvPr id="154" name="Google Shape;154;p21"/>
          <p:cNvPicPr preferRelativeResize="0"/>
          <p:nvPr/>
        </p:nvPicPr>
        <p:blipFill rotWithShape="1">
          <a:blip r:embed="rId4">
            <a:alphaModFix amt="50000"/>
          </a:blip>
          <a:srcRect l="80739" t="693" b="89846"/>
          <a:stretch/>
        </p:blipFill>
        <p:spPr>
          <a:xfrm>
            <a:off x="0" y="6361401"/>
            <a:ext cx="1968499" cy="496599"/>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8725" y="1536633"/>
            <a:ext cx="11358000" cy="4555200"/>
          </a:xfrm>
        </p:spPr>
        <p:txBody>
          <a:bodyPr/>
          <a:lstStyle/>
          <a:p>
            <a:r>
              <a:rPr lang="en-US" dirty="0" smtClean="0"/>
              <a:t>President’s Task Force on Advising Co-Chairs</a:t>
            </a:r>
          </a:p>
          <a:p>
            <a:endParaRPr lang="en-US" dirty="0"/>
          </a:p>
          <a:p>
            <a:r>
              <a:rPr lang="en-US" dirty="0" smtClean="0"/>
              <a:t>Dr. Joseph Youngblood, Senior Vice President of Transformational Learning and External Affairs</a:t>
            </a:r>
          </a:p>
          <a:p>
            <a:pPr marL="76200" indent="0">
              <a:buNone/>
            </a:pPr>
            <a:endParaRPr lang="en-US" dirty="0" smtClean="0"/>
          </a:p>
          <a:p>
            <a:r>
              <a:rPr lang="en-US" dirty="0" smtClean="0"/>
              <a:t>Dr. Mensah Peterson, Associate Vice President for Student Success and Retention</a:t>
            </a:r>
          </a:p>
          <a:p>
            <a:endParaRPr lang="en-US" dirty="0"/>
          </a:p>
        </p:txBody>
      </p:sp>
      <p:pic>
        <p:nvPicPr>
          <p:cNvPr id="4" name="Google Shape;84;p16"/>
          <p:cNvPicPr preferRelativeResize="0"/>
          <p:nvPr/>
        </p:nvPicPr>
        <p:blipFill rotWithShape="1">
          <a:blip r:embed="rId2">
            <a:alphaModFix/>
          </a:blip>
          <a:srcRect l="28983" t="17236" r="395" b="82310"/>
          <a:stretch/>
        </p:blipFill>
        <p:spPr>
          <a:xfrm rot="10800000">
            <a:off x="0" y="-16334"/>
            <a:ext cx="12188276" cy="927099"/>
          </a:xfrm>
          <a:prstGeom prst="rect">
            <a:avLst/>
          </a:prstGeom>
          <a:noFill/>
          <a:ln>
            <a:noFill/>
          </a:ln>
        </p:spPr>
      </p:pic>
      <p:sp>
        <p:nvSpPr>
          <p:cNvPr id="5" name="Google Shape;91;p16"/>
          <p:cNvSpPr txBox="1"/>
          <p:nvPr/>
        </p:nvSpPr>
        <p:spPr>
          <a:xfrm>
            <a:off x="368725" y="365915"/>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Opening Remarks</a:t>
            </a:r>
            <a:endParaRPr sz="1800" b="1" dirty="0">
              <a:solidFill>
                <a:srgbClr val="F3F3F3"/>
              </a:solidFill>
              <a:latin typeface="Open Sans"/>
              <a:ea typeface="Open Sans"/>
              <a:cs typeface="Open Sans"/>
              <a:sym typeface="Open Sans"/>
            </a:endParaRPr>
          </a:p>
        </p:txBody>
      </p:sp>
      <p:pic>
        <p:nvPicPr>
          <p:cNvPr id="6" name="Google Shape;140;p20"/>
          <p:cNvPicPr preferRelativeResize="0"/>
          <p:nvPr/>
        </p:nvPicPr>
        <p:blipFill rotWithShape="1">
          <a:blip r:embed="rId3">
            <a:alphaModFix amt="40000"/>
          </a:blip>
          <a:srcRect t="693" r="11158" b="89846"/>
          <a:stretch/>
        </p:blipFill>
        <p:spPr>
          <a:xfrm>
            <a:off x="0" y="6350246"/>
            <a:ext cx="12188276" cy="507754"/>
          </a:xfrm>
          <a:prstGeom prst="rect">
            <a:avLst/>
          </a:prstGeom>
          <a:noFill/>
          <a:ln>
            <a:noFill/>
          </a:ln>
        </p:spPr>
      </p:pic>
    </p:spTree>
    <p:extLst>
      <p:ext uri="{BB962C8B-B14F-4D97-AF65-F5344CB8AC3E}">
        <p14:creationId xmlns:p14="http://schemas.microsoft.com/office/powerpoint/2010/main" val="7980804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6;p14"/>
          <p:cNvPicPr preferRelativeResize="0"/>
          <p:nvPr/>
        </p:nvPicPr>
        <p:blipFill rotWithShape="1">
          <a:blip r:embed="rId2">
            <a:alphaModFix/>
            <a:lum bright="70000" contrast="-70000"/>
          </a:blip>
          <a:srcRect l="22976" r="15473" b="9066"/>
          <a:stretch/>
        </p:blipFill>
        <p:spPr>
          <a:xfrm>
            <a:off x="0" y="-1"/>
            <a:ext cx="12188825" cy="6350247"/>
          </a:xfrm>
          <a:prstGeom prst="rect">
            <a:avLst/>
          </a:prstGeom>
          <a:noFill/>
          <a:ln>
            <a:noFill/>
          </a:ln>
        </p:spPr>
      </p:pic>
      <p:pic>
        <p:nvPicPr>
          <p:cNvPr id="2" name="Google Shape;149;p21"/>
          <p:cNvPicPr preferRelativeResize="0"/>
          <p:nvPr/>
        </p:nvPicPr>
        <p:blipFill rotWithShape="1">
          <a:blip r:embed="rId3">
            <a:alphaModFix/>
          </a:blip>
          <a:srcRect l="534" t="17236" r="396" b="82310"/>
          <a:stretch/>
        </p:blipFill>
        <p:spPr>
          <a:xfrm rot="10800000">
            <a:off x="0" y="1"/>
            <a:ext cx="12188950" cy="927099"/>
          </a:xfrm>
          <a:prstGeom prst="rect">
            <a:avLst/>
          </a:prstGeom>
          <a:noFill/>
          <a:ln>
            <a:noFill/>
          </a:ln>
        </p:spPr>
      </p:pic>
      <p:sp>
        <p:nvSpPr>
          <p:cNvPr id="3" name="Google Shape;151;p21"/>
          <p:cNvSpPr txBox="1"/>
          <p:nvPr/>
        </p:nvSpPr>
        <p:spPr>
          <a:xfrm>
            <a:off x="285151" y="381276"/>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3F3F3"/>
                </a:solidFill>
                <a:latin typeface="Open Sans"/>
                <a:ea typeface="Open Sans"/>
                <a:cs typeface="Open Sans"/>
                <a:sym typeface="Open Sans"/>
              </a:rPr>
              <a:t>Advising </a:t>
            </a:r>
            <a:r>
              <a:rPr lang="en" sz="2400" b="1" dirty="0" smtClean="0">
                <a:solidFill>
                  <a:srgbClr val="F3F3F3"/>
                </a:solidFill>
                <a:latin typeface="Open Sans"/>
                <a:ea typeface="Open Sans"/>
                <a:cs typeface="Open Sans"/>
                <a:sym typeface="Open Sans"/>
              </a:rPr>
              <a:t>Communications</a:t>
            </a:r>
            <a:endParaRPr sz="2400" b="1" dirty="0">
              <a:solidFill>
                <a:srgbClr val="F3F3F3"/>
              </a:solidFill>
              <a:latin typeface="Open Sans"/>
              <a:ea typeface="Open Sans"/>
              <a:cs typeface="Open Sans"/>
              <a:sym typeface="Open Sans"/>
            </a:endParaRPr>
          </a:p>
        </p:txBody>
      </p:sp>
      <p:pic>
        <p:nvPicPr>
          <p:cNvPr id="4" name="Google Shape;140;p20"/>
          <p:cNvPicPr preferRelativeResize="0"/>
          <p:nvPr/>
        </p:nvPicPr>
        <p:blipFill rotWithShape="1">
          <a:blip r:embed="rId4">
            <a:alphaModFix amt="40000"/>
          </a:blip>
          <a:srcRect t="693" r="11158" b="89846"/>
          <a:stretch/>
        </p:blipFill>
        <p:spPr>
          <a:xfrm>
            <a:off x="0" y="6350246"/>
            <a:ext cx="12188276" cy="507754"/>
          </a:xfrm>
          <a:prstGeom prst="rect">
            <a:avLst/>
          </a:prstGeom>
          <a:noFill/>
          <a:ln>
            <a:noFill/>
          </a:ln>
        </p:spPr>
      </p:pic>
      <p:sp>
        <p:nvSpPr>
          <p:cNvPr id="8" name="Text Placeholder 6"/>
          <p:cNvSpPr txBox="1">
            <a:spLocks/>
          </p:cNvSpPr>
          <p:nvPr/>
        </p:nvSpPr>
        <p:spPr>
          <a:xfrm>
            <a:off x="0" y="1802782"/>
            <a:ext cx="11049127" cy="3533908"/>
          </a:xfrm>
          <a:prstGeom prst="rect">
            <a:avLst/>
          </a:prstGeom>
          <a:noFill/>
          <a:ln>
            <a:noFill/>
          </a:ln>
        </p:spPr>
        <p:txBody>
          <a:bodyPr spcFirstLastPara="1" wrap="square" lIns="121875" tIns="121875" rIns="121875" bIns="12187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r>
              <a:rPr lang="en-US" sz="4000" dirty="0" smtClean="0"/>
              <a:t>Co-Chairs</a:t>
            </a:r>
          </a:p>
          <a:p>
            <a:endParaRPr lang="en-US" sz="4000" dirty="0" smtClean="0"/>
          </a:p>
          <a:p>
            <a:r>
              <a:rPr lang="en-US" sz="4000" dirty="0" smtClean="0"/>
              <a:t>Dr. Patrick </a:t>
            </a:r>
            <a:r>
              <a:rPr lang="en-US" sz="4000" dirty="0" err="1" smtClean="0"/>
              <a:t>Ippolito</a:t>
            </a:r>
            <a:r>
              <a:rPr lang="en-US" sz="4000" dirty="0" smtClean="0"/>
              <a:t>, </a:t>
            </a:r>
          </a:p>
          <a:p>
            <a:r>
              <a:rPr lang="en-US" dirty="0" smtClean="0"/>
              <a:t>Associate Professor, College of Education</a:t>
            </a:r>
            <a:endParaRPr lang="en-US" sz="4000" dirty="0" smtClean="0"/>
          </a:p>
          <a:p>
            <a:endParaRPr lang="en-US" sz="4000" dirty="0" smtClean="0"/>
          </a:p>
          <a:p>
            <a:r>
              <a:rPr lang="en-US" sz="4000" dirty="0" smtClean="0"/>
              <a:t>Jeremiah Sullivan, </a:t>
            </a:r>
          </a:p>
          <a:p>
            <a:r>
              <a:rPr lang="en-US" dirty="0" smtClean="0"/>
              <a:t>Acting Director, Academic Partnerships and Career Curriculum</a:t>
            </a:r>
            <a:endParaRPr lang="en-US" dirty="0"/>
          </a:p>
        </p:txBody>
      </p:sp>
    </p:spTree>
    <p:extLst>
      <p:ext uri="{BB962C8B-B14F-4D97-AF65-F5344CB8AC3E}">
        <p14:creationId xmlns:p14="http://schemas.microsoft.com/office/powerpoint/2010/main" val="554245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2"/>
          <p:cNvPicPr preferRelativeResize="0"/>
          <p:nvPr/>
        </p:nvPicPr>
        <p:blipFill rotWithShape="1">
          <a:blip r:embed="rId3">
            <a:alphaModFix/>
          </a:blip>
          <a:srcRect l="534" t="17236" r="396" b="82310"/>
          <a:stretch/>
        </p:blipFill>
        <p:spPr>
          <a:xfrm rot="10800000">
            <a:off x="0" y="0"/>
            <a:ext cx="12188950" cy="927099"/>
          </a:xfrm>
          <a:prstGeom prst="rect">
            <a:avLst/>
          </a:prstGeom>
          <a:noFill/>
          <a:ln>
            <a:noFill/>
          </a:ln>
        </p:spPr>
      </p:pic>
      <p:sp>
        <p:nvSpPr>
          <p:cNvPr id="160" name="Google Shape;160;p22"/>
          <p:cNvSpPr txBox="1"/>
          <p:nvPr/>
        </p:nvSpPr>
        <p:spPr>
          <a:xfrm>
            <a:off x="256350" y="381275"/>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3F3F3"/>
                </a:solidFill>
                <a:latin typeface="Open Sans"/>
                <a:ea typeface="Open Sans"/>
                <a:cs typeface="Open Sans"/>
                <a:sym typeface="Open Sans"/>
              </a:rPr>
              <a:t>Advising Communications</a:t>
            </a:r>
            <a:endParaRPr sz="2400" b="1" dirty="0">
              <a:solidFill>
                <a:srgbClr val="F3F3F3"/>
              </a:solidFill>
              <a:latin typeface="Open Sans"/>
              <a:ea typeface="Open Sans"/>
              <a:cs typeface="Open Sans"/>
              <a:sym typeface="Open Sans"/>
            </a:endParaRPr>
          </a:p>
        </p:txBody>
      </p:sp>
      <p:sp>
        <p:nvSpPr>
          <p:cNvPr id="161" name="Google Shape;161;p22"/>
          <p:cNvSpPr txBox="1"/>
          <p:nvPr/>
        </p:nvSpPr>
        <p:spPr>
          <a:xfrm>
            <a:off x="5143500" y="1484250"/>
            <a:ext cx="5958000" cy="43200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1000"/>
              </a:spcBef>
              <a:spcAft>
                <a:spcPts val="0"/>
              </a:spcAft>
              <a:buNone/>
            </a:pPr>
            <a:r>
              <a:rPr lang="en" sz="1600" b="1" dirty="0">
                <a:solidFill>
                  <a:srgbClr val="1155CC"/>
                </a:solidFill>
                <a:latin typeface="Open Sans"/>
                <a:ea typeface="Open Sans"/>
                <a:cs typeface="Open Sans"/>
                <a:sym typeface="Open Sans"/>
              </a:rPr>
              <a:t>Recommendation #2</a:t>
            </a:r>
            <a:r>
              <a:rPr lang="en" sz="1200" dirty="0">
                <a:solidFill>
                  <a:srgbClr val="1155CC"/>
                </a:solidFill>
                <a:latin typeface="Open Sans Medium"/>
                <a:ea typeface="Open Sans Medium"/>
                <a:cs typeface="Open Sans Medium"/>
                <a:sym typeface="Open Sans Medium"/>
              </a:rPr>
              <a:t>  </a:t>
            </a:r>
            <a:r>
              <a:rPr lang="en" sz="1200" dirty="0">
                <a:solidFill>
                  <a:schemeClr val="dk1"/>
                </a:solidFill>
                <a:latin typeface="Open Sans Medium"/>
                <a:ea typeface="Open Sans Medium"/>
                <a:cs typeface="Open Sans Medium"/>
                <a:sym typeface="Open Sans Medium"/>
              </a:rPr>
              <a:t/>
            </a:r>
            <a:br>
              <a:rPr lang="en" sz="1200" dirty="0">
                <a:solidFill>
                  <a:schemeClr val="dk1"/>
                </a:solidFill>
                <a:latin typeface="Open Sans Medium"/>
                <a:ea typeface="Open Sans Medium"/>
                <a:cs typeface="Open Sans Medium"/>
                <a:sym typeface="Open Sans Medium"/>
              </a:rPr>
            </a:br>
            <a:r>
              <a:rPr lang="en" sz="1200" dirty="0">
                <a:solidFill>
                  <a:schemeClr val="dk1"/>
                </a:solidFill>
                <a:latin typeface="Open Sans Light"/>
                <a:ea typeface="Open Sans Light"/>
                <a:cs typeface="Open Sans Light"/>
                <a:sym typeface="Open Sans Light"/>
              </a:rPr>
              <a:t>Provide clear lines of communication of academic advising practices to University constituents (i.e. students, faculty and staff).</a:t>
            </a: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1000"/>
              </a:spcBef>
              <a:spcAft>
                <a:spcPts val="0"/>
              </a:spcAft>
              <a:buNone/>
            </a:pP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1000"/>
              </a:spcBef>
              <a:spcAft>
                <a:spcPts val="0"/>
              </a:spcAft>
              <a:buNone/>
            </a:pPr>
            <a:r>
              <a:rPr lang="en" sz="1200" dirty="0">
                <a:solidFill>
                  <a:srgbClr val="3C78D8"/>
                </a:solidFill>
                <a:latin typeface="Open Sans Medium"/>
                <a:ea typeface="Open Sans Medium"/>
                <a:cs typeface="Open Sans Medium"/>
                <a:sym typeface="Open Sans Medium"/>
              </a:rPr>
              <a:t>Recommendation 2.A.</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The institution should utilize one advising platform to ensure that there is less confusion for institutional constituents regarding advising and registration.</a:t>
            </a:r>
            <a:r>
              <a:rPr lang="en" sz="1200" dirty="0">
                <a:solidFill>
                  <a:schemeClr val="dk1"/>
                </a:solidFill>
                <a:latin typeface="Open Sans Medium"/>
                <a:ea typeface="Open Sans Medium"/>
                <a:cs typeface="Open Sans Medium"/>
                <a:sym typeface="Open Sans Medium"/>
              </a:rPr>
              <a:t> </a:t>
            </a:r>
            <a:endParaRPr sz="1200" dirty="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None/>
            </a:pPr>
            <a:endParaRPr sz="1200" dirty="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None/>
            </a:pPr>
            <a:r>
              <a:rPr lang="en" sz="1200" dirty="0">
                <a:solidFill>
                  <a:srgbClr val="3C78D8"/>
                </a:solidFill>
                <a:latin typeface="Open Sans Medium"/>
                <a:ea typeface="Open Sans Medium"/>
                <a:cs typeface="Open Sans Medium"/>
                <a:sym typeface="Open Sans Medium"/>
              </a:rPr>
              <a:t>Recommendation </a:t>
            </a:r>
            <a:r>
              <a:rPr lang="en" sz="1200" dirty="0" smtClean="0">
                <a:solidFill>
                  <a:srgbClr val="3C78D8"/>
                </a:solidFill>
                <a:latin typeface="Open Sans Medium"/>
                <a:ea typeface="Open Sans Medium"/>
                <a:cs typeface="Open Sans Medium"/>
                <a:sym typeface="Open Sans Medium"/>
              </a:rPr>
              <a:t>2.B.</a:t>
            </a:r>
            <a:r>
              <a:rPr lang="en" sz="1200" dirty="0" smtClean="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Determine what students’ preferred method of communication is and needs to be when disseminating and sharing essential academic advising information. </a:t>
            </a:r>
            <a:endParaRPr sz="1200" dirty="0">
              <a:solidFill>
                <a:schemeClr val="dk1"/>
              </a:solidFill>
              <a:latin typeface="Open Sans Light"/>
              <a:ea typeface="Open Sans Light"/>
              <a:cs typeface="Open Sans Light"/>
              <a:sym typeface="Open Sans Light"/>
            </a:endParaRPr>
          </a:p>
          <a:p>
            <a:pPr marL="0" lvl="0" indent="0" algn="l" rtl="0">
              <a:lnSpc>
                <a:spcPct val="98181"/>
              </a:lnSpc>
              <a:spcBef>
                <a:spcPts val="1000"/>
              </a:spcBef>
              <a:spcAft>
                <a:spcPts val="0"/>
              </a:spcAft>
              <a:buNone/>
            </a:pPr>
            <a:endParaRPr sz="1200" dirty="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None/>
            </a:pPr>
            <a:r>
              <a:rPr lang="en" sz="1200" dirty="0">
                <a:solidFill>
                  <a:srgbClr val="3C78D8"/>
                </a:solidFill>
                <a:latin typeface="Open Sans Medium"/>
                <a:ea typeface="Open Sans Medium"/>
                <a:cs typeface="Open Sans Medium"/>
                <a:sym typeface="Open Sans Medium"/>
              </a:rPr>
              <a:t>Recommendation </a:t>
            </a:r>
            <a:r>
              <a:rPr lang="en" sz="1200" dirty="0" smtClean="0">
                <a:solidFill>
                  <a:srgbClr val="3C78D8"/>
                </a:solidFill>
                <a:latin typeface="Open Sans Medium"/>
                <a:ea typeface="Open Sans Medium"/>
                <a:cs typeface="Open Sans Medium"/>
                <a:sym typeface="Open Sans Medium"/>
              </a:rPr>
              <a:t>2.C.</a:t>
            </a:r>
            <a:r>
              <a:rPr lang="en" sz="1200" dirty="0" smtClean="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Ensure that advising practices and processes are clearly communicated to students at the University.</a:t>
            </a:r>
            <a:r>
              <a:rPr lang="en" sz="1200" dirty="0">
                <a:solidFill>
                  <a:schemeClr val="dk1"/>
                </a:solidFill>
                <a:latin typeface="Open Sans Medium"/>
                <a:ea typeface="Open Sans Medium"/>
                <a:cs typeface="Open Sans Medium"/>
                <a:sym typeface="Open Sans Medium"/>
              </a:rPr>
              <a:t> </a:t>
            </a:r>
            <a:endParaRPr sz="1200" dirty="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None/>
            </a:pPr>
            <a:endParaRPr sz="1200" dirty="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None/>
            </a:pPr>
            <a:r>
              <a:rPr lang="en" sz="1200" dirty="0">
                <a:solidFill>
                  <a:srgbClr val="3C78D8"/>
                </a:solidFill>
                <a:latin typeface="Open Sans Medium"/>
                <a:ea typeface="Open Sans Medium"/>
                <a:cs typeface="Open Sans Medium"/>
                <a:sym typeface="Open Sans Medium"/>
              </a:rPr>
              <a:t>Recommendation </a:t>
            </a:r>
            <a:r>
              <a:rPr lang="en" sz="1200" dirty="0" smtClean="0">
                <a:solidFill>
                  <a:srgbClr val="3C78D8"/>
                </a:solidFill>
                <a:latin typeface="Open Sans Medium"/>
                <a:ea typeface="Open Sans Medium"/>
                <a:cs typeface="Open Sans Medium"/>
                <a:sym typeface="Open Sans Medium"/>
              </a:rPr>
              <a:t>2.D.</a:t>
            </a:r>
            <a:r>
              <a:rPr lang="en" sz="1200" dirty="0" smtClean="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Establish transparent ways to communicate how students can resolve issues, concerns or problems. </a:t>
            </a:r>
            <a:endParaRPr sz="1200" dirty="0">
              <a:solidFill>
                <a:schemeClr val="dk1"/>
              </a:solidFill>
              <a:latin typeface="Open Sans Light"/>
              <a:ea typeface="Open Sans Light"/>
              <a:cs typeface="Open Sans Light"/>
              <a:sym typeface="Open Sans Light"/>
            </a:endParaRPr>
          </a:p>
        </p:txBody>
      </p:sp>
      <p:pic>
        <p:nvPicPr>
          <p:cNvPr id="162" name="Google Shape;162;p22"/>
          <p:cNvPicPr preferRelativeResize="0"/>
          <p:nvPr/>
        </p:nvPicPr>
        <p:blipFill rotWithShape="1">
          <a:blip r:embed="rId4">
            <a:alphaModFix amt="50000"/>
          </a:blip>
          <a:srcRect t="693" b="89846"/>
          <a:stretch/>
        </p:blipFill>
        <p:spPr>
          <a:xfrm>
            <a:off x="1968500" y="6361400"/>
            <a:ext cx="10220450" cy="496599"/>
          </a:xfrm>
          <a:prstGeom prst="rect">
            <a:avLst/>
          </a:prstGeom>
          <a:noFill/>
          <a:ln>
            <a:noFill/>
          </a:ln>
        </p:spPr>
      </p:pic>
      <p:pic>
        <p:nvPicPr>
          <p:cNvPr id="163" name="Google Shape;163;p22"/>
          <p:cNvPicPr preferRelativeResize="0"/>
          <p:nvPr/>
        </p:nvPicPr>
        <p:blipFill rotWithShape="1">
          <a:blip r:embed="rId5">
            <a:alphaModFix/>
          </a:blip>
          <a:srcRect l="4231" r="16673"/>
          <a:stretch/>
        </p:blipFill>
        <p:spPr>
          <a:xfrm>
            <a:off x="0" y="1471950"/>
            <a:ext cx="4843500" cy="4075500"/>
          </a:xfrm>
          <a:prstGeom prst="round1Rect">
            <a:avLst>
              <a:gd name="adj" fmla="val 16667"/>
            </a:avLst>
          </a:prstGeom>
          <a:noFill/>
          <a:ln>
            <a:noFill/>
          </a:ln>
        </p:spPr>
      </p:pic>
      <p:pic>
        <p:nvPicPr>
          <p:cNvPr id="164" name="Google Shape;164;p22"/>
          <p:cNvPicPr preferRelativeResize="0"/>
          <p:nvPr/>
        </p:nvPicPr>
        <p:blipFill rotWithShape="1">
          <a:blip r:embed="rId4">
            <a:alphaModFix amt="50000"/>
          </a:blip>
          <a:srcRect l="80739" t="693" b="89846"/>
          <a:stretch/>
        </p:blipFill>
        <p:spPr>
          <a:xfrm>
            <a:off x="0" y="6361400"/>
            <a:ext cx="1968499" cy="496599"/>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6;p14"/>
          <p:cNvPicPr preferRelativeResize="0"/>
          <p:nvPr/>
        </p:nvPicPr>
        <p:blipFill rotWithShape="1">
          <a:blip r:embed="rId2">
            <a:alphaModFix/>
            <a:lum bright="70000" contrast="-70000"/>
          </a:blip>
          <a:srcRect l="22976" r="15473" b="9066"/>
          <a:stretch/>
        </p:blipFill>
        <p:spPr>
          <a:xfrm>
            <a:off x="0" y="-1"/>
            <a:ext cx="12188825" cy="6350247"/>
          </a:xfrm>
          <a:prstGeom prst="rect">
            <a:avLst/>
          </a:prstGeom>
          <a:noFill/>
          <a:ln>
            <a:noFill/>
          </a:ln>
        </p:spPr>
      </p:pic>
      <p:pic>
        <p:nvPicPr>
          <p:cNvPr id="2" name="Google Shape;149;p21"/>
          <p:cNvPicPr preferRelativeResize="0"/>
          <p:nvPr/>
        </p:nvPicPr>
        <p:blipFill rotWithShape="1">
          <a:blip r:embed="rId3">
            <a:alphaModFix/>
          </a:blip>
          <a:srcRect l="534" t="17236" r="396" b="82310"/>
          <a:stretch/>
        </p:blipFill>
        <p:spPr>
          <a:xfrm rot="10800000">
            <a:off x="0" y="1"/>
            <a:ext cx="12188950" cy="927099"/>
          </a:xfrm>
          <a:prstGeom prst="rect">
            <a:avLst/>
          </a:prstGeom>
          <a:noFill/>
          <a:ln>
            <a:noFill/>
          </a:ln>
        </p:spPr>
      </p:pic>
      <p:sp>
        <p:nvSpPr>
          <p:cNvPr id="3" name="Google Shape;151;p21"/>
          <p:cNvSpPr txBox="1"/>
          <p:nvPr/>
        </p:nvSpPr>
        <p:spPr>
          <a:xfrm>
            <a:off x="285151" y="381276"/>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3F3F3"/>
                </a:solidFill>
                <a:latin typeface="Open Sans"/>
                <a:ea typeface="Open Sans"/>
                <a:cs typeface="Open Sans"/>
                <a:sym typeface="Open Sans"/>
              </a:rPr>
              <a:t>Advising </a:t>
            </a:r>
            <a:r>
              <a:rPr lang="en" sz="2400" b="1" dirty="0" smtClean="0">
                <a:solidFill>
                  <a:srgbClr val="F3F3F3"/>
                </a:solidFill>
                <a:latin typeface="Open Sans"/>
                <a:ea typeface="Open Sans"/>
                <a:cs typeface="Open Sans"/>
                <a:sym typeface="Open Sans"/>
              </a:rPr>
              <a:t>Policies and Procedures</a:t>
            </a:r>
            <a:endParaRPr sz="2400" b="1" dirty="0">
              <a:solidFill>
                <a:srgbClr val="F3F3F3"/>
              </a:solidFill>
              <a:latin typeface="Open Sans"/>
              <a:ea typeface="Open Sans"/>
              <a:cs typeface="Open Sans"/>
              <a:sym typeface="Open Sans"/>
            </a:endParaRPr>
          </a:p>
        </p:txBody>
      </p:sp>
      <p:pic>
        <p:nvPicPr>
          <p:cNvPr id="4" name="Google Shape;140;p20"/>
          <p:cNvPicPr preferRelativeResize="0"/>
          <p:nvPr/>
        </p:nvPicPr>
        <p:blipFill rotWithShape="1">
          <a:blip r:embed="rId4">
            <a:alphaModFix amt="40000"/>
          </a:blip>
          <a:srcRect t="693" r="11158" b="89846"/>
          <a:stretch/>
        </p:blipFill>
        <p:spPr>
          <a:xfrm>
            <a:off x="0" y="6350246"/>
            <a:ext cx="12188276" cy="507754"/>
          </a:xfrm>
          <a:prstGeom prst="rect">
            <a:avLst/>
          </a:prstGeom>
          <a:noFill/>
          <a:ln>
            <a:noFill/>
          </a:ln>
        </p:spPr>
      </p:pic>
      <p:sp>
        <p:nvSpPr>
          <p:cNvPr id="8" name="Text Placeholder 6"/>
          <p:cNvSpPr txBox="1">
            <a:spLocks/>
          </p:cNvSpPr>
          <p:nvPr/>
        </p:nvSpPr>
        <p:spPr>
          <a:xfrm>
            <a:off x="0" y="1802782"/>
            <a:ext cx="11049127" cy="3533908"/>
          </a:xfrm>
          <a:prstGeom prst="rect">
            <a:avLst/>
          </a:prstGeom>
          <a:noFill/>
          <a:ln>
            <a:noFill/>
          </a:ln>
        </p:spPr>
        <p:txBody>
          <a:bodyPr spcFirstLastPara="1" wrap="square" lIns="121875" tIns="121875" rIns="121875" bIns="12187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r>
              <a:rPr lang="en-US" sz="4000" dirty="0" smtClean="0"/>
              <a:t>Co-Chairs</a:t>
            </a:r>
          </a:p>
          <a:p>
            <a:endParaRPr lang="en-US" sz="4000" dirty="0" smtClean="0"/>
          </a:p>
          <a:p>
            <a:r>
              <a:rPr lang="en-US" sz="4000" dirty="0" smtClean="0"/>
              <a:t>Viviana Zambrano, </a:t>
            </a:r>
          </a:p>
          <a:p>
            <a:r>
              <a:rPr lang="en-US" dirty="0" smtClean="0"/>
              <a:t>Associate Director, Office of Student Retention and Educational Innovation</a:t>
            </a:r>
            <a:endParaRPr lang="en-US" sz="4000" dirty="0" smtClean="0"/>
          </a:p>
          <a:p>
            <a:endParaRPr lang="en-US" sz="4000" dirty="0" smtClean="0"/>
          </a:p>
          <a:p>
            <a:r>
              <a:rPr lang="en-US" sz="4000" dirty="0" smtClean="0"/>
              <a:t>John Van Brunt, </a:t>
            </a:r>
          </a:p>
          <a:p>
            <a:r>
              <a:rPr lang="en-US" dirty="0" smtClean="0"/>
              <a:t>Assistant Vice President, Admissions</a:t>
            </a:r>
            <a:endParaRPr lang="en-US" dirty="0"/>
          </a:p>
        </p:txBody>
      </p:sp>
    </p:spTree>
    <p:extLst>
      <p:ext uri="{BB962C8B-B14F-4D97-AF65-F5344CB8AC3E}">
        <p14:creationId xmlns:p14="http://schemas.microsoft.com/office/powerpoint/2010/main" val="26275835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3"/>
          <p:cNvPicPr preferRelativeResize="0"/>
          <p:nvPr/>
        </p:nvPicPr>
        <p:blipFill rotWithShape="1">
          <a:blip r:embed="rId3">
            <a:alphaModFix/>
          </a:blip>
          <a:srcRect l="534" t="17236" r="396" b="82310"/>
          <a:stretch/>
        </p:blipFill>
        <p:spPr>
          <a:xfrm rot="10800000">
            <a:off x="0" y="0"/>
            <a:ext cx="12188950" cy="927099"/>
          </a:xfrm>
          <a:prstGeom prst="rect">
            <a:avLst/>
          </a:prstGeom>
          <a:noFill/>
          <a:ln>
            <a:noFill/>
          </a:ln>
        </p:spPr>
      </p:pic>
      <p:sp>
        <p:nvSpPr>
          <p:cNvPr id="170" name="Google Shape;170;p23"/>
          <p:cNvSpPr txBox="1"/>
          <p:nvPr/>
        </p:nvSpPr>
        <p:spPr>
          <a:xfrm>
            <a:off x="175457" y="381275"/>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3F3F3"/>
                </a:solidFill>
                <a:latin typeface="Open Sans"/>
                <a:ea typeface="Open Sans"/>
                <a:cs typeface="Open Sans"/>
                <a:sym typeface="Open Sans"/>
              </a:rPr>
              <a:t>Advising Policies and Procedures  </a:t>
            </a:r>
            <a:endParaRPr sz="2400" b="1" dirty="0">
              <a:solidFill>
                <a:srgbClr val="F3F3F3"/>
              </a:solidFill>
              <a:latin typeface="Open Sans"/>
              <a:ea typeface="Open Sans"/>
              <a:cs typeface="Open Sans"/>
              <a:sym typeface="Open Sans"/>
            </a:endParaRPr>
          </a:p>
        </p:txBody>
      </p:sp>
      <p:sp>
        <p:nvSpPr>
          <p:cNvPr id="171" name="Google Shape;171;p23"/>
          <p:cNvSpPr txBox="1"/>
          <p:nvPr/>
        </p:nvSpPr>
        <p:spPr>
          <a:xfrm>
            <a:off x="5143500" y="1471950"/>
            <a:ext cx="5677200" cy="51033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1000"/>
              </a:spcBef>
              <a:spcAft>
                <a:spcPts val="0"/>
              </a:spcAft>
              <a:buNone/>
            </a:pPr>
            <a:r>
              <a:rPr lang="en" sz="1600" b="1">
                <a:solidFill>
                  <a:srgbClr val="1155CC"/>
                </a:solidFill>
                <a:latin typeface="Open Sans"/>
                <a:ea typeface="Open Sans"/>
                <a:cs typeface="Open Sans"/>
                <a:sym typeface="Open Sans"/>
              </a:rPr>
              <a:t>Recommendation #3</a:t>
            </a:r>
            <a:r>
              <a:rPr lang="en" sz="1600">
                <a:solidFill>
                  <a:srgbClr val="1155CC"/>
                </a:solidFill>
                <a:latin typeface="Open Sans Medium"/>
                <a:ea typeface="Open Sans Medium"/>
                <a:cs typeface="Open Sans Medium"/>
                <a:sym typeface="Open Sans Medium"/>
              </a:rPr>
              <a:t> </a:t>
            </a:r>
            <a:r>
              <a:rPr lang="en" sz="1200">
                <a:solidFill>
                  <a:schemeClr val="dk1"/>
                </a:solidFill>
                <a:latin typeface="Open Sans Medium"/>
                <a:ea typeface="Open Sans Medium"/>
                <a:cs typeface="Open Sans Medium"/>
                <a:sym typeface="Open Sans Medium"/>
              </a:rPr>
              <a:t> </a:t>
            </a:r>
            <a:br>
              <a:rPr lang="en" sz="1200">
                <a:solidFill>
                  <a:schemeClr val="dk1"/>
                </a:solidFill>
                <a:latin typeface="Open Sans Medium"/>
                <a:ea typeface="Open Sans Medium"/>
                <a:cs typeface="Open Sans Medium"/>
                <a:sym typeface="Open Sans Medium"/>
              </a:rPr>
            </a:br>
            <a:r>
              <a:rPr lang="en" sz="1200">
                <a:solidFill>
                  <a:schemeClr val="dk1"/>
                </a:solidFill>
                <a:latin typeface="Open Sans Light"/>
                <a:ea typeface="Open Sans Light"/>
                <a:cs typeface="Open Sans Light"/>
                <a:sym typeface="Open Sans Light"/>
              </a:rPr>
              <a:t>Ensure that the policies, procedures and practices are equitable, student-centered and look to increase student outcomes.</a:t>
            </a:r>
            <a:endParaRPr sz="1200">
              <a:solidFill>
                <a:schemeClr val="dk1"/>
              </a:solidFill>
              <a:latin typeface="Open Sans Light"/>
              <a:ea typeface="Open Sans Light"/>
              <a:cs typeface="Open Sans Light"/>
              <a:sym typeface="Open Sans Light"/>
            </a:endParaRPr>
          </a:p>
          <a:p>
            <a:pPr marL="0" lvl="0" indent="0" algn="l" rtl="0">
              <a:lnSpc>
                <a:spcPct val="98181"/>
              </a:lnSpc>
              <a:spcBef>
                <a:spcPts val="1000"/>
              </a:spcBef>
              <a:spcAft>
                <a:spcPts val="0"/>
              </a:spcAft>
              <a:buClr>
                <a:schemeClr val="dk1"/>
              </a:buClr>
              <a:buSzPts val="1100"/>
              <a:buFont typeface="Arial"/>
              <a:buNone/>
            </a:pPr>
            <a:endParaRPr sz="1200">
              <a:solidFill>
                <a:schemeClr val="dk1"/>
              </a:solidFill>
              <a:latin typeface="Open Sans Light"/>
              <a:ea typeface="Open Sans Light"/>
              <a:cs typeface="Open Sans Light"/>
              <a:sym typeface="Open Sans Light"/>
            </a:endParaRPr>
          </a:p>
          <a:p>
            <a:pPr marL="0" lvl="0" indent="0" algn="l" rtl="0">
              <a:lnSpc>
                <a:spcPct val="98181"/>
              </a:lnSpc>
              <a:spcBef>
                <a:spcPts val="1000"/>
              </a:spcBef>
              <a:spcAft>
                <a:spcPts val="0"/>
              </a:spcAft>
              <a:buNone/>
            </a:pPr>
            <a:r>
              <a:rPr lang="en" sz="1200">
                <a:solidFill>
                  <a:srgbClr val="3C78D8"/>
                </a:solidFill>
                <a:latin typeface="Open Sans Medium"/>
                <a:ea typeface="Open Sans Medium"/>
                <a:cs typeface="Open Sans Medium"/>
                <a:sym typeface="Open Sans Medium"/>
              </a:rPr>
              <a:t>Recommendation 3.A. </a:t>
            </a:r>
            <a:r>
              <a:rPr lang="en" sz="1200">
                <a:solidFill>
                  <a:schemeClr val="dk1"/>
                </a:solidFill>
                <a:latin typeface="Open Sans Medium"/>
                <a:ea typeface="Open Sans Medium"/>
                <a:cs typeface="Open Sans Medium"/>
                <a:sym typeface="Open Sans Medium"/>
              </a:rPr>
              <a:t> </a:t>
            </a:r>
            <a:r>
              <a:rPr lang="en" sz="1200">
                <a:solidFill>
                  <a:schemeClr val="dk1"/>
                </a:solidFill>
                <a:latin typeface="Open Sans Light"/>
                <a:ea typeface="Open Sans Light"/>
                <a:cs typeface="Open Sans Light"/>
                <a:sym typeface="Open Sans Light"/>
              </a:rPr>
              <a:t>Ensure, a University-wide, use of academic plans are established for all students, through the institutional advising platform.</a:t>
            </a:r>
            <a:endParaRPr sz="120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Clr>
                <a:schemeClr val="dk1"/>
              </a:buClr>
              <a:buSzPts val="1100"/>
              <a:buFont typeface="Arial"/>
              <a:buNone/>
            </a:pPr>
            <a:endParaRPr sz="120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None/>
            </a:pPr>
            <a:r>
              <a:rPr lang="en" sz="1200">
                <a:solidFill>
                  <a:srgbClr val="3C78D8"/>
                </a:solidFill>
                <a:latin typeface="Open Sans Medium"/>
                <a:ea typeface="Open Sans Medium"/>
                <a:cs typeface="Open Sans Medium"/>
                <a:sym typeface="Open Sans Medium"/>
              </a:rPr>
              <a:t>Recommendation 3.B.</a:t>
            </a:r>
            <a:r>
              <a:rPr lang="en" sz="1200">
                <a:solidFill>
                  <a:schemeClr val="dk1"/>
                </a:solidFill>
                <a:latin typeface="Open Sans Medium"/>
                <a:ea typeface="Open Sans Medium"/>
                <a:cs typeface="Open Sans Medium"/>
                <a:sym typeface="Open Sans Medium"/>
              </a:rPr>
              <a:t>  </a:t>
            </a:r>
            <a:r>
              <a:rPr lang="en" sz="1200">
                <a:solidFill>
                  <a:schemeClr val="dk1"/>
                </a:solidFill>
                <a:latin typeface="Open Sans Light"/>
                <a:ea typeface="Open Sans Light"/>
                <a:cs typeface="Open Sans Light"/>
                <a:sym typeface="Open Sans Light"/>
              </a:rPr>
              <a:t>Streamline and enhance the Satisfactory Academic Progress (SAP) processes at Kean University.</a:t>
            </a:r>
            <a:endParaRPr sz="120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Clr>
                <a:schemeClr val="dk1"/>
              </a:buClr>
              <a:buSzPts val="1100"/>
              <a:buFont typeface="Arial"/>
              <a:buNone/>
            </a:pPr>
            <a:endParaRPr sz="120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None/>
            </a:pPr>
            <a:r>
              <a:rPr lang="en" sz="1200">
                <a:solidFill>
                  <a:srgbClr val="3C78D8"/>
                </a:solidFill>
                <a:latin typeface="Open Sans Medium"/>
                <a:ea typeface="Open Sans Medium"/>
                <a:cs typeface="Open Sans Medium"/>
                <a:sym typeface="Open Sans Medium"/>
              </a:rPr>
              <a:t>Recommendation 3.C.</a:t>
            </a:r>
            <a:r>
              <a:rPr lang="en" sz="1200">
                <a:solidFill>
                  <a:schemeClr val="dk1"/>
                </a:solidFill>
                <a:latin typeface="Open Sans Medium"/>
                <a:ea typeface="Open Sans Medium"/>
                <a:cs typeface="Open Sans Medium"/>
                <a:sym typeface="Open Sans Medium"/>
              </a:rPr>
              <a:t>  </a:t>
            </a:r>
            <a:r>
              <a:rPr lang="en" sz="1200">
                <a:solidFill>
                  <a:schemeClr val="dk1"/>
                </a:solidFill>
                <a:latin typeface="Open Sans Light"/>
                <a:ea typeface="Open Sans Light"/>
                <a:cs typeface="Open Sans Light"/>
                <a:sym typeface="Open Sans Light"/>
              </a:rPr>
              <a:t>Improve the Declaration of Major policy and procedures to improve student outcomes and degree completion at Kean University.</a:t>
            </a:r>
            <a:endParaRPr sz="120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Clr>
                <a:schemeClr val="dk1"/>
              </a:buClr>
              <a:buSzPts val="1100"/>
              <a:buFont typeface="Arial"/>
              <a:buNone/>
            </a:pPr>
            <a:endParaRPr sz="1200">
              <a:solidFill>
                <a:schemeClr val="dk1"/>
              </a:solidFill>
              <a:latin typeface="Open Sans Medium"/>
              <a:ea typeface="Open Sans Medium"/>
              <a:cs typeface="Open Sans Medium"/>
              <a:sym typeface="Open Sans Medium"/>
            </a:endParaRPr>
          </a:p>
          <a:p>
            <a:pPr marL="0" lvl="0" indent="0" algn="l" rtl="0">
              <a:lnSpc>
                <a:spcPct val="98181"/>
              </a:lnSpc>
              <a:spcBef>
                <a:spcPts val="1000"/>
              </a:spcBef>
              <a:spcAft>
                <a:spcPts val="0"/>
              </a:spcAft>
              <a:buNone/>
            </a:pPr>
            <a:r>
              <a:rPr lang="en" sz="1200">
                <a:solidFill>
                  <a:srgbClr val="3C78D8"/>
                </a:solidFill>
                <a:latin typeface="Open Sans Medium"/>
                <a:ea typeface="Open Sans Medium"/>
                <a:cs typeface="Open Sans Medium"/>
                <a:sym typeface="Open Sans Medium"/>
              </a:rPr>
              <a:t>Recommendation 3.D.</a:t>
            </a:r>
            <a:r>
              <a:rPr lang="en" sz="1200">
                <a:solidFill>
                  <a:schemeClr val="dk1"/>
                </a:solidFill>
                <a:latin typeface="Open Sans Medium"/>
                <a:ea typeface="Open Sans Medium"/>
                <a:cs typeface="Open Sans Medium"/>
                <a:sym typeface="Open Sans Medium"/>
              </a:rPr>
              <a:t>  </a:t>
            </a:r>
            <a:r>
              <a:rPr lang="en" sz="1200">
                <a:solidFill>
                  <a:schemeClr val="dk1"/>
                </a:solidFill>
                <a:latin typeface="Open Sans Light"/>
                <a:ea typeface="Open Sans Light"/>
                <a:cs typeface="Open Sans Light"/>
                <a:sym typeface="Open Sans Light"/>
              </a:rPr>
              <a:t>Enhance the </a:t>
            </a:r>
            <a:r>
              <a:rPr lang="en" sz="1200" u="sng">
                <a:solidFill>
                  <a:schemeClr val="hlink"/>
                </a:solidFill>
                <a:latin typeface="Open Sans Light"/>
                <a:ea typeface="Open Sans Light"/>
                <a:cs typeface="Open Sans Light"/>
                <a:sym typeface="Open Sans Light"/>
                <a:hlinkClick r:id="rId4"/>
              </a:rPr>
              <a:t>Kean University Leave of Absence (LOA)</a:t>
            </a:r>
            <a:r>
              <a:rPr lang="en" sz="1200">
                <a:solidFill>
                  <a:schemeClr val="dk1"/>
                </a:solidFill>
                <a:latin typeface="Open Sans Light"/>
                <a:ea typeface="Open Sans Light"/>
                <a:cs typeface="Open Sans Light"/>
                <a:sym typeface="Open Sans Light"/>
              </a:rPr>
              <a:t> process by providing students with a more comprehensive and accommodating system that meets their diverse needs.</a:t>
            </a:r>
            <a:endParaRPr sz="1200">
              <a:solidFill>
                <a:schemeClr val="dk1"/>
              </a:solidFill>
              <a:latin typeface="Open Sans Medium"/>
              <a:ea typeface="Open Sans Medium"/>
              <a:cs typeface="Open Sans Medium"/>
              <a:sym typeface="Open Sans Medium"/>
            </a:endParaRPr>
          </a:p>
        </p:txBody>
      </p:sp>
      <p:pic>
        <p:nvPicPr>
          <p:cNvPr id="172" name="Google Shape;172;p23"/>
          <p:cNvPicPr preferRelativeResize="0"/>
          <p:nvPr/>
        </p:nvPicPr>
        <p:blipFill rotWithShape="1">
          <a:blip r:embed="rId5">
            <a:alphaModFix/>
          </a:blip>
          <a:srcRect l="16008" r="4895"/>
          <a:stretch/>
        </p:blipFill>
        <p:spPr>
          <a:xfrm>
            <a:off x="0" y="1471950"/>
            <a:ext cx="4843500" cy="4075500"/>
          </a:xfrm>
          <a:prstGeom prst="round1Rect">
            <a:avLst>
              <a:gd name="adj" fmla="val 16667"/>
            </a:avLst>
          </a:prstGeom>
          <a:noFill/>
          <a:ln>
            <a:noFill/>
          </a:ln>
        </p:spPr>
      </p:pic>
      <p:pic>
        <p:nvPicPr>
          <p:cNvPr id="173" name="Google Shape;173;p23"/>
          <p:cNvPicPr preferRelativeResize="0"/>
          <p:nvPr/>
        </p:nvPicPr>
        <p:blipFill rotWithShape="1">
          <a:blip r:embed="rId6">
            <a:alphaModFix amt="50000"/>
          </a:blip>
          <a:srcRect t="693" b="89846"/>
          <a:stretch/>
        </p:blipFill>
        <p:spPr>
          <a:xfrm>
            <a:off x="1968500" y="6361400"/>
            <a:ext cx="10220450" cy="496599"/>
          </a:xfrm>
          <a:prstGeom prst="rect">
            <a:avLst/>
          </a:prstGeom>
          <a:noFill/>
          <a:ln>
            <a:noFill/>
          </a:ln>
        </p:spPr>
      </p:pic>
      <p:pic>
        <p:nvPicPr>
          <p:cNvPr id="174" name="Google Shape;174;p23"/>
          <p:cNvPicPr preferRelativeResize="0"/>
          <p:nvPr/>
        </p:nvPicPr>
        <p:blipFill rotWithShape="1">
          <a:blip r:embed="rId6">
            <a:alphaModFix amt="50000"/>
          </a:blip>
          <a:srcRect l="80739" t="693" b="89846"/>
          <a:stretch/>
        </p:blipFill>
        <p:spPr>
          <a:xfrm>
            <a:off x="0" y="6361400"/>
            <a:ext cx="1968499" cy="496599"/>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6;p14"/>
          <p:cNvPicPr preferRelativeResize="0"/>
          <p:nvPr/>
        </p:nvPicPr>
        <p:blipFill rotWithShape="1">
          <a:blip r:embed="rId2">
            <a:alphaModFix/>
            <a:lum bright="70000" contrast="-70000"/>
          </a:blip>
          <a:srcRect l="22976" r="15473" b="9066"/>
          <a:stretch/>
        </p:blipFill>
        <p:spPr>
          <a:xfrm>
            <a:off x="0" y="-1"/>
            <a:ext cx="12188825" cy="6350247"/>
          </a:xfrm>
          <a:prstGeom prst="rect">
            <a:avLst/>
          </a:prstGeom>
          <a:noFill/>
          <a:ln>
            <a:noFill/>
          </a:ln>
        </p:spPr>
      </p:pic>
      <p:pic>
        <p:nvPicPr>
          <p:cNvPr id="2" name="Google Shape;149;p21"/>
          <p:cNvPicPr preferRelativeResize="0"/>
          <p:nvPr/>
        </p:nvPicPr>
        <p:blipFill rotWithShape="1">
          <a:blip r:embed="rId3">
            <a:alphaModFix/>
          </a:blip>
          <a:srcRect l="534" t="17236" r="396" b="82310"/>
          <a:stretch/>
        </p:blipFill>
        <p:spPr>
          <a:xfrm rot="10800000">
            <a:off x="0" y="1"/>
            <a:ext cx="12188950" cy="927099"/>
          </a:xfrm>
          <a:prstGeom prst="rect">
            <a:avLst/>
          </a:prstGeom>
          <a:noFill/>
          <a:ln>
            <a:noFill/>
          </a:ln>
        </p:spPr>
      </p:pic>
      <p:sp>
        <p:nvSpPr>
          <p:cNvPr id="3" name="Google Shape;151;p21"/>
          <p:cNvSpPr txBox="1"/>
          <p:nvPr/>
        </p:nvSpPr>
        <p:spPr>
          <a:xfrm>
            <a:off x="285151" y="381276"/>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3F3F3"/>
                </a:solidFill>
                <a:latin typeface="Open Sans"/>
                <a:ea typeface="Open Sans"/>
                <a:cs typeface="Open Sans"/>
                <a:sym typeface="Open Sans"/>
              </a:rPr>
              <a:t>Advising </a:t>
            </a:r>
            <a:r>
              <a:rPr lang="en" sz="2400" b="1" dirty="0" smtClean="0">
                <a:solidFill>
                  <a:srgbClr val="F3F3F3"/>
                </a:solidFill>
                <a:latin typeface="Open Sans"/>
                <a:ea typeface="Open Sans"/>
                <a:cs typeface="Open Sans"/>
                <a:sym typeface="Open Sans"/>
              </a:rPr>
              <a:t>Technology and Assessment</a:t>
            </a:r>
            <a:endParaRPr sz="2400" b="1" dirty="0">
              <a:solidFill>
                <a:srgbClr val="F3F3F3"/>
              </a:solidFill>
              <a:latin typeface="Open Sans"/>
              <a:ea typeface="Open Sans"/>
              <a:cs typeface="Open Sans"/>
              <a:sym typeface="Open Sans"/>
            </a:endParaRPr>
          </a:p>
        </p:txBody>
      </p:sp>
      <p:pic>
        <p:nvPicPr>
          <p:cNvPr id="4" name="Google Shape;140;p20"/>
          <p:cNvPicPr preferRelativeResize="0"/>
          <p:nvPr/>
        </p:nvPicPr>
        <p:blipFill rotWithShape="1">
          <a:blip r:embed="rId4">
            <a:alphaModFix amt="40000"/>
          </a:blip>
          <a:srcRect t="693" r="11158" b="89846"/>
          <a:stretch/>
        </p:blipFill>
        <p:spPr>
          <a:xfrm>
            <a:off x="0" y="6350246"/>
            <a:ext cx="12188276" cy="507754"/>
          </a:xfrm>
          <a:prstGeom prst="rect">
            <a:avLst/>
          </a:prstGeom>
          <a:noFill/>
          <a:ln>
            <a:noFill/>
          </a:ln>
        </p:spPr>
      </p:pic>
      <p:sp>
        <p:nvSpPr>
          <p:cNvPr id="8" name="Text Placeholder 6"/>
          <p:cNvSpPr txBox="1">
            <a:spLocks/>
          </p:cNvSpPr>
          <p:nvPr/>
        </p:nvSpPr>
        <p:spPr>
          <a:xfrm>
            <a:off x="0" y="1802782"/>
            <a:ext cx="11049127" cy="3533908"/>
          </a:xfrm>
          <a:prstGeom prst="rect">
            <a:avLst/>
          </a:prstGeom>
          <a:noFill/>
          <a:ln>
            <a:noFill/>
          </a:ln>
        </p:spPr>
        <p:txBody>
          <a:bodyPr spcFirstLastPara="1" wrap="square" lIns="121875" tIns="121875" rIns="121875" bIns="12187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r>
              <a:rPr lang="en-US" sz="4000" dirty="0" smtClean="0"/>
              <a:t>Co-Chairs</a:t>
            </a:r>
          </a:p>
          <a:p>
            <a:endParaRPr lang="en-US" sz="4000" dirty="0" smtClean="0"/>
          </a:p>
          <a:p>
            <a:r>
              <a:rPr lang="en-US" sz="4000" dirty="0" smtClean="0"/>
              <a:t>Dr. Elizabeth Hyde, </a:t>
            </a:r>
          </a:p>
          <a:p>
            <a:r>
              <a:rPr lang="en-US" dirty="0" smtClean="0"/>
              <a:t>Acting Associate Dean, College of Liberal Arts</a:t>
            </a:r>
            <a:endParaRPr lang="en-US" sz="4000" dirty="0" smtClean="0"/>
          </a:p>
          <a:p>
            <a:endParaRPr lang="en-US" sz="4000" dirty="0" smtClean="0"/>
          </a:p>
          <a:p>
            <a:r>
              <a:rPr lang="en-US" sz="4000" dirty="0" smtClean="0"/>
              <a:t>Dr. </a:t>
            </a:r>
            <a:r>
              <a:rPr lang="en-US" sz="4000" dirty="0" err="1" smtClean="0"/>
              <a:t>Rebeccah</a:t>
            </a:r>
            <a:r>
              <a:rPr lang="en-US" sz="4000" dirty="0" smtClean="0"/>
              <a:t> Newman, </a:t>
            </a:r>
          </a:p>
          <a:p>
            <a:r>
              <a:rPr lang="en-US" dirty="0" smtClean="0"/>
              <a:t>Former Director, Academic Affairs</a:t>
            </a:r>
            <a:endParaRPr lang="en-US" dirty="0"/>
          </a:p>
        </p:txBody>
      </p:sp>
    </p:spTree>
    <p:extLst>
      <p:ext uri="{BB962C8B-B14F-4D97-AF65-F5344CB8AC3E}">
        <p14:creationId xmlns:p14="http://schemas.microsoft.com/office/powerpoint/2010/main" val="2136122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4"/>
          <p:cNvPicPr preferRelativeResize="0"/>
          <p:nvPr/>
        </p:nvPicPr>
        <p:blipFill rotWithShape="1">
          <a:blip r:embed="rId3">
            <a:alphaModFix amt="40000"/>
          </a:blip>
          <a:srcRect t="693" r="11158" b="89846"/>
          <a:stretch/>
        </p:blipFill>
        <p:spPr>
          <a:xfrm>
            <a:off x="0" y="6361400"/>
            <a:ext cx="9080500" cy="496599"/>
          </a:xfrm>
          <a:prstGeom prst="rect">
            <a:avLst/>
          </a:prstGeom>
          <a:noFill/>
          <a:ln>
            <a:noFill/>
          </a:ln>
        </p:spPr>
      </p:pic>
      <p:pic>
        <p:nvPicPr>
          <p:cNvPr id="180" name="Google Shape;180;p24"/>
          <p:cNvPicPr preferRelativeResize="0"/>
          <p:nvPr/>
        </p:nvPicPr>
        <p:blipFill rotWithShape="1">
          <a:blip r:embed="rId4">
            <a:alphaModFix/>
          </a:blip>
          <a:srcRect l="28983" t="17236" r="395" b="82310"/>
          <a:stretch/>
        </p:blipFill>
        <p:spPr>
          <a:xfrm rot="10800000">
            <a:off x="-2" y="1"/>
            <a:ext cx="9080502" cy="927099"/>
          </a:xfrm>
          <a:prstGeom prst="rect">
            <a:avLst/>
          </a:prstGeom>
          <a:noFill/>
          <a:ln>
            <a:noFill/>
          </a:ln>
        </p:spPr>
      </p:pic>
      <p:pic>
        <p:nvPicPr>
          <p:cNvPr id="181" name="Google Shape;181;p24"/>
          <p:cNvPicPr preferRelativeResize="0"/>
          <p:nvPr/>
        </p:nvPicPr>
        <p:blipFill rotWithShape="1">
          <a:blip r:embed="rId5">
            <a:alphaModFix/>
          </a:blip>
          <a:srcRect l="46164" r="25211"/>
          <a:stretch/>
        </p:blipFill>
        <p:spPr>
          <a:xfrm>
            <a:off x="9239250" y="0"/>
            <a:ext cx="2949600" cy="6858000"/>
          </a:xfrm>
          <a:prstGeom prst="rect">
            <a:avLst/>
          </a:prstGeom>
          <a:noFill/>
          <a:ln>
            <a:noFill/>
          </a:ln>
        </p:spPr>
      </p:pic>
      <p:sp>
        <p:nvSpPr>
          <p:cNvPr id="182" name="Google Shape;182;p24"/>
          <p:cNvSpPr txBox="1"/>
          <p:nvPr/>
        </p:nvSpPr>
        <p:spPr>
          <a:xfrm>
            <a:off x="368725" y="382250"/>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3F3F3"/>
                </a:solidFill>
                <a:latin typeface="Open Sans"/>
                <a:ea typeface="Open Sans"/>
                <a:cs typeface="Open Sans"/>
                <a:sym typeface="Open Sans"/>
              </a:rPr>
              <a:t>Advising Technology and Assessment </a:t>
            </a:r>
            <a:endParaRPr sz="2400" b="1">
              <a:solidFill>
                <a:srgbClr val="F3F3F3"/>
              </a:solidFill>
              <a:latin typeface="Open Sans"/>
              <a:ea typeface="Open Sans"/>
              <a:cs typeface="Open Sans"/>
              <a:sym typeface="Open Sans"/>
            </a:endParaRPr>
          </a:p>
        </p:txBody>
      </p:sp>
      <p:sp>
        <p:nvSpPr>
          <p:cNvPr id="183" name="Google Shape;183;p24"/>
          <p:cNvSpPr txBox="1"/>
          <p:nvPr/>
        </p:nvSpPr>
        <p:spPr>
          <a:xfrm>
            <a:off x="685800" y="1157125"/>
            <a:ext cx="7581900" cy="53559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1000"/>
              </a:spcBef>
              <a:spcAft>
                <a:spcPts val="0"/>
              </a:spcAft>
              <a:buClr>
                <a:schemeClr val="dk1"/>
              </a:buClr>
              <a:buSzPts val="1100"/>
              <a:buFont typeface="Arial"/>
              <a:buNone/>
            </a:pPr>
            <a:r>
              <a:rPr lang="en" sz="1600" b="1" dirty="0">
                <a:solidFill>
                  <a:srgbClr val="1155CC"/>
                </a:solidFill>
                <a:latin typeface="Open Sans"/>
                <a:ea typeface="Open Sans"/>
                <a:cs typeface="Open Sans"/>
                <a:sym typeface="Open Sans"/>
              </a:rPr>
              <a:t>Recommendation #4</a:t>
            </a:r>
            <a:r>
              <a:rPr lang="en" sz="1200" dirty="0">
                <a:solidFill>
                  <a:schemeClr val="dk1"/>
                </a:solidFill>
                <a:latin typeface="Open Sans Medium"/>
                <a:ea typeface="Open Sans Medium"/>
                <a:cs typeface="Open Sans Medium"/>
                <a:sym typeface="Open Sans Medium"/>
              </a:rPr>
              <a:t/>
            </a:r>
            <a:br>
              <a:rPr lang="en" sz="1200" dirty="0">
                <a:solidFill>
                  <a:schemeClr val="dk1"/>
                </a:solidFill>
                <a:latin typeface="Open Sans Medium"/>
                <a:ea typeface="Open Sans Medium"/>
                <a:cs typeface="Open Sans Medium"/>
                <a:sym typeface="Open Sans Medium"/>
              </a:rPr>
            </a:br>
            <a:r>
              <a:rPr lang="en" sz="1200" dirty="0">
                <a:solidFill>
                  <a:schemeClr val="dk1"/>
                </a:solidFill>
                <a:latin typeface="Open Sans Light"/>
                <a:ea typeface="Open Sans Light"/>
                <a:cs typeface="Open Sans Light"/>
                <a:sym typeface="Open Sans Light"/>
              </a:rPr>
              <a:t>Overhaul all advising technologies and platforms to provide easy access to necessary curriculum and student support information.</a:t>
            </a:r>
            <a:endParaRPr sz="1200" dirty="0">
              <a:solidFill>
                <a:schemeClr val="dk1"/>
              </a:solidFill>
              <a:latin typeface="Open Sans Light"/>
              <a:ea typeface="Open Sans Light"/>
              <a:cs typeface="Open Sans Light"/>
              <a:sym typeface="Open Sans Light"/>
            </a:endParaRPr>
          </a:p>
          <a:p>
            <a:pPr marL="12700" lvl="0" indent="0" algn="l" rtl="0">
              <a:lnSpc>
                <a:spcPct val="98181"/>
              </a:lnSpc>
              <a:spcBef>
                <a:spcPts val="500"/>
              </a:spcBef>
              <a:spcAft>
                <a:spcPts val="0"/>
              </a:spcAft>
              <a:buNone/>
            </a:pPr>
            <a:endParaRPr sz="1200" dirty="0">
              <a:solidFill>
                <a:schemeClr val="dk1"/>
              </a:solidFill>
              <a:latin typeface="Open Sans Medium"/>
              <a:ea typeface="Open Sans Medium"/>
              <a:cs typeface="Open Sans Medium"/>
              <a:sym typeface="Open Sans Medium"/>
            </a:endParaRPr>
          </a:p>
          <a:p>
            <a:pPr marL="12700" lvl="0" indent="0" algn="l" rtl="0">
              <a:lnSpc>
                <a:spcPct val="98181"/>
              </a:lnSpc>
              <a:spcBef>
                <a:spcPts val="5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4.A.</a:t>
            </a:r>
            <a:r>
              <a:rPr lang="en" sz="1200" dirty="0">
                <a:solidFill>
                  <a:srgbClr val="0B5394"/>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Ensure that the EAB Navigate platform breaks down many of the administrative hurdles to provide clear, consistent and easily accessible information about students seeking and needing advisement, registration, and other support services.</a:t>
            </a:r>
            <a:endParaRPr sz="1200" dirty="0">
              <a:solidFill>
                <a:schemeClr val="dk1"/>
              </a:solidFill>
              <a:latin typeface="Open Sans Light"/>
              <a:ea typeface="Open Sans Light"/>
              <a:cs typeface="Open Sans Light"/>
              <a:sym typeface="Open Sans Light"/>
            </a:endParaRPr>
          </a:p>
          <a:p>
            <a:pPr marL="12700" lvl="0" indent="0" algn="l" rtl="0">
              <a:lnSpc>
                <a:spcPct val="98181"/>
              </a:lnSpc>
              <a:spcBef>
                <a:spcPts val="500"/>
              </a:spcBef>
              <a:spcAft>
                <a:spcPts val="0"/>
              </a:spcAft>
              <a:buNone/>
            </a:pPr>
            <a:endParaRPr sz="1200" dirty="0">
              <a:solidFill>
                <a:schemeClr val="dk1"/>
              </a:solidFill>
              <a:latin typeface="Open Sans Medium"/>
              <a:ea typeface="Open Sans Medium"/>
              <a:cs typeface="Open Sans Medium"/>
              <a:sym typeface="Open Sans Medium"/>
            </a:endParaRPr>
          </a:p>
          <a:p>
            <a:pPr marL="12700" lvl="0" indent="0" algn="l" rtl="0">
              <a:lnSpc>
                <a:spcPct val="98181"/>
              </a:lnSpc>
              <a:spcBef>
                <a:spcPts val="5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4.B.</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Curriculum software and degree audits (either through Student Planning and or Navigate) MUST be able to track student majors AND minors as a matter of equity for Kean students and to accommodate pending curriculum revisions.</a:t>
            </a:r>
            <a:endParaRPr sz="1200" dirty="0">
              <a:solidFill>
                <a:schemeClr val="dk1"/>
              </a:solidFill>
              <a:latin typeface="Open Sans Light"/>
              <a:ea typeface="Open Sans Light"/>
              <a:cs typeface="Open Sans Light"/>
              <a:sym typeface="Open Sans Light"/>
            </a:endParaRPr>
          </a:p>
          <a:p>
            <a:pPr marL="12700" lvl="0" indent="0" algn="l" rtl="0">
              <a:lnSpc>
                <a:spcPct val="98181"/>
              </a:lnSpc>
              <a:spcBef>
                <a:spcPts val="500"/>
              </a:spcBef>
              <a:spcAft>
                <a:spcPts val="0"/>
              </a:spcAft>
              <a:buNone/>
            </a:pPr>
            <a:endParaRPr sz="1200" dirty="0">
              <a:solidFill>
                <a:schemeClr val="dk1"/>
              </a:solidFill>
              <a:latin typeface="Open Sans Medium"/>
              <a:ea typeface="Open Sans Medium"/>
              <a:cs typeface="Open Sans Medium"/>
              <a:sym typeface="Open Sans Medium"/>
            </a:endParaRPr>
          </a:p>
          <a:p>
            <a:pPr marL="12700" lvl="0" indent="0" algn="l" rtl="0">
              <a:lnSpc>
                <a:spcPct val="98181"/>
              </a:lnSpc>
              <a:spcBef>
                <a:spcPts val="5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4.C.</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Kean must assign oversight and or periodic program review/assessment of End User technologies to a single entity/stakeholder to ensure they meet the above stated goals.</a:t>
            </a:r>
            <a:endParaRPr sz="1200" dirty="0">
              <a:solidFill>
                <a:schemeClr val="dk1"/>
              </a:solidFill>
              <a:latin typeface="Open Sans Light"/>
              <a:ea typeface="Open Sans Light"/>
              <a:cs typeface="Open Sans Light"/>
              <a:sym typeface="Open Sans Light"/>
            </a:endParaRPr>
          </a:p>
          <a:p>
            <a:pPr marL="12700" lvl="0" indent="0" algn="l" rtl="0">
              <a:lnSpc>
                <a:spcPct val="98181"/>
              </a:lnSpc>
              <a:spcBef>
                <a:spcPts val="500"/>
              </a:spcBef>
              <a:spcAft>
                <a:spcPts val="0"/>
              </a:spcAft>
              <a:buNone/>
            </a:pPr>
            <a:endParaRPr sz="1200" dirty="0">
              <a:solidFill>
                <a:schemeClr val="dk1"/>
              </a:solidFill>
              <a:latin typeface="Open Sans Medium"/>
              <a:ea typeface="Open Sans Medium"/>
              <a:cs typeface="Open Sans Medium"/>
              <a:sym typeface="Open Sans Medium"/>
            </a:endParaRPr>
          </a:p>
          <a:p>
            <a:pPr marL="12700" lvl="0" indent="0" algn="l" rtl="0">
              <a:lnSpc>
                <a:spcPct val="98181"/>
              </a:lnSpc>
              <a:spcBef>
                <a:spcPts val="5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4.D.</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Overhauled technologies and functionalities must be accessible through a single portal or landing page with the following functionalities, essential to the End </a:t>
            </a:r>
            <a:r>
              <a:rPr lang="en" sz="1200" dirty="0" smtClean="0">
                <a:solidFill>
                  <a:schemeClr val="dk1"/>
                </a:solidFill>
                <a:latin typeface="Open Sans Light"/>
                <a:ea typeface="Open Sans Light"/>
                <a:cs typeface="Open Sans Light"/>
                <a:sym typeface="Open Sans Light"/>
              </a:rPr>
              <a:t>Users (our students and their advisors), </a:t>
            </a:r>
            <a:r>
              <a:rPr lang="en" sz="1200" dirty="0">
                <a:solidFill>
                  <a:schemeClr val="dk1"/>
                </a:solidFill>
                <a:latin typeface="Open Sans Light"/>
                <a:ea typeface="Open Sans Light"/>
                <a:cs typeface="Open Sans Light"/>
                <a:sym typeface="Open Sans Light"/>
              </a:rPr>
              <a:t>as outlined in the Table </a:t>
            </a:r>
            <a:r>
              <a:rPr lang="en" sz="1200" dirty="0" smtClean="0">
                <a:solidFill>
                  <a:schemeClr val="dk1"/>
                </a:solidFill>
                <a:latin typeface="Open Sans Light"/>
                <a:ea typeface="Open Sans Light"/>
                <a:cs typeface="Open Sans Light"/>
                <a:sym typeface="Open Sans Light"/>
              </a:rPr>
              <a:t>on the following page.</a:t>
            </a:r>
            <a:endParaRPr sz="1200" dirty="0">
              <a:solidFill>
                <a:schemeClr val="dk1"/>
              </a:solidFill>
              <a:latin typeface="Open Sans Medium"/>
              <a:ea typeface="Open Sans Medium"/>
              <a:cs typeface="Open Sans Medium"/>
              <a:sym typeface="Open Sans Medium"/>
            </a:endParaRPr>
          </a:p>
          <a:p>
            <a:pPr marL="12700" lvl="0" indent="0" algn="l" rtl="0">
              <a:lnSpc>
                <a:spcPct val="98181"/>
              </a:lnSpc>
              <a:spcBef>
                <a:spcPts val="500"/>
              </a:spcBef>
              <a:spcAft>
                <a:spcPts val="0"/>
              </a:spcAft>
              <a:buNone/>
            </a:pPr>
            <a:endParaRPr sz="1200" dirty="0">
              <a:solidFill>
                <a:schemeClr val="dk1"/>
              </a:solidFill>
              <a:latin typeface="Open Sans Medium"/>
              <a:ea typeface="Open Sans Medium"/>
              <a:cs typeface="Open Sans Medium"/>
              <a:sym typeface="Open Sans Medium"/>
            </a:endParaRPr>
          </a:p>
          <a:p>
            <a:pPr marL="12700" lvl="0" indent="0" algn="l" rtl="0">
              <a:lnSpc>
                <a:spcPct val="98181"/>
              </a:lnSpc>
              <a:spcBef>
                <a:spcPts val="500"/>
              </a:spcBef>
              <a:spcAft>
                <a:spcPts val="0"/>
              </a:spcAft>
              <a:buNone/>
            </a:pPr>
            <a:r>
              <a:rPr lang="en" sz="1200" dirty="0">
                <a:solidFill>
                  <a:srgbClr val="3C78D8"/>
                </a:solidFill>
                <a:latin typeface="Open Sans Medium"/>
                <a:ea typeface="Open Sans Medium"/>
                <a:cs typeface="Open Sans Medium"/>
                <a:sym typeface="Open Sans Medium"/>
              </a:rPr>
              <a:t>Recommendation 4.E. </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Consider the models for the assessment of advising by following NACADA’s assertion that advisement is part of the educational experience.  To that end, assessment should be modeled on academic assessment in assessing what students know, what they do, and how they value advising. More specifically, we need to assess:</a:t>
            </a:r>
            <a:endParaRPr sz="1200" dirty="0">
              <a:solidFill>
                <a:schemeClr val="dk1"/>
              </a:solidFill>
              <a:latin typeface="Open Sans Medium"/>
              <a:ea typeface="Open Sans Medium"/>
              <a:cs typeface="Open Sans Medium"/>
              <a:sym typeface="Open Sans Medium"/>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5"/>
          <p:cNvPicPr preferRelativeResize="0"/>
          <p:nvPr/>
        </p:nvPicPr>
        <p:blipFill rotWithShape="1">
          <a:blip r:embed="rId3">
            <a:alphaModFix/>
          </a:blip>
          <a:srcRect l="534" t="17236" r="396" b="82310"/>
          <a:stretch/>
        </p:blipFill>
        <p:spPr>
          <a:xfrm rot="10800000">
            <a:off x="0" y="0"/>
            <a:ext cx="12188950" cy="927099"/>
          </a:xfrm>
          <a:prstGeom prst="rect">
            <a:avLst/>
          </a:prstGeom>
          <a:noFill/>
          <a:ln>
            <a:noFill/>
          </a:ln>
        </p:spPr>
      </p:pic>
      <p:pic>
        <p:nvPicPr>
          <p:cNvPr id="189" name="Google Shape;189;p25"/>
          <p:cNvPicPr preferRelativeResize="0"/>
          <p:nvPr/>
        </p:nvPicPr>
        <p:blipFill>
          <a:blip r:embed="rId4">
            <a:alphaModFix/>
          </a:blip>
          <a:stretch>
            <a:fillRect/>
          </a:stretch>
        </p:blipFill>
        <p:spPr>
          <a:xfrm>
            <a:off x="-4164950" y="1473200"/>
            <a:ext cx="3924300" cy="4581525"/>
          </a:xfrm>
          <a:prstGeom prst="rect">
            <a:avLst/>
          </a:prstGeom>
          <a:noFill/>
          <a:ln>
            <a:noFill/>
          </a:ln>
        </p:spPr>
      </p:pic>
      <p:pic>
        <p:nvPicPr>
          <p:cNvPr id="190" name="Google Shape;190;p25"/>
          <p:cNvPicPr preferRelativeResize="0"/>
          <p:nvPr/>
        </p:nvPicPr>
        <p:blipFill rotWithShape="1">
          <a:blip r:embed="rId5">
            <a:alphaModFix/>
          </a:blip>
          <a:srcRect l="-3418" t="5835" r="-3407" b="-3415"/>
          <a:stretch/>
        </p:blipFill>
        <p:spPr>
          <a:xfrm>
            <a:off x="3715138" y="995200"/>
            <a:ext cx="4758675" cy="6030700"/>
          </a:xfrm>
          <a:prstGeom prst="rect">
            <a:avLst/>
          </a:prstGeom>
          <a:noFill/>
          <a:ln>
            <a:noFill/>
          </a:ln>
        </p:spPr>
      </p:pic>
      <p:sp>
        <p:nvSpPr>
          <p:cNvPr id="191" name="Google Shape;191;p25"/>
          <p:cNvSpPr txBox="1"/>
          <p:nvPr/>
        </p:nvSpPr>
        <p:spPr>
          <a:xfrm>
            <a:off x="368725" y="382250"/>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3F3F3"/>
                </a:solidFill>
                <a:latin typeface="Open Sans"/>
                <a:ea typeface="Open Sans"/>
                <a:cs typeface="Open Sans"/>
                <a:sym typeface="Open Sans"/>
              </a:rPr>
              <a:t>Portal/Dashboard Functionality Needed</a:t>
            </a:r>
            <a:endParaRPr sz="2400" b="1">
              <a:solidFill>
                <a:srgbClr val="F3F3F3"/>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6"/>
          <p:cNvPicPr preferRelativeResize="0"/>
          <p:nvPr/>
        </p:nvPicPr>
        <p:blipFill>
          <a:blip r:embed="rId3">
            <a:alphaModFix/>
          </a:blip>
          <a:stretch>
            <a:fillRect/>
          </a:stretch>
        </p:blipFill>
        <p:spPr>
          <a:xfrm>
            <a:off x="-4511850" y="1473200"/>
            <a:ext cx="3990975" cy="4676775"/>
          </a:xfrm>
          <a:prstGeom prst="rect">
            <a:avLst/>
          </a:prstGeom>
          <a:noFill/>
          <a:ln>
            <a:noFill/>
          </a:ln>
        </p:spPr>
      </p:pic>
      <p:pic>
        <p:nvPicPr>
          <p:cNvPr id="197" name="Google Shape;197;p26"/>
          <p:cNvPicPr preferRelativeResize="0"/>
          <p:nvPr/>
        </p:nvPicPr>
        <p:blipFill rotWithShape="1">
          <a:blip r:embed="rId4">
            <a:alphaModFix/>
          </a:blip>
          <a:srcRect l="534" t="17236" r="396" b="82310"/>
          <a:stretch/>
        </p:blipFill>
        <p:spPr>
          <a:xfrm rot="10800000">
            <a:off x="0" y="0"/>
            <a:ext cx="12188950" cy="927099"/>
          </a:xfrm>
          <a:prstGeom prst="rect">
            <a:avLst/>
          </a:prstGeom>
          <a:noFill/>
          <a:ln>
            <a:noFill/>
          </a:ln>
        </p:spPr>
      </p:pic>
      <p:sp>
        <p:nvSpPr>
          <p:cNvPr id="198" name="Google Shape;198;p26"/>
          <p:cNvSpPr txBox="1"/>
          <p:nvPr/>
        </p:nvSpPr>
        <p:spPr>
          <a:xfrm>
            <a:off x="368725" y="382250"/>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3F3F3"/>
                </a:solidFill>
                <a:latin typeface="Open Sans"/>
                <a:ea typeface="Open Sans"/>
                <a:cs typeface="Open Sans"/>
                <a:sym typeface="Open Sans"/>
              </a:rPr>
              <a:t>Assessment</a:t>
            </a:r>
            <a:endParaRPr sz="2400" b="1">
              <a:solidFill>
                <a:srgbClr val="F3F3F3"/>
              </a:solidFill>
              <a:latin typeface="Open Sans"/>
              <a:ea typeface="Open Sans"/>
              <a:cs typeface="Open Sans"/>
              <a:sym typeface="Open Sans"/>
            </a:endParaRPr>
          </a:p>
        </p:txBody>
      </p:sp>
      <p:pic>
        <p:nvPicPr>
          <p:cNvPr id="199" name="Google Shape;199;p26"/>
          <p:cNvPicPr preferRelativeResize="0"/>
          <p:nvPr/>
        </p:nvPicPr>
        <p:blipFill>
          <a:blip r:embed="rId5">
            <a:alphaModFix/>
          </a:blip>
          <a:stretch>
            <a:fillRect/>
          </a:stretch>
        </p:blipFill>
        <p:spPr>
          <a:xfrm>
            <a:off x="6421725" y="1034525"/>
            <a:ext cx="4723524" cy="5704201"/>
          </a:xfrm>
          <a:prstGeom prst="rect">
            <a:avLst/>
          </a:prstGeom>
          <a:noFill/>
          <a:ln>
            <a:noFill/>
          </a:ln>
        </p:spPr>
      </p:pic>
      <p:sp>
        <p:nvSpPr>
          <p:cNvPr id="200" name="Google Shape;200;p26"/>
          <p:cNvSpPr txBox="1"/>
          <p:nvPr/>
        </p:nvSpPr>
        <p:spPr>
          <a:xfrm>
            <a:off x="685800" y="3067025"/>
            <a:ext cx="5361000" cy="1639200"/>
          </a:xfrm>
          <a:prstGeom prst="rect">
            <a:avLst/>
          </a:prstGeom>
          <a:noFill/>
          <a:ln>
            <a:noFill/>
          </a:ln>
        </p:spPr>
        <p:txBody>
          <a:bodyPr spcFirstLastPara="1" wrap="square" lIns="91425" tIns="91425" rIns="18287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Open Sans Medium"/>
                <a:ea typeface="Open Sans Medium"/>
                <a:cs typeface="Open Sans Medium"/>
                <a:sym typeface="Open Sans Medium"/>
              </a:rPr>
              <a:t>In consider models for the assessment of advising, we again follow NACADA’s assertion that advisement is part of the educational experience. To that end, assessment should be modeled on academic assessment in assessing what students know, what they do, and how they value advising</a:t>
            </a:r>
            <a:r>
              <a:rPr lang="en" baseline="30000">
                <a:solidFill>
                  <a:schemeClr val="dk1"/>
                </a:solidFill>
                <a:latin typeface="Open Sans Medium"/>
                <a:ea typeface="Open Sans Medium"/>
                <a:cs typeface="Open Sans Medium"/>
                <a:sym typeface="Open Sans Medium"/>
              </a:rPr>
              <a:t>1</a:t>
            </a:r>
            <a:r>
              <a:rPr lang="en">
                <a:solidFill>
                  <a:schemeClr val="dk1"/>
                </a:solidFill>
                <a:latin typeface="Open Sans Medium"/>
                <a:ea typeface="Open Sans Medium"/>
                <a:cs typeface="Open Sans Medium"/>
                <a:sym typeface="Open Sans Medium"/>
              </a:rPr>
              <a:t>. More specifically, we need to assess:</a:t>
            </a:r>
            <a:endParaRPr>
              <a:solidFill>
                <a:schemeClr val="dk1"/>
              </a:solidFill>
              <a:latin typeface="Open Sans Medium"/>
              <a:ea typeface="Open Sans Medium"/>
              <a:cs typeface="Open Sans Medium"/>
              <a:sym typeface="Open Sans Medium"/>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Open Sans Medium"/>
              <a:ea typeface="Open Sans Medium"/>
              <a:cs typeface="Open Sans Medium"/>
              <a:sym typeface="Open Sans Medium"/>
            </a:endParaRPr>
          </a:p>
          <a:p>
            <a:pPr marL="0" marR="182880" lvl="0" indent="0" algn="l" rtl="0">
              <a:lnSpc>
                <a:spcPct val="115000"/>
              </a:lnSpc>
              <a:spcBef>
                <a:spcPts val="1000"/>
              </a:spcBef>
              <a:spcAft>
                <a:spcPts val="0"/>
              </a:spcAft>
              <a:buNone/>
            </a:pPr>
            <a:endParaRPr>
              <a:solidFill>
                <a:schemeClr val="dk1"/>
              </a:solidFill>
              <a:latin typeface="Open Sans Medium"/>
              <a:ea typeface="Open Sans Medium"/>
              <a:cs typeface="Open Sans Medium"/>
              <a:sym typeface="Open Sans Medium"/>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6;p14"/>
          <p:cNvPicPr preferRelativeResize="0"/>
          <p:nvPr/>
        </p:nvPicPr>
        <p:blipFill rotWithShape="1">
          <a:blip r:embed="rId2">
            <a:alphaModFix/>
            <a:lum bright="70000" contrast="-70000"/>
          </a:blip>
          <a:srcRect l="22976" r="15473" b="9066"/>
          <a:stretch/>
        </p:blipFill>
        <p:spPr>
          <a:xfrm>
            <a:off x="0" y="-1"/>
            <a:ext cx="12188825" cy="6350247"/>
          </a:xfrm>
          <a:prstGeom prst="rect">
            <a:avLst/>
          </a:prstGeom>
          <a:noFill/>
          <a:ln>
            <a:noFill/>
          </a:ln>
        </p:spPr>
      </p:pic>
      <p:pic>
        <p:nvPicPr>
          <p:cNvPr id="2" name="Google Shape;149;p21"/>
          <p:cNvPicPr preferRelativeResize="0"/>
          <p:nvPr/>
        </p:nvPicPr>
        <p:blipFill rotWithShape="1">
          <a:blip r:embed="rId3">
            <a:alphaModFix/>
          </a:blip>
          <a:srcRect l="534" t="17236" r="396" b="82310"/>
          <a:stretch/>
        </p:blipFill>
        <p:spPr>
          <a:xfrm rot="10800000">
            <a:off x="0" y="1"/>
            <a:ext cx="12188950" cy="927099"/>
          </a:xfrm>
          <a:prstGeom prst="rect">
            <a:avLst/>
          </a:prstGeom>
          <a:noFill/>
          <a:ln>
            <a:noFill/>
          </a:ln>
        </p:spPr>
      </p:pic>
      <p:sp>
        <p:nvSpPr>
          <p:cNvPr id="3" name="Google Shape;151;p21"/>
          <p:cNvSpPr txBox="1"/>
          <p:nvPr/>
        </p:nvSpPr>
        <p:spPr>
          <a:xfrm>
            <a:off x="285151" y="381276"/>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Advisor Training</a:t>
            </a:r>
            <a:endParaRPr sz="2400" b="1" dirty="0">
              <a:solidFill>
                <a:srgbClr val="F3F3F3"/>
              </a:solidFill>
              <a:latin typeface="Open Sans"/>
              <a:ea typeface="Open Sans"/>
              <a:cs typeface="Open Sans"/>
              <a:sym typeface="Open Sans"/>
            </a:endParaRPr>
          </a:p>
        </p:txBody>
      </p:sp>
      <p:pic>
        <p:nvPicPr>
          <p:cNvPr id="4" name="Google Shape;140;p20"/>
          <p:cNvPicPr preferRelativeResize="0"/>
          <p:nvPr/>
        </p:nvPicPr>
        <p:blipFill rotWithShape="1">
          <a:blip r:embed="rId4">
            <a:alphaModFix amt="40000"/>
          </a:blip>
          <a:srcRect t="693" r="11158" b="89846"/>
          <a:stretch/>
        </p:blipFill>
        <p:spPr>
          <a:xfrm>
            <a:off x="0" y="6350246"/>
            <a:ext cx="12188276" cy="507754"/>
          </a:xfrm>
          <a:prstGeom prst="rect">
            <a:avLst/>
          </a:prstGeom>
          <a:noFill/>
          <a:ln>
            <a:noFill/>
          </a:ln>
        </p:spPr>
      </p:pic>
      <p:sp>
        <p:nvSpPr>
          <p:cNvPr id="8" name="Text Placeholder 6"/>
          <p:cNvSpPr txBox="1">
            <a:spLocks/>
          </p:cNvSpPr>
          <p:nvPr/>
        </p:nvSpPr>
        <p:spPr>
          <a:xfrm>
            <a:off x="0" y="1802782"/>
            <a:ext cx="11049127" cy="3533908"/>
          </a:xfrm>
          <a:prstGeom prst="rect">
            <a:avLst/>
          </a:prstGeom>
          <a:noFill/>
          <a:ln>
            <a:noFill/>
          </a:ln>
        </p:spPr>
        <p:txBody>
          <a:bodyPr spcFirstLastPara="1" wrap="square" lIns="121875" tIns="121875" rIns="121875" bIns="12187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r>
              <a:rPr lang="en-US" sz="4000" dirty="0" smtClean="0"/>
              <a:t>Co-Chairs</a:t>
            </a:r>
          </a:p>
          <a:p>
            <a:endParaRPr lang="en-US" sz="4000" dirty="0" smtClean="0"/>
          </a:p>
          <a:p>
            <a:r>
              <a:rPr lang="en-US" sz="4000" dirty="0" smtClean="0"/>
              <a:t>Rosa </a:t>
            </a:r>
            <a:r>
              <a:rPr lang="en-US" sz="4000" dirty="0" err="1" smtClean="0"/>
              <a:t>Paulino</a:t>
            </a:r>
            <a:r>
              <a:rPr lang="en-US" sz="4000" dirty="0" smtClean="0"/>
              <a:t>, </a:t>
            </a:r>
          </a:p>
          <a:p>
            <a:r>
              <a:rPr lang="en-US" dirty="0" smtClean="0"/>
              <a:t>Director, SUPERA, The Spanish Speaking Program</a:t>
            </a:r>
            <a:endParaRPr lang="en-US" sz="4000" dirty="0" smtClean="0"/>
          </a:p>
          <a:p>
            <a:endParaRPr lang="en-US" sz="4000" dirty="0" smtClean="0"/>
          </a:p>
          <a:p>
            <a:r>
              <a:rPr lang="en-US" sz="4000" dirty="0" smtClean="0"/>
              <a:t>Dr. Franklin Turner, </a:t>
            </a:r>
          </a:p>
          <a:p>
            <a:r>
              <a:rPr lang="en-US" dirty="0" smtClean="0"/>
              <a:t>Coordinator, Marriage and Family Therapy Program</a:t>
            </a:r>
            <a:endParaRPr lang="en-US" dirty="0"/>
          </a:p>
        </p:txBody>
      </p:sp>
    </p:spTree>
    <p:extLst>
      <p:ext uri="{BB962C8B-B14F-4D97-AF65-F5344CB8AC3E}">
        <p14:creationId xmlns:p14="http://schemas.microsoft.com/office/powerpoint/2010/main" val="11709456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7"/>
          <p:cNvPicPr preferRelativeResize="0"/>
          <p:nvPr/>
        </p:nvPicPr>
        <p:blipFill rotWithShape="1">
          <a:blip r:embed="rId3">
            <a:alphaModFix/>
          </a:blip>
          <a:srcRect l="534" t="17236" r="396" b="82310"/>
          <a:stretch/>
        </p:blipFill>
        <p:spPr>
          <a:xfrm rot="10800000">
            <a:off x="0" y="0"/>
            <a:ext cx="12188950" cy="927099"/>
          </a:xfrm>
          <a:prstGeom prst="rect">
            <a:avLst/>
          </a:prstGeom>
          <a:noFill/>
          <a:ln>
            <a:noFill/>
          </a:ln>
        </p:spPr>
      </p:pic>
      <p:sp>
        <p:nvSpPr>
          <p:cNvPr id="206" name="Google Shape;206;p27"/>
          <p:cNvSpPr txBox="1"/>
          <p:nvPr/>
        </p:nvSpPr>
        <p:spPr>
          <a:xfrm>
            <a:off x="368725" y="382250"/>
            <a:ext cx="9774300" cy="4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Advisor </a:t>
            </a:r>
            <a:r>
              <a:rPr lang="en" sz="2400" b="1" dirty="0">
                <a:solidFill>
                  <a:srgbClr val="F3F3F3"/>
                </a:solidFill>
                <a:latin typeface="Open Sans"/>
                <a:ea typeface="Open Sans"/>
                <a:cs typeface="Open Sans"/>
                <a:sym typeface="Open Sans"/>
              </a:rPr>
              <a:t>Training </a:t>
            </a:r>
            <a:endParaRPr sz="2400" b="1" dirty="0">
              <a:solidFill>
                <a:srgbClr val="F3F3F3"/>
              </a:solidFill>
              <a:latin typeface="Open Sans"/>
              <a:ea typeface="Open Sans"/>
              <a:cs typeface="Open Sans"/>
              <a:sym typeface="Open Sans"/>
            </a:endParaRPr>
          </a:p>
        </p:txBody>
      </p:sp>
      <p:sp>
        <p:nvSpPr>
          <p:cNvPr id="207" name="Google Shape;207;p27"/>
          <p:cNvSpPr txBox="1"/>
          <p:nvPr/>
        </p:nvSpPr>
        <p:spPr>
          <a:xfrm>
            <a:off x="685800" y="1186966"/>
            <a:ext cx="8321400" cy="524126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1000"/>
              </a:spcBef>
              <a:spcAft>
                <a:spcPts val="0"/>
              </a:spcAft>
              <a:buNone/>
            </a:pPr>
            <a:r>
              <a:rPr lang="en" sz="1600" b="1" dirty="0">
                <a:solidFill>
                  <a:srgbClr val="1155CC"/>
                </a:solidFill>
                <a:latin typeface="Open Sans"/>
                <a:ea typeface="Open Sans"/>
                <a:cs typeface="Open Sans"/>
                <a:sym typeface="Open Sans"/>
              </a:rPr>
              <a:t>Recommendation #5</a:t>
            </a:r>
            <a:endParaRPr sz="1600" b="1" dirty="0">
              <a:solidFill>
                <a:srgbClr val="1155CC"/>
              </a:solidFill>
              <a:latin typeface="Open Sans"/>
              <a:ea typeface="Open Sans"/>
              <a:cs typeface="Open Sans"/>
              <a:sym typeface="Open Sans"/>
            </a:endParaRPr>
          </a:p>
          <a:p>
            <a:pPr marL="0" lvl="0" indent="0" algn="l" rtl="0">
              <a:lnSpc>
                <a:spcPct val="100000"/>
              </a:lnSpc>
              <a:spcBef>
                <a:spcPts val="0"/>
              </a:spcBef>
              <a:spcAft>
                <a:spcPts val="0"/>
              </a:spcAft>
              <a:buNone/>
            </a:pPr>
            <a:r>
              <a:rPr lang="en" sz="1200" dirty="0">
                <a:solidFill>
                  <a:schemeClr val="dk1"/>
                </a:solidFill>
                <a:latin typeface="Open Sans Light"/>
                <a:ea typeface="Open Sans Light"/>
                <a:cs typeface="Open Sans Light"/>
                <a:sym typeface="Open Sans Light"/>
              </a:rPr>
              <a:t>Provide advisors with a standardized advisor training program and opportunities to gain certifications to develop the knowledge and skills needed to help students persist to graduation at Kean University.</a:t>
            </a:r>
            <a:endParaRPr sz="1200" dirty="0">
              <a:solidFill>
                <a:schemeClr val="dk1"/>
              </a:solidFill>
              <a:latin typeface="Open Sans Light"/>
              <a:ea typeface="Open Sans Light"/>
              <a:cs typeface="Open Sans Light"/>
              <a:sym typeface="Open Sans Light"/>
            </a:endParaRPr>
          </a:p>
          <a:p>
            <a:pPr marL="0" lvl="0" indent="0" algn="l" rtl="0">
              <a:lnSpc>
                <a:spcPct val="100000"/>
              </a:lnSpc>
              <a:spcBef>
                <a:spcPts val="0"/>
              </a:spcBef>
              <a:spcAft>
                <a:spcPts val="0"/>
              </a:spcAft>
              <a:buNone/>
            </a:pPr>
            <a:endParaRPr sz="1200" dirty="0">
              <a:solidFill>
                <a:schemeClr val="dk1"/>
              </a:solidFill>
              <a:latin typeface="Open Sans Light"/>
              <a:ea typeface="Open Sans Light"/>
              <a:cs typeface="Open Sans Light"/>
              <a:sym typeface="Open Sans Light"/>
            </a:endParaRPr>
          </a:p>
          <a:p>
            <a:pPr marL="0" lvl="0" indent="0" algn="l" rtl="0">
              <a:lnSpc>
                <a:spcPct val="100000"/>
              </a:lnSpc>
              <a:spcBef>
                <a:spcPts val="5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5.A.</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The advisor trainings should have different modalities in which advisors learn from.</a:t>
            </a:r>
            <a:endParaRPr sz="1200" dirty="0">
              <a:solidFill>
                <a:schemeClr val="dk1"/>
              </a:solidFill>
              <a:latin typeface="Open Sans Light"/>
              <a:ea typeface="Open Sans Light"/>
              <a:cs typeface="Open Sans Light"/>
              <a:sym typeface="Open Sans Light"/>
            </a:endParaRPr>
          </a:p>
          <a:p>
            <a:pPr marL="12700" lvl="0" indent="0" algn="l" rtl="0">
              <a:lnSpc>
                <a:spcPct val="100000"/>
              </a:lnSpc>
              <a:spcBef>
                <a:spcPts val="500"/>
              </a:spcBef>
              <a:spcAft>
                <a:spcPts val="0"/>
              </a:spcAft>
              <a:buNone/>
            </a:pPr>
            <a:endParaRPr sz="1200" dirty="0">
              <a:solidFill>
                <a:schemeClr val="dk1"/>
              </a:solidFill>
              <a:latin typeface="Open Sans Medium"/>
              <a:ea typeface="Open Sans Medium"/>
              <a:cs typeface="Open Sans Medium"/>
              <a:sym typeface="Open Sans Medium"/>
            </a:endParaRPr>
          </a:p>
          <a:p>
            <a:pPr marL="12700" lvl="0" indent="0" algn="l" rtl="0">
              <a:lnSpc>
                <a:spcPct val="100000"/>
              </a:lnSpc>
              <a:spcBef>
                <a:spcPts val="5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5.B.</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An assessment component should be developed for the advisor training program. This would allow the professional development opportunities to be assessed for effectiveness. The assessment can be part of the current yearly evaluations for professional advisors “to assess the understanding of various job duties, set goals, and evaluate any changes that need to be made”. Faculty advisor assessment would need further discussion. </a:t>
            </a:r>
            <a:endParaRPr sz="1200" dirty="0">
              <a:solidFill>
                <a:schemeClr val="dk1"/>
              </a:solidFill>
              <a:latin typeface="Open Sans Light"/>
              <a:ea typeface="Open Sans Light"/>
              <a:cs typeface="Open Sans Light"/>
              <a:sym typeface="Open Sans Light"/>
            </a:endParaRPr>
          </a:p>
          <a:p>
            <a:pPr marL="12700" lvl="0" indent="0" algn="l" rtl="0">
              <a:lnSpc>
                <a:spcPct val="100000"/>
              </a:lnSpc>
              <a:spcBef>
                <a:spcPts val="500"/>
              </a:spcBef>
              <a:spcAft>
                <a:spcPts val="0"/>
              </a:spcAft>
              <a:buNone/>
            </a:pPr>
            <a:endParaRPr sz="1200" dirty="0">
              <a:solidFill>
                <a:schemeClr val="dk1"/>
              </a:solidFill>
              <a:latin typeface="Open Sans Medium"/>
              <a:ea typeface="Open Sans Medium"/>
              <a:cs typeface="Open Sans Medium"/>
              <a:sym typeface="Open Sans Medium"/>
            </a:endParaRPr>
          </a:p>
          <a:p>
            <a:pPr marL="12700" lvl="0" indent="0" algn="l" rtl="0">
              <a:lnSpc>
                <a:spcPct val="100000"/>
              </a:lnSpc>
              <a:spcBef>
                <a:spcPts val="5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5.C.</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Prizes and rewards should be incorporated into the training to incentivize </a:t>
            </a:r>
            <a:r>
              <a:rPr lang="en" sz="1200" dirty="0" smtClean="0">
                <a:solidFill>
                  <a:schemeClr val="dk1"/>
                </a:solidFill>
                <a:latin typeface="Open Sans Light"/>
                <a:ea typeface="Open Sans Light"/>
                <a:cs typeface="Open Sans Light"/>
                <a:sym typeface="Open Sans Light"/>
              </a:rPr>
              <a:t>advisors to </a:t>
            </a:r>
            <a:r>
              <a:rPr lang="en" sz="1200" dirty="0">
                <a:solidFill>
                  <a:schemeClr val="dk1"/>
                </a:solidFill>
                <a:latin typeface="Open Sans Light"/>
                <a:ea typeface="Open Sans Light"/>
                <a:cs typeface="Open Sans Light"/>
                <a:sym typeface="Open Sans Light"/>
              </a:rPr>
              <a:t>learn and professionally develop.</a:t>
            </a:r>
            <a:endParaRPr sz="1200" dirty="0">
              <a:solidFill>
                <a:schemeClr val="dk1"/>
              </a:solidFill>
              <a:latin typeface="Open Sans Light"/>
              <a:ea typeface="Open Sans Light"/>
              <a:cs typeface="Open Sans Light"/>
              <a:sym typeface="Open Sans Light"/>
            </a:endParaRPr>
          </a:p>
          <a:p>
            <a:pPr marL="12700" lvl="0" indent="0" algn="l" rtl="0">
              <a:lnSpc>
                <a:spcPct val="100000"/>
              </a:lnSpc>
              <a:spcBef>
                <a:spcPts val="500"/>
              </a:spcBef>
              <a:spcAft>
                <a:spcPts val="0"/>
              </a:spcAft>
              <a:buNone/>
            </a:pPr>
            <a:endParaRPr sz="1200" dirty="0">
              <a:solidFill>
                <a:schemeClr val="dk1"/>
              </a:solidFill>
              <a:latin typeface="Open Sans Medium"/>
              <a:ea typeface="Open Sans Medium"/>
              <a:cs typeface="Open Sans Medium"/>
              <a:sym typeface="Open Sans Medium"/>
            </a:endParaRPr>
          </a:p>
          <a:p>
            <a:pPr marL="12700" lvl="0" indent="0" algn="l" rtl="0">
              <a:lnSpc>
                <a:spcPct val="100000"/>
              </a:lnSpc>
              <a:spcBef>
                <a:spcPts val="5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5.D.</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We also recommend that a training manual or advisement handbook be developed as well as an online repository to house subject specific trainings. A process for updating the handbook needs to be implemented to ensure that it is kept current and relevant. </a:t>
            </a:r>
            <a:endParaRPr lang="en" sz="1200" dirty="0" smtClean="0">
              <a:solidFill>
                <a:schemeClr val="dk1"/>
              </a:solidFill>
              <a:latin typeface="Open Sans Light"/>
              <a:ea typeface="Open Sans Light"/>
              <a:cs typeface="Open Sans Light"/>
              <a:sym typeface="Open Sans Light"/>
            </a:endParaRPr>
          </a:p>
          <a:p>
            <a:pPr marL="12700" lvl="0" indent="0" algn="l" rtl="0">
              <a:lnSpc>
                <a:spcPct val="100000"/>
              </a:lnSpc>
              <a:spcBef>
                <a:spcPts val="500"/>
              </a:spcBef>
              <a:spcAft>
                <a:spcPts val="0"/>
              </a:spcAft>
              <a:buClr>
                <a:schemeClr val="dk1"/>
              </a:buClr>
              <a:buSzPts val="1100"/>
              <a:buFont typeface="Arial"/>
              <a:buNone/>
            </a:pPr>
            <a:endParaRPr sz="1200" dirty="0">
              <a:solidFill>
                <a:schemeClr val="dk1"/>
              </a:solidFill>
              <a:latin typeface="Open Sans Medium"/>
              <a:ea typeface="Open Sans Medium"/>
              <a:cs typeface="Open Sans Medium"/>
              <a:sym typeface="Open Sans Medium"/>
            </a:endParaRPr>
          </a:p>
          <a:p>
            <a:pPr marL="12700" lvl="0" indent="0" algn="l" rtl="0">
              <a:lnSpc>
                <a:spcPct val="100000"/>
              </a:lnSpc>
              <a:spcBef>
                <a:spcPts val="500"/>
              </a:spcBef>
              <a:spcAft>
                <a:spcPts val="0"/>
              </a:spcAft>
              <a:buClr>
                <a:schemeClr val="dk1"/>
              </a:buClr>
              <a:buSzPts val="1100"/>
              <a:buFont typeface="Arial"/>
              <a:buNone/>
            </a:pPr>
            <a:r>
              <a:rPr lang="en" sz="1200" dirty="0">
                <a:solidFill>
                  <a:srgbClr val="3C78D8"/>
                </a:solidFill>
                <a:latin typeface="Open Sans Medium"/>
                <a:ea typeface="Open Sans Medium"/>
                <a:cs typeface="Open Sans Medium"/>
                <a:sym typeface="Open Sans Medium"/>
              </a:rPr>
              <a:t>Recommendation 5.E.</a:t>
            </a:r>
            <a:r>
              <a:rPr lang="en" sz="1200" dirty="0">
                <a:solidFill>
                  <a:schemeClr val="dk1"/>
                </a:solidFill>
                <a:latin typeface="Open Sans Medium"/>
                <a:ea typeface="Open Sans Medium"/>
                <a:cs typeface="Open Sans Medium"/>
                <a:sym typeface="Open Sans Medium"/>
              </a:rPr>
              <a:t>  </a:t>
            </a:r>
            <a:r>
              <a:rPr lang="en" sz="1200" dirty="0">
                <a:solidFill>
                  <a:schemeClr val="dk1"/>
                </a:solidFill>
                <a:latin typeface="Open Sans Light"/>
                <a:ea typeface="Open Sans Light"/>
                <a:cs typeface="Open Sans Light"/>
                <a:sym typeface="Open Sans Light"/>
              </a:rPr>
              <a:t>An extension of a university committee on advisement should be created, with representatives from different colleges and units who will be responsible for providing updates and recommendations. In addition, the new Center for Teaching and Learning can assist with developing or recommending training materials and modules guided to faculty. </a:t>
            </a:r>
            <a:endParaRPr sz="1200" dirty="0">
              <a:solidFill>
                <a:schemeClr val="dk1"/>
              </a:solidFill>
              <a:latin typeface="Open Sans Light"/>
              <a:ea typeface="Open Sans Light"/>
              <a:cs typeface="Open Sans Light"/>
              <a:sym typeface="Open Sans Light"/>
            </a:endParaRPr>
          </a:p>
        </p:txBody>
      </p:sp>
      <p:sp>
        <p:nvSpPr>
          <p:cNvPr id="208" name="Google Shape;208;p27"/>
          <p:cNvSpPr txBox="1"/>
          <p:nvPr/>
        </p:nvSpPr>
        <p:spPr>
          <a:xfrm>
            <a:off x="3445825" y="-154300"/>
            <a:ext cx="423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09" name="Google Shape;209;p27"/>
          <p:cNvPicPr preferRelativeResize="0"/>
          <p:nvPr/>
        </p:nvPicPr>
        <p:blipFill rotWithShape="1">
          <a:blip r:embed="rId4">
            <a:alphaModFix amt="50000"/>
          </a:blip>
          <a:srcRect t="693" b="89846"/>
          <a:stretch/>
        </p:blipFill>
        <p:spPr>
          <a:xfrm>
            <a:off x="2001654" y="6361400"/>
            <a:ext cx="10220450" cy="496599"/>
          </a:xfrm>
          <a:prstGeom prst="rect">
            <a:avLst/>
          </a:prstGeom>
          <a:noFill/>
          <a:ln>
            <a:noFill/>
          </a:ln>
        </p:spPr>
      </p:pic>
      <p:pic>
        <p:nvPicPr>
          <p:cNvPr id="210" name="Google Shape;210;p27"/>
          <p:cNvPicPr preferRelativeResize="0"/>
          <p:nvPr/>
        </p:nvPicPr>
        <p:blipFill rotWithShape="1">
          <a:blip r:embed="rId4">
            <a:alphaModFix amt="50000"/>
          </a:blip>
          <a:srcRect l="80739" t="693" b="89846"/>
          <a:stretch/>
        </p:blipFill>
        <p:spPr>
          <a:xfrm>
            <a:off x="0" y="6361400"/>
            <a:ext cx="1968499" cy="496599"/>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4;p16"/>
          <p:cNvPicPr preferRelativeResize="0"/>
          <p:nvPr/>
        </p:nvPicPr>
        <p:blipFill rotWithShape="1">
          <a:blip r:embed="rId2">
            <a:alphaModFix/>
          </a:blip>
          <a:srcRect l="28983" t="17236" r="395" b="82310"/>
          <a:stretch/>
        </p:blipFill>
        <p:spPr>
          <a:xfrm rot="10800000">
            <a:off x="0" y="16324"/>
            <a:ext cx="12188276" cy="927099"/>
          </a:xfrm>
          <a:prstGeom prst="rect">
            <a:avLst/>
          </a:prstGeom>
          <a:noFill/>
          <a:ln>
            <a:noFill/>
          </a:ln>
        </p:spPr>
      </p:pic>
      <p:sp>
        <p:nvSpPr>
          <p:cNvPr id="5" name="Google Shape;91;p16"/>
          <p:cNvSpPr txBox="1"/>
          <p:nvPr/>
        </p:nvSpPr>
        <p:spPr>
          <a:xfrm>
            <a:off x="368725" y="398573"/>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Opening Remarks</a:t>
            </a:r>
            <a:endParaRPr sz="1800" b="1" dirty="0">
              <a:solidFill>
                <a:srgbClr val="F3F3F3"/>
              </a:solidFill>
              <a:latin typeface="Open Sans"/>
              <a:ea typeface="Open Sans"/>
              <a:cs typeface="Open Sans"/>
              <a:sym typeface="Open Sans"/>
            </a:endParaRPr>
          </a:p>
        </p:txBody>
      </p:sp>
      <p:pic>
        <p:nvPicPr>
          <p:cNvPr id="6" name="Google Shape;140;p20"/>
          <p:cNvPicPr preferRelativeResize="0"/>
          <p:nvPr/>
        </p:nvPicPr>
        <p:blipFill rotWithShape="1">
          <a:blip r:embed="rId3">
            <a:alphaModFix amt="40000"/>
          </a:blip>
          <a:srcRect t="693" r="11158" b="89846"/>
          <a:stretch/>
        </p:blipFill>
        <p:spPr>
          <a:xfrm>
            <a:off x="0" y="6350246"/>
            <a:ext cx="12188276" cy="507754"/>
          </a:xfrm>
          <a:prstGeom prst="rect">
            <a:avLst/>
          </a:prstGeom>
          <a:noFill/>
          <a:ln>
            <a:noFill/>
          </a:ln>
        </p:spPr>
      </p:pic>
      <p:pic>
        <p:nvPicPr>
          <p:cNvPr id="7" name="Picture 6"/>
          <p:cNvPicPr>
            <a:picLocks noChangeAspect="1"/>
          </p:cNvPicPr>
          <p:nvPr/>
        </p:nvPicPr>
        <p:blipFill>
          <a:blip r:embed="rId4"/>
          <a:stretch>
            <a:fillRect/>
          </a:stretch>
        </p:blipFill>
        <p:spPr>
          <a:xfrm>
            <a:off x="3249386" y="1139372"/>
            <a:ext cx="4947557" cy="5199026"/>
          </a:xfrm>
          <a:prstGeom prst="rect">
            <a:avLst/>
          </a:prstGeom>
        </p:spPr>
      </p:pic>
    </p:spTree>
    <p:extLst>
      <p:ext uri="{BB962C8B-B14F-4D97-AF65-F5344CB8AC3E}">
        <p14:creationId xmlns:p14="http://schemas.microsoft.com/office/powerpoint/2010/main" val="31312167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9;p21"/>
          <p:cNvPicPr preferRelativeResize="0"/>
          <p:nvPr/>
        </p:nvPicPr>
        <p:blipFill rotWithShape="1">
          <a:blip r:embed="rId2">
            <a:alphaModFix/>
          </a:blip>
          <a:srcRect l="534" t="17236" r="396" b="82310"/>
          <a:stretch/>
        </p:blipFill>
        <p:spPr>
          <a:xfrm rot="10800000">
            <a:off x="0" y="1"/>
            <a:ext cx="12188950" cy="927099"/>
          </a:xfrm>
          <a:prstGeom prst="rect">
            <a:avLst/>
          </a:prstGeom>
          <a:noFill/>
          <a:ln>
            <a:noFill/>
          </a:ln>
        </p:spPr>
      </p:pic>
      <p:sp>
        <p:nvSpPr>
          <p:cNvPr id="4" name="Google Shape;151;p21"/>
          <p:cNvSpPr txBox="1"/>
          <p:nvPr/>
        </p:nvSpPr>
        <p:spPr>
          <a:xfrm>
            <a:off x="285151" y="381276"/>
            <a:ext cx="9774300" cy="683700"/>
          </a:xfrm>
          <a:prstGeom prst="rect">
            <a:avLst/>
          </a:prstGeom>
          <a:noFill/>
          <a:ln>
            <a:noFill/>
          </a:ln>
        </p:spPr>
        <p:txBody>
          <a:bodyPr spcFirstLastPara="1" wrap="square" lIns="91425" tIns="91425" rIns="91425" bIns="91425" anchor="t" anchorCtr="0">
            <a:noAutofit/>
          </a:bodyPr>
          <a:lstStyle/>
          <a:p>
            <a:pPr lvl="0"/>
            <a:r>
              <a:rPr lang="en-US" sz="2400" b="1" dirty="0">
                <a:solidFill>
                  <a:srgbClr val="F3F3F3"/>
                </a:solidFill>
                <a:latin typeface="Open Sans"/>
                <a:ea typeface="Open Sans"/>
                <a:cs typeface="Open Sans"/>
                <a:sym typeface="Open Sans"/>
              </a:rPr>
              <a:t>Advisor Training </a:t>
            </a:r>
          </a:p>
        </p:txBody>
      </p:sp>
      <p:pic>
        <p:nvPicPr>
          <p:cNvPr id="5" name="Google Shape;140;p20"/>
          <p:cNvPicPr preferRelativeResize="0"/>
          <p:nvPr/>
        </p:nvPicPr>
        <p:blipFill rotWithShape="1">
          <a:blip r:embed="rId3">
            <a:alphaModFix amt="40000"/>
          </a:blip>
          <a:srcRect t="693" r="11158" b="89846"/>
          <a:stretch/>
        </p:blipFill>
        <p:spPr>
          <a:xfrm>
            <a:off x="0" y="6350246"/>
            <a:ext cx="12188276" cy="507754"/>
          </a:xfrm>
          <a:prstGeom prst="rect">
            <a:avLst/>
          </a:prstGeom>
          <a:noFill/>
          <a:ln>
            <a:noFill/>
          </a:ln>
        </p:spPr>
      </p:pic>
      <p:pic>
        <p:nvPicPr>
          <p:cNvPr id="7" name="Picture 6"/>
          <p:cNvPicPr>
            <a:picLocks noChangeAspect="1"/>
          </p:cNvPicPr>
          <p:nvPr/>
        </p:nvPicPr>
        <p:blipFill>
          <a:blip r:embed="rId4"/>
          <a:stretch>
            <a:fillRect/>
          </a:stretch>
        </p:blipFill>
        <p:spPr>
          <a:xfrm>
            <a:off x="3807070" y="1178441"/>
            <a:ext cx="3930038" cy="5058339"/>
          </a:xfrm>
          <a:prstGeom prst="rect">
            <a:avLst/>
          </a:prstGeom>
        </p:spPr>
      </p:pic>
    </p:spTree>
    <p:extLst>
      <p:ext uri="{BB962C8B-B14F-4D97-AF65-F5344CB8AC3E}">
        <p14:creationId xmlns:p14="http://schemas.microsoft.com/office/powerpoint/2010/main" val="4174421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6;p14"/>
          <p:cNvPicPr preferRelativeResize="0"/>
          <p:nvPr/>
        </p:nvPicPr>
        <p:blipFill rotWithShape="1">
          <a:blip r:embed="rId2">
            <a:alphaModFix/>
            <a:lum bright="70000" contrast="-70000"/>
          </a:blip>
          <a:srcRect l="22976" r="15473" b="9066"/>
          <a:stretch/>
        </p:blipFill>
        <p:spPr>
          <a:xfrm>
            <a:off x="0" y="-1"/>
            <a:ext cx="12188825" cy="6350247"/>
          </a:xfrm>
          <a:prstGeom prst="rect">
            <a:avLst/>
          </a:prstGeom>
          <a:noFill/>
          <a:ln>
            <a:noFill/>
          </a:ln>
        </p:spPr>
      </p:pic>
      <p:pic>
        <p:nvPicPr>
          <p:cNvPr id="2" name="Google Shape;149;p21"/>
          <p:cNvPicPr preferRelativeResize="0"/>
          <p:nvPr/>
        </p:nvPicPr>
        <p:blipFill rotWithShape="1">
          <a:blip r:embed="rId3">
            <a:alphaModFix/>
          </a:blip>
          <a:srcRect l="534" t="17236" r="396" b="82310"/>
          <a:stretch/>
        </p:blipFill>
        <p:spPr>
          <a:xfrm rot="10800000">
            <a:off x="0" y="1"/>
            <a:ext cx="12188950" cy="927099"/>
          </a:xfrm>
          <a:prstGeom prst="rect">
            <a:avLst/>
          </a:prstGeom>
          <a:noFill/>
          <a:ln>
            <a:noFill/>
          </a:ln>
        </p:spPr>
      </p:pic>
      <p:sp>
        <p:nvSpPr>
          <p:cNvPr id="3" name="Google Shape;151;p21"/>
          <p:cNvSpPr txBox="1"/>
          <p:nvPr/>
        </p:nvSpPr>
        <p:spPr>
          <a:xfrm>
            <a:off x="285151" y="381276"/>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Implementation Phase </a:t>
            </a:r>
            <a:endParaRPr sz="2400" b="1" dirty="0">
              <a:solidFill>
                <a:srgbClr val="F3F3F3"/>
              </a:solidFill>
              <a:latin typeface="Open Sans"/>
              <a:ea typeface="Open Sans"/>
              <a:cs typeface="Open Sans"/>
              <a:sym typeface="Open Sans"/>
            </a:endParaRPr>
          </a:p>
        </p:txBody>
      </p:sp>
      <p:pic>
        <p:nvPicPr>
          <p:cNvPr id="4" name="Google Shape;140;p20"/>
          <p:cNvPicPr preferRelativeResize="0"/>
          <p:nvPr/>
        </p:nvPicPr>
        <p:blipFill rotWithShape="1">
          <a:blip r:embed="rId4">
            <a:alphaModFix amt="40000"/>
          </a:blip>
          <a:srcRect t="693" r="11158" b="89846"/>
          <a:stretch/>
        </p:blipFill>
        <p:spPr>
          <a:xfrm>
            <a:off x="0" y="6350246"/>
            <a:ext cx="12188276" cy="507754"/>
          </a:xfrm>
          <a:prstGeom prst="rect">
            <a:avLst/>
          </a:prstGeom>
          <a:noFill/>
          <a:ln>
            <a:noFill/>
          </a:ln>
        </p:spPr>
      </p:pic>
      <p:sp>
        <p:nvSpPr>
          <p:cNvPr id="8" name="Text Placeholder 6"/>
          <p:cNvSpPr txBox="1">
            <a:spLocks/>
          </p:cNvSpPr>
          <p:nvPr/>
        </p:nvSpPr>
        <p:spPr>
          <a:xfrm>
            <a:off x="0" y="1802782"/>
            <a:ext cx="11049127" cy="3533908"/>
          </a:xfrm>
          <a:prstGeom prst="rect">
            <a:avLst/>
          </a:prstGeom>
          <a:noFill/>
          <a:ln>
            <a:noFill/>
          </a:ln>
        </p:spPr>
        <p:txBody>
          <a:bodyPr spcFirstLastPara="1" wrap="square" lIns="121875" tIns="121875" rIns="121875" bIns="12187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r>
              <a:rPr lang="en-US" sz="4000" dirty="0" smtClean="0"/>
              <a:t>Next Steps</a:t>
            </a:r>
          </a:p>
          <a:p>
            <a:endParaRPr lang="en-US" sz="4000" dirty="0" smtClean="0"/>
          </a:p>
          <a:p>
            <a:r>
              <a:rPr lang="en-US" sz="4000" dirty="0" err="1" smtClean="0"/>
              <a:t>Itunu</a:t>
            </a:r>
            <a:r>
              <a:rPr lang="en-US" sz="4000" dirty="0"/>
              <a:t> </a:t>
            </a:r>
            <a:r>
              <a:rPr lang="en-US" sz="4000" dirty="0" err="1" smtClean="0"/>
              <a:t>Balogun</a:t>
            </a:r>
            <a:r>
              <a:rPr lang="en-US" sz="4000" dirty="0" smtClean="0"/>
              <a:t>,</a:t>
            </a:r>
          </a:p>
          <a:p>
            <a:r>
              <a:rPr lang="en-US" dirty="0" smtClean="0"/>
              <a:t>Deputy Chief of Staff, Office of the President</a:t>
            </a:r>
            <a:endParaRPr lang="en-US" sz="4000" dirty="0" smtClean="0"/>
          </a:p>
          <a:p>
            <a:endParaRPr lang="en-US" sz="4000" dirty="0" smtClean="0"/>
          </a:p>
        </p:txBody>
      </p:sp>
    </p:spTree>
    <p:extLst>
      <p:ext uri="{BB962C8B-B14F-4D97-AF65-F5344CB8AC3E}">
        <p14:creationId xmlns:p14="http://schemas.microsoft.com/office/powerpoint/2010/main" val="14700496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12188825" cy="6826445"/>
          </a:xfrm>
          <a:prstGeom prst="rect">
            <a:avLst/>
          </a:prstGeom>
        </p:spPr>
      </p:pic>
    </p:spTree>
    <p:extLst>
      <p:ext uri="{BB962C8B-B14F-4D97-AF65-F5344CB8AC3E}">
        <p14:creationId xmlns:p14="http://schemas.microsoft.com/office/powerpoint/2010/main" val="675299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6;p14"/>
          <p:cNvPicPr preferRelativeResize="0"/>
          <p:nvPr/>
        </p:nvPicPr>
        <p:blipFill rotWithShape="1">
          <a:blip r:embed="rId2">
            <a:alphaModFix/>
            <a:lum bright="70000" contrast="-70000"/>
          </a:blip>
          <a:srcRect l="22976" r="15473" b="9066"/>
          <a:stretch/>
        </p:blipFill>
        <p:spPr>
          <a:xfrm>
            <a:off x="0" y="-1"/>
            <a:ext cx="12188825" cy="6350247"/>
          </a:xfrm>
          <a:prstGeom prst="rect">
            <a:avLst/>
          </a:prstGeom>
          <a:noFill/>
          <a:ln>
            <a:noFill/>
          </a:ln>
        </p:spPr>
      </p:pic>
      <p:pic>
        <p:nvPicPr>
          <p:cNvPr id="2" name="Google Shape;149;p21"/>
          <p:cNvPicPr preferRelativeResize="0"/>
          <p:nvPr/>
        </p:nvPicPr>
        <p:blipFill rotWithShape="1">
          <a:blip r:embed="rId3">
            <a:alphaModFix/>
          </a:blip>
          <a:srcRect l="534" t="17236" r="396" b="82310"/>
          <a:stretch/>
        </p:blipFill>
        <p:spPr>
          <a:xfrm rot="10800000">
            <a:off x="0" y="1"/>
            <a:ext cx="12188950" cy="927099"/>
          </a:xfrm>
          <a:prstGeom prst="rect">
            <a:avLst/>
          </a:prstGeom>
          <a:noFill/>
          <a:ln>
            <a:noFill/>
          </a:ln>
        </p:spPr>
      </p:pic>
      <p:sp>
        <p:nvSpPr>
          <p:cNvPr id="3" name="Google Shape;151;p21"/>
          <p:cNvSpPr txBox="1"/>
          <p:nvPr/>
        </p:nvSpPr>
        <p:spPr>
          <a:xfrm>
            <a:off x="285151" y="381276"/>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Implementation Phase </a:t>
            </a:r>
            <a:endParaRPr sz="2400" b="1" dirty="0">
              <a:solidFill>
                <a:srgbClr val="F3F3F3"/>
              </a:solidFill>
              <a:latin typeface="Open Sans"/>
              <a:ea typeface="Open Sans"/>
              <a:cs typeface="Open Sans"/>
              <a:sym typeface="Open Sans"/>
            </a:endParaRPr>
          </a:p>
        </p:txBody>
      </p:sp>
      <p:pic>
        <p:nvPicPr>
          <p:cNvPr id="4" name="Google Shape;140;p20"/>
          <p:cNvPicPr preferRelativeResize="0"/>
          <p:nvPr/>
        </p:nvPicPr>
        <p:blipFill rotWithShape="1">
          <a:blip r:embed="rId4">
            <a:alphaModFix amt="40000"/>
          </a:blip>
          <a:srcRect t="693" r="11158" b="89846"/>
          <a:stretch/>
        </p:blipFill>
        <p:spPr>
          <a:xfrm>
            <a:off x="0" y="6350246"/>
            <a:ext cx="12188276" cy="507754"/>
          </a:xfrm>
          <a:prstGeom prst="rect">
            <a:avLst/>
          </a:prstGeom>
          <a:noFill/>
          <a:ln>
            <a:noFill/>
          </a:ln>
        </p:spPr>
      </p:pic>
      <p:sp>
        <p:nvSpPr>
          <p:cNvPr id="8" name="Text Placeholder 6"/>
          <p:cNvSpPr txBox="1">
            <a:spLocks/>
          </p:cNvSpPr>
          <p:nvPr/>
        </p:nvSpPr>
        <p:spPr>
          <a:xfrm>
            <a:off x="0" y="1802782"/>
            <a:ext cx="11049127" cy="3533908"/>
          </a:xfrm>
          <a:prstGeom prst="rect">
            <a:avLst/>
          </a:prstGeom>
          <a:noFill/>
          <a:ln>
            <a:noFill/>
          </a:ln>
        </p:spPr>
        <p:txBody>
          <a:bodyPr spcFirstLastPara="1" wrap="square" lIns="121875" tIns="121875" rIns="121875" bIns="12187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r>
              <a:rPr lang="en-US" sz="4000" dirty="0" smtClean="0"/>
              <a:t>Next Steps</a:t>
            </a:r>
          </a:p>
          <a:p>
            <a:endParaRPr lang="en-US" sz="4000" dirty="0" smtClean="0"/>
          </a:p>
          <a:p>
            <a:r>
              <a:rPr lang="en-US" sz="4000" dirty="0" smtClean="0"/>
              <a:t>Dr. David Hood,</a:t>
            </a:r>
          </a:p>
          <a:p>
            <a:r>
              <a:rPr lang="en-US" dirty="0" smtClean="0"/>
              <a:t>Provost and Senior Vice President, Minnesota State University, Mankato</a:t>
            </a:r>
            <a:endParaRPr lang="en-US" sz="4000" dirty="0" smtClean="0"/>
          </a:p>
          <a:p>
            <a:endParaRPr lang="en-US" sz="4000" dirty="0" smtClean="0"/>
          </a:p>
        </p:txBody>
      </p:sp>
    </p:spTree>
    <p:extLst>
      <p:ext uri="{BB962C8B-B14F-4D97-AF65-F5344CB8AC3E}">
        <p14:creationId xmlns:p14="http://schemas.microsoft.com/office/powerpoint/2010/main" val="49364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65000"/>
          </a:blip>
          <a:srcRect t="18462" b="61841"/>
          <a:stretch/>
        </p:blipFill>
        <p:spPr>
          <a:xfrm>
            <a:off x="8800" y="0"/>
            <a:ext cx="12188949" cy="1232900"/>
          </a:xfrm>
          <a:prstGeom prst="rect">
            <a:avLst/>
          </a:prstGeom>
          <a:noFill/>
          <a:ln>
            <a:noFill/>
          </a:ln>
        </p:spPr>
      </p:pic>
      <p:pic>
        <p:nvPicPr>
          <p:cNvPr id="55" name="Google Shape;55;p13"/>
          <p:cNvPicPr preferRelativeResize="0"/>
          <p:nvPr/>
        </p:nvPicPr>
        <p:blipFill rotWithShape="1">
          <a:blip r:embed="rId4">
            <a:alphaModFix/>
          </a:blip>
          <a:srcRect l="534" t="11233" r="396" b="82310"/>
          <a:stretch/>
        </p:blipFill>
        <p:spPr>
          <a:xfrm rot="10800000">
            <a:off x="0" y="1"/>
            <a:ext cx="12188950" cy="5257799"/>
          </a:xfrm>
          <a:prstGeom prst="rect">
            <a:avLst/>
          </a:prstGeom>
          <a:noFill/>
          <a:ln>
            <a:noFill/>
          </a:ln>
        </p:spPr>
      </p:pic>
      <p:sp>
        <p:nvSpPr>
          <p:cNvPr id="56" name="Google Shape;56;p13"/>
          <p:cNvSpPr txBox="1"/>
          <p:nvPr/>
        </p:nvSpPr>
        <p:spPr>
          <a:xfrm>
            <a:off x="2347024" y="1805850"/>
            <a:ext cx="7494900" cy="1646100"/>
          </a:xfrm>
          <a:prstGeom prst="rect">
            <a:avLst/>
          </a:prstGeom>
          <a:noFill/>
          <a:ln>
            <a:noFill/>
          </a:ln>
        </p:spPr>
        <p:txBody>
          <a:bodyPr spcFirstLastPara="1" wrap="square" lIns="121875" tIns="121875" rIns="121875" bIns="121875" anchor="t" anchorCtr="0">
            <a:noAutofit/>
          </a:bodyPr>
          <a:lstStyle/>
          <a:p>
            <a:pPr marL="0" lvl="0" indent="0" algn="ctr" rtl="0">
              <a:spcBef>
                <a:spcPts val="0"/>
              </a:spcBef>
              <a:spcAft>
                <a:spcPts val="0"/>
              </a:spcAft>
              <a:buNone/>
            </a:pPr>
            <a:r>
              <a:rPr lang="en-US" sz="7200" dirty="0" smtClean="0">
                <a:solidFill>
                  <a:schemeClr val="lt1"/>
                </a:solidFill>
                <a:latin typeface="Open Sans SemiBold"/>
                <a:ea typeface="Open Sans SemiBold"/>
                <a:cs typeface="Open Sans SemiBold"/>
                <a:sym typeface="Open Sans SemiBold"/>
              </a:rPr>
              <a:t>QUESTIONS?</a:t>
            </a:r>
            <a:endParaRPr sz="5400" dirty="0">
              <a:solidFill>
                <a:schemeClr val="lt1"/>
              </a:solidFill>
              <a:latin typeface="Open Sans"/>
              <a:ea typeface="Open Sans"/>
              <a:cs typeface="Open Sans"/>
              <a:sym typeface="Open Sans"/>
            </a:endParaRPr>
          </a:p>
        </p:txBody>
      </p:sp>
      <p:pic>
        <p:nvPicPr>
          <p:cNvPr id="57" name="Google Shape;57;p13"/>
          <p:cNvPicPr preferRelativeResize="0"/>
          <p:nvPr/>
        </p:nvPicPr>
        <p:blipFill rotWithShape="1">
          <a:blip r:embed="rId5">
            <a:alphaModFix/>
          </a:blip>
          <a:srcRect l="2333" r="3566"/>
          <a:stretch/>
        </p:blipFill>
        <p:spPr>
          <a:xfrm>
            <a:off x="9135925" y="470000"/>
            <a:ext cx="2679700" cy="986600"/>
          </a:xfrm>
          <a:prstGeom prst="rect">
            <a:avLst/>
          </a:prstGeom>
          <a:noFill/>
          <a:ln>
            <a:noFill/>
          </a:ln>
        </p:spPr>
      </p:pic>
      <p:pic>
        <p:nvPicPr>
          <p:cNvPr id="58" name="Google Shape;58;p13"/>
          <p:cNvPicPr preferRelativeResize="0"/>
          <p:nvPr/>
        </p:nvPicPr>
        <p:blipFill rotWithShape="1">
          <a:blip r:embed="rId3">
            <a:alphaModFix amt="15000"/>
          </a:blip>
          <a:srcRect b="74296"/>
          <a:stretch/>
        </p:blipFill>
        <p:spPr>
          <a:xfrm>
            <a:off x="0" y="5248901"/>
            <a:ext cx="12188949" cy="1609100"/>
          </a:xfrm>
          <a:prstGeom prst="rect">
            <a:avLst/>
          </a:prstGeom>
          <a:noFill/>
          <a:ln>
            <a:noFill/>
          </a:ln>
        </p:spPr>
      </p:pic>
    </p:spTree>
    <p:extLst>
      <p:ext uri="{BB962C8B-B14F-4D97-AF65-F5344CB8AC3E}">
        <p14:creationId xmlns:p14="http://schemas.microsoft.com/office/powerpoint/2010/main" val="23923256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53481" y="1446252"/>
            <a:ext cx="3686175" cy="3667125"/>
          </a:xfrm>
          <a:prstGeom prst="rect">
            <a:avLst/>
          </a:prstGeom>
        </p:spPr>
      </p:pic>
      <p:pic>
        <p:nvPicPr>
          <p:cNvPr id="3" name="Google Shape;149;p21"/>
          <p:cNvPicPr preferRelativeResize="0"/>
          <p:nvPr/>
        </p:nvPicPr>
        <p:blipFill rotWithShape="1">
          <a:blip r:embed="rId3">
            <a:alphaModFix/>
          </a:blip>
          <a:srcRect l="534" t="17236" r="396" b="82310"/>
          <a:stretch/>
        </p:blipFill>
        <p:spPr>
          <a:xfrm rot="10800000">
            <a:off x="0" y="1"/>
            <a:ext cx="12188950" cy="927099"/>
          </a:xfrm>
          <a:prstGeom prst="rect">
            <a:avLst/>
          </a:prstGeom>
          <a:noFill/>
          <a:ln>
            <a:noFill/>
          </a:ln>
        </p:spPr>
      </p:pic>
      <p:sp>
        <p:nvSpPr>
          <p:cNvPr id="4" name="Google Shape;151;p21"/>
          <p:cNvSpPr txBox="1"/>
          <p:nvPr/>
        </p:nvSpPr>
        <p:spPr>
          <a:xfrm>
            <a:off x="285151" y="381276"/>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Feedback Form </a:t>
            </a:r>
            <a:endParaRPr sz="2400" b="1" dirty="0">
              <a:solidFill>
                <a:srgbClr val="F3F3F3"/>
              </a:solidFill>
              <a:latin typeface="Open Sans"/>
              <a:ea typeface="Open Sans"/>
              <a:cs typeface="Open Sans"/>
              <a:sym typeface="Open Sans"/>
            </a:endParaRPr>
          </a:p>
        </p:txBody>
      </p:sp>
      <p:pic>
        <p:nvPicPr>
          <p:cNvPr id="5" name="Google Shape;140;p20"/>
          <p:cNvPicPr preferRelativeResize="0"/>
          <p:nvPr/>
        </p:nvPicPr>
        <p:blipFill rotWithShape="1">
          <a:blip r:embed="rId4">
            <a:alphaModFix amt="40000"/>
          </a:blip>
          <a:srcRect t="693" r="11158" b="89846"/>
          <a:stretch/>
        </p:blipFill>
        <p:spPr>
          <a:xfrm>
            <a:off x="0" y="6350246"/>
            <a:ext cx="12188276" cy="507754"/>
          </a:xfrm>
          <a:prstGeom prst="rect">
            <a:avLst/>
          </a:prstGeom>
          <a:noFill/>
          <a:ln>
            <a:noFill/>
          </a:ln>
        </p:spPr>
      </p:pic>
      <p:sp>
        <p:nvSpPr>
          <p:cNvPr id="6" name="Rectangle 1"/>
          <p:cNvSpPr>
            <a:spLocks noChangeArrowheads="1"/>
          </p:cNvSpPr>
          <p:nvPr/>
        </p:nvSpPr>
        <p:spPr bwMode="auto">
          <a:xfrm rot="10800000" flipV="1">
            <a:off x="2709356" y="5362479"/>
            <a:ext cx="6374423"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5"/>
              </a:rPr>
              <a:t>https://www.kean.edu/presidents-task-force-advising</a:t>
            </a:r>
            <a:r>
              <a:rPr kumimoji="0" lang="en-US" altLang="en-US" sz="18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07839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4;p16"/>
          <p:cNvPicPr preferRelativeResize="0"/>
          <p:nvPr/>
        </p:nvPicPr>
        <p:blipFill rotWithShape="1">
          <a:blip r:embed="rId2">
            <a:alphaModFix/>
          </a:blip>
          <a:srcRect l="28983" t="17236" r="395" b="82310"/>
          <a:stretch/>
        </p:blipFill>
        <p:spPr>
          <a:xfrm rot="10800000">
            <a:off x="0" y="16324"/>
            <a:ext cx="12188276" cy="927099"/>
          </a:xfrm>
          <a:prstGeom prst="rect">
            <a:avLst/>
          </a:prstGeom>
          <a:noFill/>
          <a:ln>
            <a:noFill/>
          </a:ln>
        </p:spPr>
      </p:pic>
      <p:sp>
        <p:nvSpPr>
          <p:cNvPr id="5" name="Google Shape;91;p16"/>
          <p:cNvSpPr txBox="1"/>
          <p:nvPr/>
        </p:nvSpPr>
        <p:spPr>
          <a:xfrm>
            <a:off x="368725" y="398573"/>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Opening Remarks</a:t>
            </a:r>
            <a:endParaRPr sz="1800" b="1" dirty="0">
              <a:solidFill>
                <a:srgbClr val="F3F3F3"/>
              </a:solidFill>
              <a:latin typeface="Open Sans"/>
              <a:ea typeface="Open Sans"/>
              <a:cs typeface="Open Sans"/>
              <a:sym typeface="Open Sans"/>
            </a:endParaRPr>
          </a:p>
        </p:txBody>
      </p:sp>
      <p:pic>
        <p:nvPicPr>
          <p:cNvPr id="6" name="Google Shape;140;p20"/>
          <p:cNvPicPr preferRelativeResize="0"/>
          <p:nvPr/>
        </p:nvPicPr>
        <p:blipFill rotWithShape="1">
          <a:blip r:embed="rId3">
            <a:alphaModFix amt="40000"/>
          </a:blip>
          <a:srcRect t="693" r="11158" b="89846"/>
          <a:stretch/>
        </p:blipFill>
        <p:spPr>
          <a:xfrm>
            <a:off x="0" y="6350246"/>
            <a:ext cx="12188276" cy="507754"/>
          </a:xfrm>
          <a:prstGeom prst="rect">
            <a:avLst/>
          </a:prstGeom>
          <a:noFill/>
          <a:ln>
            <a:noFill/>
          </a:ln>
        </p:spPr>
      </p:pic>
      <p:pic>
        <p:nvPicPr>
          <p:cNvPr id="2" name="Picture 1"/>
          <p:cNvPicPr>
            <a:picLocks noChangeAspect="1"/>
          </p:cNvPicPr>
          <p:nvPr/>
        </p:nvPicPr>
        <p:blipFill>
          <a:blip r:embed="rId4"/>
          <a:stretch>
            <a:fillRect/>
          </a:stretch>
        </p:blipFill>
        <p:spPr>
          <a:xfrm>
            <a:off x="3587261" y="1082273"/>
            <a:ext cx="4659434" cy="4851423"/>
          </a:xfrm>
          <a:prstGeom prst="rect">
            <a:avLst/>
          </a:prstGeom>
        </p:spPr>
      </p:pic>
    </p:spTree>
    <p:extLst>
      <p:ext uri="{BB962C8B-B14F-4D97-AF65-F5344CB8AC3E}">
        <p14:creationId xmlns:p14="http://schemas.microsoft.com/office/powerpoint/2010/main" val="4235071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11f645b9a71_0_0"/>
          <p:cNvSpPr txBox="1">
            <a:spLocks noGrp="1"/>
          </p:cNvSpPr>
          <p:nvPr>
            <p:ph type="title"/>
          </p:nvPr>
        </p:nvSpPr>
        <p:spPr>
          <a:xfrm>
            <a:off x="319464" y="2766322"/>
            <a:ext cx="2976761" cy="1325355"/>
          </a:xfrm>
          <a:prstGeom prst="rect">
            <a:avLst/>
          </a:prstGeom>
        </p:spPr>
        <p:txBody>
          <a:bodyPr spcFirstLastPara="1" wrap="square" lIns="91401" tIns="45688" rIns="91401" bIns="45688" anchor="ctr" anchorCtr="0">
            <a:normAutofit fontScale="90000"/>
          </a:bodyPr>
          <a:lstStyle/>
          <a:p>
            <a:pPr algn="ctr"/>
            <a:r>
              <a:rPr lang="en-US" dirty="0"/>
              <a:t>Purpose </a:t>
            </a:r>
            <a:r>
              <a:rPr lang="en-US" dirty="0" smtClean="0"/>
              <a:t>of the Task Force</a:t>
            </a:r>
            <a:endParaRPr dirty="0"/>
          </a:p>
        </p:txBody>
      </p:sp>
      <p:graphicFrame>
        <p:nvGraphicFramePr>
          <p:cNvPr id="2" name="Diagram 1">
            <a:extLst>
              <a:ext uri="{FF2B5EF4-FFF2-40B4-BE49-F238E27FC236}">
                <a16:creationId xmlns:a16="http://schemas.microsoft.com/office/drawing/2014/main" id="{38159F80-C401-4412-8C0F-B2AEA5DC7376}"/>
              </a:ext>
            </a:extLst>
          </p:cNvPr>
          <p:cNvGraphicFramePr/>
          <p:nvPr>
            <p:extLst>
              <p:ext uri="{D42A27DB-BD31-4B8C-83A1-F6EECF244321}">
                <p14:modId xmlns:p14="http://schemas.microsoft.com/office/powerpoint/2010/main" val="1590713219"/>
              </p:ext>
            </p:extLst>
          </p:nvPr>
        </p:nvGraphicFramePr>
        <p:xfrm>
          <a:off x="3902529" y="1306285"/>
          <a:ext cx="8286296" cy="4931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oogle Shape;84;p16"/>
          <p:cNvPicPr preferRelativeResize="0"/>
          <p:nvPr/>
        </p:nvPicPr>
        <p:blipFill rotWithShape="1">
          <a:blip r:embed="rId8">
            <a:alphaModFix/>
          </a:blip>
          <a:srcRect l="28983" t="17236" r="395" b="82310"/>
          <a:stretch/>
        </p:blipFill>
        <p:spPr>
          <a:xfrm rot="10800000">
            <a:off x="0" y="16324"/>
            <a:ext cx="12188276" cy="927099"/>
          </a:xfrm>
          <a:prstGeom prst="rect">
            <a:avLst/>
          </a:prstGeom>
          <a:noFill/>
          <a:ln>
            <a:noFill/>
          </a:ln>
        </p:spPr>
      </p:pic>
      <p:sp>
        <p:nvSpPr>
          <p:cNvPr id="5" name="Google Shape;91;p16"/>
          <p:cNvSpPr txBox="1"/>
          <p:nvPr/>
        </p:nvSpPr>
        <p:spPr>
          <a:xfrm>
            <a:off x="368725" y="398573"/>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Purpose</a:t>
            </a:r>
            <a:endParaRPr sz="1800" b="1" dirty="0">
              <a:solidFill>
                <a:srgbClr val="F3F3F3"/>
              </a:solidFill>
              <a:latin typeface="Open Sans"/>
              <a:ea typeface="Open Sans"/>
              <a:cs typeface="Open Sans"/>
              <a:sym typeface="Open Sans"/>
            </a:endParaRPr>
          </a:p>
        </p:txBody>
      </p:sp>
      <p:pic>
        <p:nvPicPr>
          <p:cNvPr id="6" name="Google Shape;140;p20"/>
          <p:cNvPicPr preferRelativeResize="0"/>
          <p:nvPr/>
        </p:nvPicPr>
        <p:blipFill rotWithShape="1">
          <a:blip r:embed="rId9">
            <a:alphaModFix amt="40000"/>
          </a:blip>
          <a:srcRect t="693" r="11158" b="89846"/>
          <a:stretch/>
        </p:blipFill>
        <p:spPr>
          <a:xfrm>
            <a:off x="0" y="6350246"/>
            <a:ext cx="12188276" cy="507754"/>
          </a:xfrm>
          <a:prstGeom prst="rect">
            <a:avLst/>
          </a:prstGeom>
          <a:noFill/>
          <a:ln>
            <a:noFill/>
          </a:ln>
        </p:spPr>
      </p:pic>
    </p:spTree>
    <p:extLst>
      <p:ext uri="{BB962C8B-B14F-4D97-AF65-F5344CB8AC3E}">
        <p14:creationId xmlns:p14="http://schemas.microsoft.com/office/powerpoint/2010/main" val="33306211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graphicEl>
                                              <a:dgm id="{F1D400D5-38A9-4D35-B990-5A020D87BA58}"/>
                                            </p:graphicEl>
                                          </p:spTgt>
                                        </p:tgtEl>
                                        <p:attrNameLst>
                                          <p:attrName>style.visibility</p:attrName>
                                        </p:attrNameLst>
                                      </p:cBhvr>
                                      <p:to>
                                        <p:strVal val="visible"/>
                                      </p:to>
                                    </p:set>
                                    <p:animEffect transition="in" filter="wipe(left)">
                                      <p:cBhvr>
                                        <p:cTn id="11" dur="500"/>
                                        <p:tgtEl>
                                          <p:spTgt spid="2">
                                            <p:graphicEl>
                                              <a:dgm id="{F1D400D5-38A9-4D35-B990-5A020D87BA58}"/>
                                            </p:graphic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graphicEl>
                                              <a:dgm id="{335EEABF-B64A-4205-8599-B0B03F431677}"/>
                                            </p:graphicEl>
                                          </p:spTgt>
                                        </p:tgtEl>
                                        <p:attrNameLst>
                                          <p:attrName>style.visibility</p:attrName>
                                        </p:attrNameLst>
                                      </p:cBhvr>
                                      <p:to>
                                        <p:strVal val="visible"/>
                                      </p:to>
                                    </p:set>
                                    <p:animEffect transition="in" filter="wipe(left)">
                                      <p:cBhvr>
                                        <p:cTn id="14" dur="500"/>
                                        <p:tgtEl>
                                          <p:spTgt spid="2">
                                            <p:graphicEl>
                                              <a:dgm id="{335EEABF-B64A-4205-8599-B0B03F431677}"/>
                                            </p:graphic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graphicEl>
                                              <a:dgm id="{D077FCED-84B8-4A5B-9924-411DB21A7741}"/>
                                            </p:graphicEl>
                                          </p:spTgt>
                                        </p:tgtEl>
                                        <p:attrNameLst>
                                          <p:attrName>style.visibility</p:attrName>
                                        </p:attrNameLst>
                                      </p:cBhvr>
                                      <p:to>
                                        <p:strVal val="visible"/>
                                      </p:to>
                                    </p:set>
                                    <p:animEffect transition="in" filter="wipe(left)">
                                      <p:cBhvr>
                                        <p:cTn id="17" dur="500"/>
                                        <p:tgtEl>
                                          <p:spTgt spid="2">
                                            <p:graphicEl>
                                              <a:dgm id="{D077FCED-84B8-4A5B-9924-411DB21A774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graphicEl>
                                              <a:dgm id="{9E53E856-A8F4-42B1-A5A3-37CE0A497A1D}"/>
                                            </p:graphicEl>
                                          </p:spTgt>
                                        </p:tgtEl>
                                        <p:attrNameLst>
                                          <p:attrName>style.visibility</p:attrName>
                                        </p:attrNameLst>
                                      </p:cBhvr>
                                      <p:to>
                                        <p:strVal val="visible"/>
                                      </p:to>
                                    </p:set>
                                    <p:animEffect transition="in" filter="wipe(left)">
                                      <p:cBhvr>
                                        <p:cTn id="22" dur="500"/>
                                        <p:tgtEl>
                                          <p:spTgt spid="2">
                                            <p:graphicEl>
                                              <a:dgm id="{9E53E856-A8F4-42B1-A5A3-37CE0A497A1D}"/>
                                            </p:graphic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
                                            <p:graphicEl>
                                              <a:dgm id="{910B9E12-F10F-4018-A00D-C2F8F4C510FF}"/>
                                            </p:graphicEl>
                                          </p:spTgt>
                                        </p:tgtEl>
                                        <p:attrNameLst>
                                          <p:attrName>style.visibility</p:attrName>
                                        </p:attrNameLst>
                                      </p:cBhvr>
                                      <p:to>
                                        <p:strVal val="visible"/>
                                      </p:to>
                                    </p:set>
                                    <p:animEffect transition="in" filter="wipe(left)">
                                      <p:cBhvr>
                                        <p:cTn id="25" dur="500"/>
                                        <p:tgtEl>
                                          <p:spTgt spid="2">
                                            <p:graphicEl>
                                              <a:dgm id="{910B9E12-F10F-4018-A00D-C2F8F4C510FF}"/>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graphicEl>
                                              <a:dgm id="{6450E76E-A99F-4CB1-9CD6-E8429C4F03AC}"/>
                                            </p:graphicEl>
                                          </p:spTgt>
                                        </p:tgtEl>
                                        <p:attrNameLst>
                                          <p:attrName>style.visibility</p:attrName>
                                        </p:attrNameLst>
                                      </p:cBhvr>
                                      <p:to>
                                        <p:strVal val="visible"/>
                                      </p:to>
                                    </p:set>
                                    <p:animEffect transition="in" filter="wipe(left)">
                                      <p:cBhvr>
                                        <p:cTn id="30" dur="500"/>
                                        <p:tgtEl>
                                          <p:spTgt spid="2">
                                            <p:graphicEl>
                                              <a:dgm id="{6450E76E-A99F-4CB1-9CD6-E8429C4F03AC}"/>
                                            </p:graphic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
                                            <p:graphicEl>
                                              <a:dgm id="{346C5E20-7C27-46E6-9829-0CD45A925B97}"/>
                                            </p:graphicEl>
                                          </p:spTgt>
                                        </p:tgtEl>
                                        <p:attrNameLst>
                                          <p:attrName>style.visibility</p:attrName>
                                        </p:attrNameLst>
                                      </p:cBhvr>
                                      <p:to>
                                        <p:strVal val="visible"/>
                                      </p:to>
                                    </p:set>
                                    <p:animEffect transition="in" filter="wipe(left)">
                                      <p:cBhvr>
                                        <p:cTn id="33" dur="500"/>
                                        <p:tgtEl>
                                          <p:spTgt spid="2">
                                            <p:graphicEl>
                                              <a:dgm id="{346C5E20-7C27-46E6-9829-0CD45A925B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Graphic spid="2"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4;p16"/>
          <p:cNvPicPr preferRelativeResize="0"/>
          <p:nvPr/>
        </p:nvPicPr>
        <p:blipFill rotWithShape="1">
          <a:blip r:embed="rId2">
            <a:alphaModFix/>
          </a:blip>
          <a:srcRect l="28983" t="17236" r="395" b="82310"/>
          <a:stretch/>
        </p:blipFill>
        <p:spPr>
          <a:xfrm rot="10800000">
            <a:off x="0" y="-5"/>
            <a:ext cx="12188276" cy="927099"/>
          </a:xfrm>
          <a:prstGeom prst="rect">
            <a:avLst/>
          </a:prstGeom>
          <a:noFill/>
          <a:ln>
            <a:noFill/>
          </a:ln>
        </p:spPr>
      </p:pic>
      <p:sp>
        <p:nvSpPr>
          <p:cNvPr id="3" name="Google Shape;91;p16"/>
          <p:cNvSpPr txBox="1"/>
          <p:nvPr/>
        </p:nvSpPr>
        <p:spPr>
          <a:xfrm>
            <a:off x="368725" y="382244"/>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Methodology/Approach</a:t>
            </a:r>
            <a:endParaRPr sz="1800" b="1" dirty="0">
              <a:solidFill>
                <a:srgbClr val="F3F3F3"/>
              </a:solidFill>
              <a:latin typeface="Open Sans"/>
              <a:ea typeface="Open Sans"/>
              <a:cs typeface="Open Sans"/>
              <a:sym typeface="Open Sans"/>
            </a:endParaRPr>
          </a:p>
        </p:txBody>
      </p:sp>
      <p:pic>
        <p:nvPicPr>
          <p:cNvPr id="4" name="Google Shape;140;p20"/>
          <p:cNvPicPr preferRelativeResize="0"/>
          <p:nvPr/>
        </p:nvPicPr>
        <p:blipFill rotWithShape="1">
          <a:blip r:embed="rId3">
            <a:alphaModFix amt="40000"/>
          </a:blip>
          <a:srcRect t="693" r="11158" b="89846"/>
          <a:stretch/>
        </p:blipFill>
        <p:spPr>
          <a:xfrm>
            <a:off x="0" y="6350246"/>
            <a:ext cx="12188276" cy="507754"/>
          </a:xfrm>
          <a:prstGeom prst="rect">
            <a:avLst/>
          </a:prstGeom>
          <a:noFill/>
          <a:ln>
            <a:noFill/>
          </a:ln>
        </p:spPr>
      </p:pic>
      <p:pic>
        <p:nvPicPr>
          <p:cNvPr id="5" name="Picture 4"/>
          <p:cNvPicPr>
            <a:picLocks noChangeAspect="1"/>
          </p:cNvPicPr>
          <p:nvPr/>
        </p:nvPicPr>
        <p:blipFill>
          <a:blip r:embed="rId4"/>
          <a:stretch>
            <a:fillRect/>
          </a:stretch>
        </p:blipFill>
        <p:spPr>
          <a:xfrm>
            <a:off x="1770367" y="1367044"/>
            <a:ext cx="1295400" cy="1200150"/>
          </a:xfrm>
          <a:prstGeom prst="rect">
            <a:avLst/>
          </a:prstGeom>
        </p:spPr>
      </p:pic>
      <p:pic>
        <p:nvPicPr>
          <p:cNvPr id="6" name="Picture 5"/>
          <p:cNvPicPr>
            <a:picLocks noChangeAspect="1"/>
          </p:cNvPicPr>
          <p:nvPr/>
        </p:nvPicPr>
        <p:blipFill>
          <a:blip r:embed="rId5"/>
          <a:stretch>
            <a:fillRect/>
          </a:stretch>
        </p:blipFill>
        <p:spPr>
          <a:xfrm>
            <a:off x="5796082" y="1489861"/>
            <a:ext cx="1076325" cy="1295400"/>
          </a:xfrm>
          <a:prstGeom prst="rect">
            <a:avLst/>
          </a:prstGeom>
        </p:spPr>
      </p:pic>
      <p:pic>
        <p:nvPicPr>
          <p:cNvPr id="7" name="Picture 6"/>
          <p:cNvPicPr>
            <a:picLocks noChangeAspect="1"/>
          </p:cNvPicPr>
          <p:nvPr/>
        </p:nvPicPr>
        <p:blipFill>
          <a:blip r:embed="rId6"/>
          <a:stretch>
            <a:fillRect/>
          </a:stretch>
        </p:blipFill>
        <p:spPr>
          <a:xfrm>
            <a:off x="9579631" y="1505829"/>
            <a:ext cx="1293178" cy="1272320"/>
          </a:xfrm>
          <a:prstGeom prst="rect">
            <a:avLst/>
          </a:prstGeom>
        </p:spPr>
      </p:pic>
      <p:pic>
        <p:nvPicPr>
          <p:cNvPr id="8" name="Picture 7"/>
          <p:cNvPicPr>
            <a:picLocks noChangeAspect="1"/>
          </p:cNvPicPr>
          <p:nvPr/>
        </p:nvPicPr>
        <p:blipFill>
          <a:blip r:embed="rId7"/>
          <a:stretch>
            <a:fillRect/>
          </a:stretch>
        </p:blipFill>
        <p:spPr>
          <a:xfrm>
            <a:off x="1875142" y="3768388"/>
            <a:ext cx="1190625" cy="1152525"/>
          </a:xfrm>
          <a:prstGeom prst="rect">
            <a:avLst/>
          </a:prstGeom>
        </p:spPr>
      </p:pic>
      <p:pic>
        <p:nvPicPr>
          <p:cNvPr id="9" name="Picture 8"/>
          <p:cNvPicPr>
            <a:picLocks noChangeAspect="1"/>
          </p:cNvPicPr>
          <p:nvPr/>
        </p:nvPicPr>
        <p:blipFill>
          <a:blip r:embed="rId8"/>
          <a:stretch>
            <a:fillRect/>
          </a:stretch>
        </p:blipFill>
        <p:spPr>
          <a:xfrm>
            <a:off x="5580654" y="3832840"/>
            <a:ext cx="1562100" cy="1371600"/>
          </a:xfrm>
          <a:prstGeom prst="rect">
            <a:avLst/>
          </a:prstGeom>
        </p:spPr>
      </p:pic>
      <p:pic>
        <p:nvPicPr>
          <p:cNvPr id="10" name="Picture 9"/>
          <p:cNvPicPr>
            <a:picLocks noChangeAspect="1"/>
          </p:cNvPicPr>
          <p:nvPr/>
        </p:nvPicPr>
        <p:blipFill>
          <a:blip r:embed="rId9"/>
          <a:stretch>
            <a:fillRect/>
          </a:stretch>
        </p:blipFill>
        <p:spPr>
          <a:xfrm>
            <a:off x="9909281" y="3923955"/>
            <a:ext cx="857250" cy="1304925"/>
          </a:xfrm>
          <a:prstGeom prst="rect">
            <a:avLst/>
          </a:prstGeom>
        </p:spPr>
      </p:pic>
      <p:sp>
        <p:nvSpPr>
          <p:cNvPr id="11" name="TextBox 10"/>
          <p:cNvSpPr txBox="1"/>
          <p:nvPr/>
        </p:nvSpPr>
        <p:spPr>
          <a:xfrm>
            <a:off x="1624705" y="2712896"/>
            <a:ext cx="1586724" cy="707886"/>
          </a:xfrm>
          <a:prstGeom prst="rect">
            <a:avLst/>
          </a:prstGeom>
          <a:noFill/>
        </p:spPr>
        <p:txBody>
          <a:bodyPr wrap="square" rtlCol="0">
            <a:spAutoFit/>
          </a:bodyPr>
          <a:lstStyle/>
          <a:p>
            <a:pPr algn="ctr"/>
            <a:r>
              <a:rPr lang="en-US" sz="2000" b="1" dirty="0" smtClean="0"/>
              <a:t>Steering </a:t>
            </a:r>
          </a:p>
          <a:p>
            <a:pPr algn="ctr"/>
            <a:r>
              <a:rPr lang="en-US" sz="2000" b="1" dirty="0" smtClean="0"/>
              <a:t>Committee</a:t>
            </a:r>
            <a:endParaRPr lang="en-US" sz="2000" b="1" dirty="0"/>
          </a:p>
        </p:txBody>
      </p:sp>
      <p:sp>
        <p:nvSpPr>
          <p:cNvPr id="12" name="TextBox 11"/>
          <p:cNvSpPr txBox="1"/>
          <p:nvPr/>
        </p:nvSpPr>
        <p:spPr>
          <a:xfrm>
            <a:off x="5796082" y="2950526"/>
            <a:ext cx="1080623" cy="400110"/>
          </a:xfrm>
          <a:prstGeom prst="rect">
            <a:avLst/>
          </a:prstGeom>
          <a:noFill/>
        </p:spPr>
        <p:txBody>
          <a:bodyPr wrap="square" rtlCol="0">
            <a:spAutoFit/>
          </a:bodyPr>
          <a:lstStyle/>
          <a:p>
            <a:pPr algn="ctr"/>
            <a:r>
              <a:rPr lang="en-US" sz="2000" b="1" dirty="0"/>
              <a:t>Survey</a:t>
            </a:r>
          </a:p>
        </p:txBody>
      </p:sp>
      <p:sp>
        <p:nvSpPr>
          <p:cNvPr id="13" name="TextBox 12"/>
          <p:cNvSpPr txBox="1"/>
          <p:nvPr/>
        </p:nvSpPr>
        <p:spPr>
          <a:xfrm>
            <a:off x="9685908" y="2899476"/>
            <a:ext cx="1186901"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b="1"/>
            </a:lvl1pPr>
          </a:lstStyle>
          <a:p>
            <a:r>
              <a:rPr lang="en-US" dirty="0"/>
              <a:t>Content </a:t>
            </a:r>
          </a:p>
          <a:p>
            <a:r>
              <a:rPr lang="en-US" dirty="0"/>
              <a:t>Areas</a:t>
            </a:r>
          </a:p>
        </p:txBody>
      </p:sp>
      <p:sp>
        <p:nvSpPr>
          <p:cNvPr id="14" name="TextBox 13"/>
          <p:cNvSpPr txBox="1"/>
          <p:nvPr/>
        </p:nvSpPr>
        <p:spPr>
          <a:xfrm>
            <a:off x="1633010" y="4988826"/>
            <a:ext cx="1674888" cy="1015663"/>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2000" b="1"/>
            </a:lvl1pPr>
          </a:lstStyle>
          <a:p>
            <a:r>
              <a:rPr lang="en-US" dirty="0"/>
              <a:t>Solicit </a:t>
            </a:r>
          </a:p>
          <a:p>
            <a:r>
              <a:rPr lang="en-US" dirty="0"/>
              <a:t>Campus</a:t>
            </a:r>
          </a:p>
          <a:p>
            <a:r>
              <a:rPr lang="en-US" dirty="0"/>
              <a:t>Community</a:t>
            </a:r>
          </a:p>
        </p:txBody>
      </p:sp>
      <p:sp>
        <p:nvSpPr>
          <p:cNvPr id="15" name="TextBox 14"/>
          <p:cNvSpPr txBox="1"/>
          <p:nvPr/>
        </p:nvSpPr>
        <p:spPr>
          <a:xfrm>
            <a:off x="5744776" y="5228880"/>
            <a:ext cx="1233856" cy="677108"/>
          </a:xfrm>
          <a:prstGeom prst="rect">
            <a:avLst/>
          </a:prstGeom>
          <a:noFill/>
        </p:spPr>
        <p:txBody>
          <a:bodyPr wrap="square" rtlCol="0">
            <a:spAutoFit/>
          </a:bodyPr>
          <a:lstStyle/>
          <a:p>
            <a:pPr algn="ctr"/>
            <a:r>
              <a:rPr lang="en-US" sz="2000" b="1" dirty="0"/>
              <a:t>100</a:t>
            </a:r>
            <a:r>
              <a:rPr lang="en-US" sz="1800" b="1" dirty="0" smtClean="0"/>
              <a:t>+</a:t>
            </a:r>
          </a:p>
          <a:p>
            <a:pPr algn="ctr"/>
            <a:r>
              <a:rPr lang="en-US" sz="1800" b="1" dirty="0" smtClean="0"/>
              <a:t>Members</a:t>
            </a:r>
            <a:endParaRPr lang="en-US" sz="1800" b="1" dirty="0"/>
          </a:p>
        </p:txBody>
      </p:sp>
      <p:sp>
        <p:nvSpPr>
          <p:cNvPr id="16" name="TextBox 15"/>
          <p:cNvSpPr txBox="1"/>
          <p:nvPr/>
        </p:nvSpPr>
        <p:spPr>
          <a:xfrm>
            <a:off x="9615609" y="5233198"/>
            <a:ext cx="1444594" cy="707886"/>
          </a:xfrm>
          <a:prstGeom prst="rect">
            <a:avLst/>
          </a:prstGeom>
          <a:noFill/>
        </p:spPr>
        <p:txBody>
          <a:bodyPr wrap="square" rtlCol="0">
            <a:spAutoFit/>
          </a:bodyPr>
          <a:lstStyle/>
          <a:p>
            <a:pPr algn="ctr"/>
            <a:r>
              <a:rPr lang="en-US" sz="2000" b="1" dirty="0" smtClean="0"/>
              <a:t>The Charge</a:t>
            </a:r>
            <a:endParaRPr lang="en-US" sz="2000" b="1" dirty="0"/>
          </a:p>
        </p:txBody>
      </p:sp>
    </p:spTree>
    <p:extLst>
      <p:ext uri="{BB962C8B-B14F-4D97-AF65-F5344CB8AC3E}">
        <p14:creationId xmlns:p14="http://schemas.microsoft.com/office/powerpoint/2010/main" val="1974942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7980" y="1277584"/>
            <a:ext cx="10675593" cy="5193754"/>
          </a:xfrm>
        </p:spPr>
        <p:txBody>
          <a:bodyPr>
            <a:noAutofit/>
          </a:bodyPr>
          <a:lstStyle/>
          <a:p>
            <a:pPr marL="114266" indent="0">
              <a:buNone/>
            </a:pPr>
            <a:r>
              <a:rPr lang="en-US" sz="1600" dirty="0"/>
              <a:t>Kean University is a public cosmopolitan university serving undergraduate and graduate students in the liberal arts, the sciences, and the professions. The University dedicates itself to the intellectual, cultural, and personal growth of all its members — students, faculty, and professional staff. In particular, the University prepares students to think critically, creatively and globally; to adapt to changing social, economic, and technological environments; and to serve as active and contributing members of their communities.</a:t>
            </a:r>
          </a:p>
          <a:p>
            <a:pPr marL="114266" indent="0">
              <a:buNone/>
            </a:pPr>
            <a:r>
              <a:rPr lang="en-US" sz="1600" dirty="0"/>
              <a:t>Kean offers a wide range of demanding programs dedicated to excellence in instruction and academic support services necessary to assure its socially, linguistically, and culturally diverse students the means to reach their full potential, including students from academically disadvantaged backgrounds, students with special needs, and adults returning or entering higher education.</a:t>
            </a:r>
          </a:p>
          <a:p>
            <a:pPr marL="114266" indent="0">
              <a:buNone/>
            </a:pPr>
            <a:r>
              <a:rPr lang="en-US" sz="1600" dirty="0"/>
              <a:t>Kean is steadfast in its dedication to maintaining a student-centered educational environment in which diversity can flourish and an atmosphere in which mutual respect characterizes relations among the members of a pluralistic community. The University seeks to combine excellence with equity in providing opportunities for all students.</a:t>
            </a:r>
          </a:p>
          <a:p>
            <a:pPr marL="114266" indent="0">
              <a:buNone/>
            </a:pPr>
            <a:r>
              <a:rPr lang="en-US" sz="1600" dirty="0"/>
              <a:t>Kean is a teaching university, and Kean faculty dedicate themselves to student learning as well as academic rigor. The focus on teaching excellence is supported by a commitment to research, scholarship, creative work, and innovative uses of technology. The focus includes the advancement of knowledge in the traditional disciplines and the enhancement of skills in professional areas. Kean is committed to providing global educational opportunities for students and faculty.</a:t>
            </a:r>
          </a:p>
          <a:p>
            <a:pPr marL="114266" indent="0">
              <a:buNone/>
            </a:pPr>
            <a:r>
              <a:rPr lang="en-US" sz="1600" dirty="0"/>
              <a:t>Kean is an interactive university, and the University serves as a major resource for regional advancement. Kean collaborates with business, labor, government and the arts, as well as educational and community organizations and provides the region with cultural events and opportunities for continuous learning. Kean is also committed to providing students and faculty educational opportunities in national and international arenas.</a:t>
            </a:r>
          </a:p>
        </p:txBody>
      </p:sp>
      <p:sp>
        <p:nvSpPr>
          <p:cNvPr id="4" name="Oval 3"/>
          <p:cNvSpPr/>
          <p:nvPr/>
        </p:nvSpPr>
        <p:spPr>
          <a:xfrm>
            <a:off x="5456902" y="3514419"/>
            <a:ext cx="4025589" cy="460161"/>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Oval 4"/>
          <p:cNvSpPr/>
          <p:nvPr/>
        </p:nvSpPr>
        <p:spPr>
          <a:xfrm>
            <a:off x="10143025" y="3590148"/>
            <a:ext cx="867680" cy="3873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27500" y="4031869"/>
            <a:ext cx="5717386" cy="387358"/>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9" name="Google Shape;84;p16"/>
          <p:cNvPicPr preferRelativeResize="0"/>
          <p:nvPr/>
        </p:nvPicPr>
        <p:blipFill rotWithShape="1">
          <a:blip r:embed="rId2">
            <a:alphaModFix/>
          </a:blip>
          <a:srcRect l="28983" t="17236" r="395" b="82310"/>
          <a:stretch/>
        </p:blipFill>
        <p:spPr>
          <a:xfrm rot="10800000">
            <a:off x="0" y="-5"/>
            <a:ext cx="12188276" cy="927099"/>
          </a:xfrm>
          <a:prstGeom prst="rect">
            <a:avLst/>
          </a:prstGeom>
          <a:noFill/>
          <a:ln>
            <a:noFill/>
          </a:ln>
        </p:spPr>
      </p:pic>
      <p:sp>
        <p:nvSpPr>
          <p:cNvPr id="10" name="Google Shape;91;p16"/>
          <p:cNvSpPr txBox="1"/>
          <p:nvPr/>
        </p:nvSpPr>
        <p:spPr>
          <a:xfrm>
            <a:off x="368725" y="382244"/>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Kean University’s Mission</a:t>
            </a:r>
            <a:endParaRPr sz="1800" b="1" dirty="0">
              <a:solidFill>
                <a:srgbClr val="F3F3F3"/>
              </a:solidFill>
              <a:latin typeface="Open Sans"/>
              <a:ea typeface="Open Sans"/>
              <a:cs typeface="Open Sans"/>
              <a:sym typeface="Open Sans"/>
            </a:endParaRPr>
          </a:p>
        </p:txBody>
      </p:sp>
    </p:spTree>
    <p:extLst>
      <p:ext uri="{BB962C8B-B14F-4D97-AF65-F5344CB8AC3E}">
        <p14:creationId xmlns:p14="http://schemas.microsoft.com/office/powerpoint/2010/main" val="28144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7707" y="1532426"/>
            <a:ext cx="10512862" cy="4351338"/>
          </a:xfrm>
        </p:spPr>
        <p:txBody>
          <a:bodyPr>
            <a:normAutofit lnSpcReduction="10000"/>
          </a:bodyPr>
          <a:lstStyle/>
          <a:p>
            <a:r>
              <a:rPr lang="en-US" sz="2000" b="1" dirty="0" smtClean="0"/>
              <a:t>Strategic Goals # 3 &amp; 6</a:t>
            </a:r>
          </a:p>
          <a:p>
            <a:endParaRPr lang="en-US" sz="2000" dirty="0" smtClean="0"/>
          </a:p>
          <a:p>
            <a:pPr lvl="1"/>
            <a:r>
              <a:rPr lang="en-US" sz="2000" dirty="0" smtClean="0"/>
              <a:t>GOAL </a:t>
            </a:r>
            <a:r>
              <a:rPr lang="en-US" sz="2000" dirty="0"/>
              <a:t>3c: Provide faculty and staff with a broad range of professional development opportunities to continuously improve pedagogical practices and research skills and implement best practices to enhance the delivery of </a:t>
            </a:r>
            <a:r>
              <a:rPr lang="en-US" sz="2000" dirty="0" smtClean="0"/>
              <a:t>student </a:t>
            </a:r>
            <a:r>
              <a:rPr lang="en-US" sz="2000" dirty="0"/>
              <a:t>support in and out of the </a:t>
            </a:r>
            <a:r>
              <a:rPr lang="en-US" sz="2000" dirty="0" smtClean="0"/>
              <a:t>classroom.</a:t>
            </a:r>
          </a:p>
          <a:p>
            <a:pPr lvl="1"/>
            <a:r>
              <a:rPr lang="en-US" sz="2000" dirty="0"/>
              <a:t>GOAL 3d: Create academic paths that meet student needs to </a:t>
            </a:r>
            <a:r>
              <a:rPr lang="en-US" sz="2000" dirty="0" smtClean="0"/>
              <a:t>ensure </a:t>
            </a:r>
            <a:r>
              <a:rPr lang="en-US" sz="2000" dirty="0"/>
              <a:t>timely and successful completion of their academic </a:t>
            </a:r>
            <a:r>
              <a:rPr lang="en-US" sz="2000" dirty="0" smtClean="0"/>
              <a:t>programs.</a:t>
            </a:r>
          </a:p>
          <a:p>
            <a:pPr lvl="1"/>
            <a:r>
              <a:rPr lang="en-US" sz="2000" dirty="0"/>
              <a:t>GOAL 3e: Create attractive and engaging retention campaigns, treating current students much like prospective students and ensuring that their financial aid, housing issues, and </a:t>
            </a:r>
            <a:r>
              <a:rPr lang="en-US" sz="2000" dirty="0" smtClean="0"/>
              <a:t>other needs </a:t>
            </a:r>
            <a:r>
              <a:rPr lang="en-US" sz="2000" dirty="0"/>
              <a:t>are addressed on an ongoing </a:t>
            </a:r>
            <a:r>
              <a:rPr lang="en-US" sz="2000" dirty="0" smtClean="0"/>
              <a:t>basis.</a:t>
            </a:r>
          </a:p>
          <a:p>
            <a:pPr lvl="1"/>
            <a:r>
              <a:rPr lang="en-US" sz="2000" dirty="0"/>
              <a:t>GOAL 6a4: Create effective collaborations between university divisions so that all members of the university community take ownership of recruitment, retention, and student </a:t>
            </a:r>
            <a:r>
              <a:rPr lang="en-US" sz="2000" dirty="0" smtClean="0"/>
              <a:t>support.</a:t>
            </a:r>
            <a:endParaRPr lang="en-US" sz="2000" dirty="0"/>
          </a:p>
        </p:txBody>
      </p:sp>
      <p:cxnSp>
        <p:nvCxnSpPr>
          <p:cNvPr id="6" name="Straight Connector 5"/>
          <p:cNvCxnSpPr/>
          <p:nvPr/>
        </p:nvCxnSpPr>
        <p:spPr>
          <a:xfrm flipV="1">
            <a:off x="1828323" y="3071325"/>
            <a:ext cx="9065439" cy="308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323" y="3335250"/>
            <a:ext cx="1750619" cy="42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V="1">
            <a:off x="3009116" y="3623434"/>
            <a:ext cx="7884646" cy="3047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1833839" y="3890940"/>
            <a:ext cx="5698276"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V="1">
            <a:off x="2875515" y="4192288"/>
            <a:ext cx="6048704" cy="15236"/>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V="1">
            <a:off x="3128442" y="4959931"/>
            <a:ext cx="6842807" cy="15757"/>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11" name="Google Shape;84;p16"/>
          <p:cNvPicPr preferRelativeResize="0"/>
          <p:nvPr/>
        </p:nvPicPr>
        <p:blipFill rotWithShape="1">
          <a:blip r:embed="rId2">
            <a:alphaModFix/>
          </a:blip>
          <a:srcRect l="28983" t="17236" r="395" b="82310"/>
          <a:stretch/>
        </p:blipFill>
        <p:spPr>
          <a:xfrm rot="10800000">
            <a:off x="0" y="-5"/>
            <a:ext cx="12188276" cy="927099"/>
          </a:xfrm>
          <a:prstGeom prst="rect">
            <a:avLst/>
          </a:prstGeom>
          <a:noFill/>
          <a:ln>
            <a:noFill/>
          </a:ln>
        </p:spPr>
      </p:pic>
      <p:sp>
        <p:nvSpPr>
          <p:cNvPr id="13" name="Google Shape;91;p16"/>
          <p:cNvSpPr txBox="1"/>
          <p:nvPr/>
        </p:nvSpPr>
        <p:spPr>
          <a:xfrm>
            <a:off x="368725" y="382244"/>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Strategic Goals</a:t>
            </a:r>
            <a:endParaRPr sz="1800" b="1" dirty="0">
              <a:solidFill>
                <a:srgbClr val="F3F3F3"/>
              </a:solidFill>
              <a:latin typeface="Open Sans"/>
              <a:ea typeface="Open Sans"/>
              <a:cs typeface="Open Sans"/>
              <a:sym typeface="Open Sans"/>
            </a:endParaRPr>
          </a:p>
        </p:txBody>
      </p:sp>
      <p:pic>
        <p:nvPicPr>
          <p:cNvPr id="15" name="Google Shape;140;p20"/>
          <p:cNvPicPr preferRelativeResize="0"/>
          <p:nvPr/>
        </p:nvPicPr>
        <p:blipFill rotWithShape="1">
          <a:blip r:embed="rId3">
            <a:alphaModFix amt="40000"/>
          </a:blip>
          <a:srcRect t="693" r="11158" b="89846"/>
          <a:stretch/>
        </p:blipFill>
        <p:spPr>
          <a:xfrm>
            <a:off x="0" y="6350246"/>
            <a:ext cx="12188276" cy="507754"/>
          </a:xfrm>
          <a:prstGeom prst="rect">
            <a:avLst/>
          </a:prstGeom>
          <a:noFill/>
          <a:ln>
            <a:noFill/>
          </a:ln>
        </p:spPr>
      </p:pic>
    </p:spTree>
    <p:extLst>
      <p:ext uri="{BB962C8B-B14F-4D97-AF65-F5344CB8AC3E}">
        <p14:creationId xmlns:p14="http://schemas.microsoft.com/office/powerpoint/2010/main" val="410814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5307" y="2310871"/>
            <a:ext cx="8728771" cy="2496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Google Shape;84;p16"/>
          <p:cNvPicPr preferRelativeResize="0"/>
          <p:nvPr/>
        </p:nvPicPr>
        <p:blipFill rotWithShape="1">
          <a:blip r:embed="rId3">
            <a:alphaModFix/>
          </a:blip>
          <a:srcRect l="28983" t="17236" r="395" b="82310"/>
          <a:stretch/>
        </p:blipFill>
        <p:spPr>
          <a:xfrm rot="10800000">
            <a:off x="0" y="-5"/>
            <a:ext cx="12188276" cy="927099"/>
          </a:xfrm>
          <a:prstGeom prst="rect">
            <a:avLst/>
          </a:prstGeom>
          <a:noFill/>
          <a:ln>
            <a:noFill/>
          </a:ln>
        </p:spPr>
      </p:pic>
      <p:sp>
        <p:nvSpPr>
          <p:cNvPr id="5" name="Google Shape;91;p16"/>
          <p:cNvSpPr txBox="1"/>
          <p:nvPr/>
        </p:nvSpPr>
        <p:spPr>
          <a:xfrm>
            <a:off x="368725" y="382244"/>
            <a:ext cx="9774300" cy="6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solidFill>
                  <a:srgbClr val="F3F3F3"/>
                </a:solidFill>
                <a:latin typeface="Open Sans"/>
                <a:ea typeface="Open Sans"/>
                <a:cs typeface="Open Sans"/>
                <a:sym typeface="Open Sans"/>
              </a:rPr>
              <a:t>National Academic Advising Association</a:t>
            </a:r>
            <a:endParaRPr sz="1800" b="1" dirty="0">
              <a:solidFill>
                <a:srgbClr val="F3F3F3"/>
              </a:solidFill>
              <a:latin typeface="Open Sans"/>
              <a:ea typeface="Open Sans"/>
              <a:cs typeface="Open Sans"/>
              <a:sym typeface="Open Sans"/>
            </a:endParaRPr>
          </a:p>
        </p:txBody>
      </p:sp>
      <p:pic>
        <p:nvPicPr>
          <p:cNvPr id="6" name="Google Shape;140;p20"/>
          <p:cNvPicPr preferRelativeResize="0"/>
          <p:nvPr/>
        </p:nvPicPr>
        <p:blipFill rotWithShape="1">
          <a:blip r:embed="rId4">
            <a:alphaModFix amt="40000"/>
          </a:blip>
          <a:srcRect t="693" r="11158" b="89846"/>
          <a:stretch/>
        </p:blipFill>
        <p:spPr>
          <a:xfrm>
            <a:off x="0" y="6350246"/>
            <a:ext cx="12188276" cy="507754"/>
          </a:xfrm>
          <a:prstGeom prst="rect">
            <a:avLst/>
          </a:prstGeom>
          <a:noFill/>
          <a:ln>
            <a:noFill/>
          </a:ln>
        </p:spPr>
      </p:pic>
    </p:spTree>
    <p:extLst>
      <p:ext uri="{BB962C8B-B14F-4D97-AF65-F5344CB8AC3E}">
        <p14:creationId xmlns:p14="http://schemas.microsoft.com/office/powerpoint/2010/main" val="652603978"/>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4552</TotalTime>
  <Words>2371</Words>
  <Application>Microsoft Office PowerPoint</Application>
  <PresentationFormat>Custom</PresentationFormat>
  <Paragraphs>212</Paragraphs>
  <Slides>35</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Open Sans Medium</vt:lpstr>
      <vt:lpstr>Open Sans</vt:lpstr>
      <vt:lpstr>Calibri</vt:lpstr>
      <vt:lpstr>Open Sans SemiBold</vt:lpstr>
      <vt:lpstr>Open Sans Light</vt:lpstr>
      <vt:lpstr>Arial</vt:lpstr>
      <vt:lpstr>Simple Light</vt:lpstr>
      <vt:lpstr>PowerPoint Presentation</vt:lpstr>
      <vt:lpstr>PowerPoint Presentation</vt:lpstr>
      <vt:lpstr>PowerPoint Presentation</vt:lpstr>
      <vt:lpstr>PowerPoint Presentation</vt:lpstr>
      <vt:lpstr>Purpose of the Task Force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Mensah Peterson</dc:creator>
  <cp:lastModifiedBy>mepeters</cp:lastModifiedBy>
  <cp:revision>61</cp:revision>
  <cp:lastPrinted>2023-10-16T15:06:49Z</cp:lastPrinted>
  <dcterms:modified xsi:type="dcterms:W3CDTF">2023-10-17T19:29:39Z</dcterms:modified>
</cp:coreProperties>
</file>