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Economica" panose="02000506040000020004" pitchFamily="2" charset="77"/>
      <p:regular r:id="rId16"/>
      <p:bold r:id="rId17"/>
      <p:italic r:id="rId18"/>
      <p:boldItalic r:id="rId19"/>
    </p:embeddedFont>
    <p:embeddedFont>
      <p:font typeface="Open Sans" panose="020B0606030504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2"/>
  </p:normalViewPr>
  <p:slideViewPr>
    <p:cSldViewPr snapToGrid="0">
      <p:cViewPr varScale="1">
        <p:scale>
          <a:sx n="150" d="100"/>
          <a:sy n="150" d="100"/>
        </p:scale>
        <p:origin x="54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j.gov/education/crimh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j.gov/education/crimhist/archive.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c6b58a8ab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c6b58a8a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02a1c2bdd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202a1c2bdd5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Times New Roman"/>
                <a:ea typeface="Times New Roman"/>
                <a:cs typeface="Times New Roman"/>
                <a:sym typeface="Times New Roman"/>
              </a:rPr>
              <a:t>After selecting archive application request, you will be prompted to enter your SSN. This is one place you may run into issues if you entered your SSN incorrectly when initially completing your criminal history record check. If that's the case, you will need to contact the Office of Student Protection. If not, you will come to the Applicant Authorization and Certification Form page.</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02a1c2bdd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202a1c2bdd5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t>When on the “Applicant Authorization and Certification Form” page seen here, please select the first option which is pointed to by the blue arrow.  Again, as you work your way through the process, please stop the presentation at any time to collect your thoughts or payment method.</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02a1c2bdd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202a1c2bdd5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a:solidFill>
                  <a:schemeClr val="dk1"/>
                </a:solidFill>
              </a:rPr>
              <a:t>After selecting this, you will complete the requested information. Please be sure that this is accurate and that you are sending it to your school. Some districts have very similar names so be sure to verify which one you will be in. Please make sure to enter all of the correct county, district and school information.   Again, pause this presentation to complete the steps necessary.   After entering your information, you will have to review your information and complete payment, which is $29.75 to archive.  Be sure to save a copy of your receipt when transferring.</a:t>
            </a:r>
            <a:endParaRPr>
              <a:solidFill>
                <a:schemeClr val="dk1"/>
              </a:solidFill>
            </a:endParaRPr>
          </a:p>
          <a:p>
            <a:pPr marL="0" lvl="0" indent="0" algn="l" rtl="0">
              <a:spcBef>
                <a:spcPts val="0"/>
              </a:spcBef>
              <a:spcAft>
                <a:spcPts val="0"/>
              </a:spcAft>
              <a:buClr>
                <a:schemeClr val="dk1"/>
              </a:buClr>
              <a:buSzPts val="1400"/>
              <a:buFont typeface="Arial"/>
              <a:buNone/>
            </a:pP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c6b58a8ab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c6b58a8ab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Please do not hesitate to contact us if you have any questions about either of these processes.  Thank you for taking the time to view this presentation and for being diligent in completing the requirements necessary for your placement. This is an iterative process for each placement. We appreciate your diligence and attentiveness to completing the transfer prior to each placement.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c6b58a8abf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c6b58a8abf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a:solidFill>
                  <a:schemeClr val="dk1"/>
                </a:solidFill>
              </a:rPr>
              <a:t>In this presentation, we will go over how to transfer and archive your criminal history record approval to your most current district. Different districts may require different options, so please confirm with your district if they want a transfer or an archive of your criminal history record check. You must do this each semester of placement!  Remember to pause the training at any time to allow for completion of processes or to simply take a minute to process the information.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02a1c2bdd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02a1c2bdd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 transfer sends the criminal record check to another district. An archive actually runs a new background check with the fingerprints on file with the office. Some districts will require an archive.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Be sure to check with your district if they require a transfer, or an archive is required.  There is a difference in fee, with the transfer being $6 and the archive fee being $29.75.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Now let’s go through the steps of each process.  Be sure to pause the presentation at any time you need to take notes or review.</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c6b58a8ab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2c6b58a8abf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a:solidFill>
                  <a:schemeClr val="dk1"/>
                </a:solidFill>
              </a:rPr>
              <a:t>If you are reviewing this presentation, you have completed your criminal history record check, put a two week reminder on your calendar, have accessed your approval, have informed Kean’s Office of Student Placement and Clinical Experiences that your Criminal History Approval to Kean University has come in and you are ready to transfer your approval to your placement district. You will need to go back to the Office of Student Protection website using </a:t>
            </a:r>
            <a:r>
              <a:rPr lang="en" u="sng">
                <a:solidFill>
                  <a:schemeClr val="hlink"/>
                </a:solidFill>
                <a:hlinkClick r:id="rId3"/>
              </a:rPr>
              <a:t>https://nj.gov/education/crimhist/</a:t>
            </a:r>
            <a:r>
              <a:rPr lang="en">
                <a:solidFill>
                  <a:schemeClr val="dk1"/>
                </a:solidFill>
                <a:latin typeface="Calibri"/>
                <a:ea typeface="Calibri"/>
                <a:cs typeface="Calibri"/>
                <a:sym typeface="Calibri"/>
              </a:rPr>
              <a:t>.   </a:t>
            </a:r>
            <a:r>
              <a:rPr lang="en">
                <a:solidFill>
                  <a:schemeClr val="dk1"/>
                </a:solidFill>
              </a:rPr>
              <a:t>Here you will select "File authorization and make electronic payment" on the right hand side. The third option in the list.  Pause the presentation here if you need to gather your payment method.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c6b58a8abf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g2c6b58a8abf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a:solidFill>
                  <a:schemeClr val="dk1"/>
                </a:solidFill>
              </a:rPr>
              <a:t>After doing so, you will see this screen. Here you will select "transfer request". Some districts may require you to Archive the request to them. The difference between archiving and transferring is that another background check is completed before transferring the approval to the new district. As the site indicates, you do not need to go for another fingerprint appointment, the archiving process allows the state to use your prints on file and perform an updated review of your criminal history. It costs a bit more and take a bit longer. You only need to archive your approval if the district requests it.  For our purposes, we will go through the transfer process, which is the more common requirement.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c6b58a8abf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c6b58a8abf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rPr>
              <a:t>After selecting transfer request, you will be prompted to enter your SSN. This is one place you may run into issues if you entered your SSN incorrectly when initially completing your criminal history record check. If that's the case, you will need to contact the Office of Student Protection. If not, you will see a screen that offers two options.</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c874fe783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2c874fe7833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You will be presented with 2 options: bus drivers or all other positions. You will want to select "</a:t>
            </a:r>
            <a:r>
              <a:rPr lang="en" b="1"/>
              <a:t>all other positions."</a:t>
            </a:r>
            <a:r>
              <a:rPr lang="en"/>
              <a:t> After selecting this, you will complete the requested information.</a:t>
            </a:r>
            <a:endParaRPr/>
          </a:p>
          <a:p>
            <a:pPr marL="0" lvl="0" indent="0" algn="l" rtl="0">
              <a:lnSpc>
                <a:spcPct val="100000"/>
              </a:lnSpc>
              <a:spcBef>
                <a:spcPts val="0"/>
              </a:spcBef>
              <a:spcAft>
                <a:spcPts val="0"/>
              </a:spcAft>
              <a:buSzPts val="1400"/>
              <a:buNone/>
            </a:pPr>
            <a:r>
              <a:rPr lang="en"/>
              <a:t>Please be sure that this is accurate and that you are sending it to your school. Some districts have very similar names so be sure to verify which one you will be in. Please make sure to enter all of the correct county, district and school information.   Again, pause this presentation to complete the steps necessary.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After entering your information, you will have to review your information and complete payment, which is $6 to transfer.  Be sure to save a copy of your receipt when transferring.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c6b58a8abf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2c6b58a8abf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This is an example of an approval for a student near the end of their program or a graduating senior. Notice how they have multiple lines from transferring to each new district they were placed 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02a1c2bdd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202a1c2bdd5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Now let’s look at the archive process.  You can begin this process at </a:t>
            </a:r>
            <a:r>
              <a:rPr lang="en" u="sng">
                <a:solidFill>
                  <a:schemeClr val="hlink"/>
                </a:solidFill>
                <a:hlinkClick r:id="rId3"/>
              </a:rPr>
              <a:t>https://www.nj.gov/education/crimhist/archive.shtml</a:t>
            </a:r>
            <a:r>
              <a:rPr lang="en"/>
              <a:t> When you come to the page shown here in the screen shot, please click the second option, which is pointed to by the blue arrow.</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nj.gov/education/crimhis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nj.gov/education/crimhis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hyperlink" Target="https://www.nj.gov/education/crimhist/archiv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766750" y="0"/>
            <a:ext cx="7621351" cy="5143500"/>
          </a:xfrm>
          <a:prstGeom prst="rect">
            <a:avLst/>
          </a:prstGeom>
          <a:noFill/>
          <a:ln>
            <a:noFill/>
          </a:ln>
        </p:spPr>
      </p:pic>
      <p:sp>
        <p:nvSpPr>
          <p:cNvPr id="55" name="Google Shape;55;p13"/>
          <p:cNvSpPr txBox="1"/>
          <p:nvPr/>
        </p:nvSpPr>
        <p:spPr>
          <a:xfrm>
            <a:off x="1372525" y="4116850"/>
            <a:ext cx="6401400" cy="9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600">
                <a:solidFill>
                  <a:schemeClr val="lt1"/>
                </a:solidFill>
                <a:latin typeface="Times New Roman"/>
                <a:ea typeface="Times New Roman"/>
                <a:cs typeface="Times New Roman"/>
                <a:sym typeface="Times New Roman"/>
              </a:rPr>
              <a:t>Transfer and Archive Process</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2"/>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140" name="Google Shape;140;p22"/>
          <p:cNvSpPr txBox="1">
            <a:spLocks noGrp="1"/>
          </p:cNvSpPr>
          <p:nvPr>
            <p:ph type="title"/>
          </p:nvPr>
        </p:nvSpPr>
        <p:spPr>
          <a:xfrm>
            <a:off x="5899975" y="1892825"/>
            <a:ext cx="2932200" cy="133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a:solidFill>
                  <a:schemeClr val="lt1"/>
                </a:solidFill>
                <a:latin typeface="Times New Roman"/>
                <a:ea typeface="Times New Roman"/>
                <a:cs typeface="Times New Roman"/>
                <a:sym typeface="Times New Roman"/>
              </a:rPr>
              <a:t>Enter your SSN</a:t>
            </a:r>
            <a:endParaRPr>
              <a:solidFill>
                <a:schemeClr val="lt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4200"/>
              <a:buNone/>
            </a:pPr>
            <a:endParaRPr>
              <a:solidFill>
                <a:schemeClr val="lt1"/>
              </a:solidFill>
              <a:latin typeface="Times New Roman"/>
              <a:ea typeface="Times New Roman"/>
              <a:cs typeface="Times New Roman"/>
              <a:sym typeface="Times New Roman"/>
            </a:endParaRPr>
          </a:p>
        </p:txBody>
      </p:sp>
      <p:pic>
        <p:nvPicPr>
          <p:cNvPr id="141" name="Google Shape;141;p22"/>
          <p:cNvPicPr preferRelativeResize="0"/>
          <p:nvPr/>
        </p:nvPicPr>
        <p:blipFill rotWithShape="1">
          <a:blip r:embed="rId4">
            <a:alphaModFix/>
          </a:blip>
          <a:srcRect l="19250" t="10968" r="18572" b="29130"/>
          <a:stretch/>
        </p:blipFill>
        <p:spPr>
          <a:xfrm>
            <a:off x="240800" y="1580675"/>
            <a:ext cx="5490250" cy="2975276"/>
          </a:xfrm>
          <a:prstGeom prst="rect">
            <a:avLst/>
          </a:prstGeom>
          <a:noFill/>
          <a:ln>
            <a:noFill/>
          </a:ln>
        </p:spPr>
      </p:pic>
      <p:sp>
        <p:nvSpPr>
          <p:cNvPr id="142" name="Google Shape;142;p22"/>
          <p:cNvSpPr/>
          <p:nvPr/>
        </p:nvSpPr>
        <p:spPr>
          <a:xfrm rot="4237759">
            <a:off x="4675872" y="2044606"/>
            <a:ext cx="412448" cy="2125340"/>
          </a:xfrm>
          <a:prstGeom prst="downArrow">
            <a:avLst>
              <a:gd name="adj1" fmla="val 50000"/>
              <a:gd name="adj2" fmla="val 52040"/>
            </a:avLst>
          </a:prstGeom>
          <a:solidFill>
            <a:srgbClr val="3C78D8"/>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3"/>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149" name="Google Shape;149;p23"/>
          <p:cNvSpPr txBox="1">
            <a:spLocks noGrp="1"/>
          </p:cNvSpPr>
          <p:nvPr>
            <p:ph type="title"/>
          </p:nvPr>
        </p:nvSpPr>
        <p:spPr>
          <a:xfrm>
            <a:off x="5898975" y="1664225"/>
            <a:ext cx="3009300" cy="2985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2100">
                <a:solidFill>
                  <a:schemeClr val="lt1"/>
                </a:solidFill>
                <a:latin typeface="Times New Roman"/>
                <a:ea typeface="Times New Roman"/>
                <a:cs typeface="Times New Roman"/>
                <a:sym typeface="Times New Roman"/>
              </a:rPr>
              <a:t>Select the first option: “All job positions, except school bus drivers and bus aids, for public schools, private schools for students with disabilities and charter schools.”</a:t>
            </a:r>
            <a:endParaRPr sz="2500">
              <a:solidFill>
                <a:schemeClr val="lt1"/>
              </a:solidFill>
              <a:latin typeface="Times New Roman"/>
              <a:ea typeface="Times New Roman"/>
              <a:cs typeface="Times New Roman"/>
              <a:sym typeface="Times New Roman"/>
            </a:endParaRPr>
          </a:p>
        </p:txBody>
      </p:sp>
      <p:pic>
        <p:nvPicPr>
          <p:cNvPr id="150" name="Google Shape;150;p23"/>
          <p:cNvPicPr preferRelativeResize="0"/>
          <p:nvPr/>
        </p:nvPicPr>
        <p:blipFill>
          <a:blip r:embed="rId4">
            <a:alphaModFix/>
          </a:blip>
          <a:stretch>
            <a:fillRect/>
          </a:stretch>
        </p:blipFill>
        <p:spPr>
          <a:xfrm>
            <a:off x="165050" y="1584150"/>
            <a:ext cx="5364474" cy="3180825"/>
          </a:xfrm>
          <a:prstGeom prst="rect">
            <a:avLst/>
          </a:prstGeom>
          <a:noFill/>
          <a:ln>
            <a:noFill/>
          </a:ln>
        </p:spPr>
      </p:pic>
      <p:sp>
        <p:nvSpPr>
          <p:cNvPr id="151" name="Google Shape;151;p23"/>
          <p:cNvSpPr/>
          <p:nvPr/>
        </p:nvSpPr>
        <p:spPr>
          <a:xfrm rot="3184305">
            <a:off x="5334811" y="2204061"/>
            <a:ext cx="412440" cy="971161"/>
          </a:xfrm>
          <a:prstGeom prst="downArrow">
            <a:avLst>
              <a:gd name="adj1" fmla="val 50000"/>
              <a:gd name="adj2" fmla="val 52040"/>
            </a:avLst>
          </a:prstGeom>
          <a:solidFill>
            <a:srgbClr val="3C78D8"/>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52" name="Google Shape;152;p23"/>
          <p:cNvSpPr txBox="1"/>
          <p:nvPr/>
        </p:nvSpPr>
        <p:spPr>
          <a:xfrm>
            <a:off x="4038600" y="381000"/>
            <a:ext cx="4746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1"/>
                </a:solidFill>
                <a:latin typeface="Times New Roman"/>
                <a:ea typeface="Times New Roman"/>
                <a:cs typeface="Times New Roman"/>
                <a:sym typeface="Times New Roman"/>
              </a:rPr>
              <a:t>Select the appropriate Applicant Authorization and Certification Form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4"/>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159" name="Google Shape;159;p24"/>
          <p:cNvSpPr txBox="1"/>
          <p:nvPr/>
        </p:nvSpPr>
        <p:spPr>
          <a:xfrm>
            <a:off x="293275" y="1435675"/>
            <a:ext cx="8176500" cy="28314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0"/>
              </a:spcBef>
              <a:spcAft>
                <a:spcPts val="0"/>
              </a:spcAft>
              <a:buClr>
                <a:schemeClr val="lt1"/>
              </a:buClr>
              <a:buSzPts val="1900"/>
              <a:buFont typeface="Times New Roman"/>
              <a:buChar char="●"/>
            </a:pPr>
            <a:r>
              <a:rPr lang="en" sz="1900">
                <a:solidFill>
                  <a:schemeClr val="lt1"/>
                </a:solidFill>
                <a:latin typeface="Times New Roman"/>
                <a:ea typeface="Times New Roman"/>
                <a:cs typeface="Times New Roman"/>
                <a:sym typeface="Times New Roman"/>
              </a:rPr>
              <a:t>Complete the requested applicant information and then Click "Next."</a:t>
            </a:r>
            <a:endParaRPr sz="1900">
              <a:solidFill>
                <a:schemeClr val="lt1"/>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Clr>
                <a:schemeClr val="lt1"/>
              </a:buClr>
              <a:buSzPts val="1900"/>
              <a:buFont typeface="Times New Roman"/>
              <a:buChar char="●"/>
            </a:pPr>
            <a:r>
              <a:rPr lang="en" sz="1900">
                <a:solidFill>
                  <a:schemeClr val="lt1"/>
                </a:solidFill>
                <a:latin typeface="Times New Roman"/>
                <a:ea typeface="Times New Roman"/>
                <a:cs typeface="Times New Roman"/>
                <a:sym typeface="Times New Roman"/>
              </a:rPr>
              <a:t>Submit your credit card payment.  ($29.75 fee)</a:t>
            </a:r>
            <a:endParaRPr sz="1900">
              <a:solidFill>
                <a:schemeClr val="lt1"/>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Clr>
                <a:schemeClr val="lt1"/>
              </a:buClr>
              <a:buSzPts val="1900"/>
              <a:buFont typeface="Times New Roman"/>
              <a:buChar char="●"/>
            </a:pPr>
            <a:r>
              <a:rPr lang="en" sz="1900">
                <a:solidFill>
                  <a:schemeClr val="lt1"/>
                </a:solidFill>
                <a:latin typeface="Times New Roman"/>
                <a:ea typeface="Times New Roman"/>
                <a:cs typeface="Times New Roman"/>
                <a:sym typeface="Times New Roman"/>
              </a:rPr>
              <a:t>When payment has gone through you will see: “Your ePayment transaction has been processed successfully.” You should print a copy of this receipt for your records</a:t>
            </a:r>
            <a:endParaRPr sz="1900">
              <a:solidFill>
                <a:schemeClr val="lt1"/>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Clr>
                <a:schemeClr val="lt1"/>
              </a:buClr>
              <a:buSzPts val="1900"/>
              <a:buFont typeface="Times New Roman"/>
              <a:buChar char="●"/>
            </a:pPr>
            <a:r>
              <a:rPr lang="en" sz="1900">
                <a:solidFill>
                  <a:schemeClr val="lt1"/>
                </a:solidFill>
                <a:latin typeface="Times New Roman"/>
                <a:ea typeface="Times New Roman"/>
                <a:cs typeface="Times New Roman"/>
                <a:sym typeface="Times New Roman"/>
              </a:rPr>
              <a:t>In about two weeks, you will be able to view and print your "Applicant Approval Employment History" by accessing it on the </a:t>
            </a:r>
            <a:r>
              <a:rPr lang="en" sz="1900">
                <a:solidFill>
                  <a:schemeClr val="lt1"/>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Office of Student Protection website</a:t>
            </a:r>
            <a:r>
              <a:rPr lang="en" sz="1900">
                <a:solidFill>
                  <a:schemeClr val="lt1"/>
                </a:solidFill>
                <a:latin typeface="Times New Roman"/>
                <a:ea typeface="Times New Roman"/>
                <a:cs typeface="Times New Roman"/>
                <a:sym typeface="Times New Roman"/>
              </a:rPr>
              <a:t>.  </a:t>
            </a:r>
            <a:endParaRPr sz="1900">
              <a:solidFill>
                <a:schemeClr val="lt1"/>
              </a:solidFill>
              <a:latin typeface="Times New Roman"/>
              <a:ea typeface="Times New Roman"/>
              <a:cs typeface="Times New Roman"/>
              <a:sym typeface="Times New Roman"/>
            </a:endParaRPr>
          </a:p>
        </p:txBody>
      </p:sp>
      <p:sp>
        <p:nvSpPr>
          <p:cNvPr id="160" name="Google Shape;160;p24"/>
          <p:cNvSpPr txBox="1">
            <a:spLocks noGrp="1"/>
          </p:cNvSpPr>
          <p:nvPr>
            <p:ph type="title"/>
          </p:nvPr>
        </p:nvSpPr>
        <p:spPr>
          <a:xfrm>
            <a:off x="4476750" y="674275"/>
            <a:ext cx="3677100" cy="488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a:solidFill>
                  <a:schemeClr val="lt1"/>
                </a:solidFill>
                <a:latin typeface="Times New Roman"/>
                <a:ea typeface="Times New Roman"/>
                <a:cs typeface="Times New Roman"/>
                <a:sym typeface="Times New Roman"/>
              </a:rPr>
              <a:t>Completing the Archive</a:t>
            </a:r>
            <a:endParaRPr>
              <a:solidFill>
                <a:schemeClr val="lt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67" name="Google Shape;167;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68" name="Google Shape;168;p25"/>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169" name="Google Shape;169;p25"/>
          <p:cNvSpPr txBox="1"/>
          <p:nvPr/>
        </p:nvSpPr>
        <p:spPr>
          <a:xfrm>
            <a:off x="616325" y="2057400"/>
            <a:ext cx="7983000" cy="2240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200">
                <a:solidFill>
                  <a:schemeClr val="lt1"/>
                </a:solidFill>
                <a:latin typeface="Times New Roman"/>
                <a:ea typeface="Times New Roman"/>
                <a:cs typeface="Times New Roman"/>
                <a:sym typeface="Times New Roman"/>
              </a:rPr>
              <a:t>REACH OUT TO OUR OFFICE </a:t>
            </a:r>
            <a:endParaRPr sz="2200">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200">
                <a:solidFill>
                  <a:schemeClr val="lt1"/>
                </a:solidFill>
                <a:latin typeface="Times New Roman"/>
                <a:ea typeface="Times New Roman"/>
                <a:cs typeface="Times New Roman"/>
                <a:sym typeface="Times New Roman"/>
              </a:rPr>
              <a:t>IF YOU HAVE ANY QUESTIONS</a:t>
            </a:r>
            <a:endParaRPr sz="2200">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r>
              <a:rPr lang="en" sz="3100" b="1" i="1">
                <a:solidFill>
                  <a:schemeClr val="lt1"/>
                </a:solidFill>
                <a:latin typeface="Times New Roman"/>
                <a:ea typeface="Times New Roman"/>
                <a:cs typeface="Times New Roman"/>
                <a:sym typeface="Times New Roman"/>
              </a:rPr>
              <a:t>coepo@kean.edu </a:t>
            </a:r>
            <a:endParaRPr sz="2200" b="1">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200" b="1">
                <a:solidFill>
                  <a:schemeClr val="lt1"/>
                </a:solidFill>
                <a:latin typeface="Times New Roman"/>
                <a:ea typeface="Times New Roman"/>
                <a:cs typeface="Times New Roman"/>
                <a:sym typeface="Times New Roman"/>
              </a:rPr>
              <a:t>Remember, this is an ongoing process. </a:t>
            </a:r>
            <a:endParaRPr sz="2200" b="1">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200" b="1">
                <a:solidFill>
                  <a:schemeClr val="lt1"/>
                </a:solidFill>
                <a:latin typeface="Times New Roman"/>
                <a:ea typeface="Times New Roman"/>
                <a:cs typeface="Times New Roman"/>
                <a:sym typeface="Times New Roman"/>
              </a:rPr>
              <a:t>You will have to transfer/archive to each new district.</a:t>
            </a:r>
            <a:endParaRPr sz="2200">
              <a:solidFill>
                <a:schemeClr val="lt1"/>
              </a:solidFill>
              <a:latin typeface="Times New Roman"/>
              <a:ea typeface="Times New Roman"/>
              <a:cs typeface="Times New Roman"/>
              <a:sym typeface="Times New Roman"/>
            </a:endParaRPr>
          </a:p>
        </p:txBody>
      </p:sp>
      <p:sp>
        <p:nvSpPr>
          <p:cNvPr id="170" name="Google Shape;170;p25"/>
          <p:cNvSpPr txBox="1"/>
          <p:nvPr/>
        </p:nvSpPr>
        <p:spPr>
          <a:xfrm>
            <a:off x="3964650" y="509825"/>
            <a:ext cx="4866600" cy="876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200">
                <a:solidFill>
                  <a:srgbClr val="FFFFFF"/>
                </a:solidFill>
                <a:latin typeface="Times New Roman"/>
                <a:ea typeface="Times New Roman"/>
                <a:cs typeface="Times New Roman"/>
                <a:sym typeface="Times New Roman"/>
              </a:rPr>
              <a:t>Questions? </a:t>
            </a:r>
            <a:endParaRPr sz="4200">
              <a:solidFill>
                <a:srgbClr val="FFFFFF"/>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62" name="Google Shape;62;p14"/>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63" name="Google Shape;63;p14"/>
          <p:cNvSpPr txBox="1"/>
          <p:nvPr/>
        </p:nvSpPr>
        <p:spPr>
          <a:xfrm>
            <a:off x="905550" y="1680325"/>
            <a:ext cx="7322700" cy="205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chemeClr val="lt1"/>
                </a:solidFill>
                <a:latin typeface="Times New Roman"/>
                <a:ea typeface="Times New Roman"/>
                <a:cs typeface="Times New Roman"/>
                <a:sym typeface="Times New Roman"/>
              </a:rPr>
              <a:t>How To Transfer and Archive Your </a:t>
            </a:r>
            <a:endParaRPr sz="3600">
              <a:solidFill>
                <a:schemeClr val="lt1"/>
              </a:solidFill>
              <a:latin typeface="Times New Roman"/>
              <a:ea typeface="Times New Roman"/>
              <a:cs typeface="Times New Roman"/>
              <a:sym typeface="Times New Roman"/>
            </a:endParaRPr>
          </a:p>
          <a:p>
            <a:pPr marL="0" lvl="0" indent="0" algn="ctr" rtl="0">
              <a:spcBef>
                <a:spcPts val="0"/>
              </a:spcBef>
              <a:spcAft>
                <a:spcPts val="0"/>
              </a:spcAft>
              <a:buNone/>
            </a:pPr>
            <a:r>
              <a:rPr lang="en" sz="3600">
                <a:solidFill>
                  <a:schemeClr val="lt1"/>
                </a:solidFill>
                <a:latin typeface="Times New Roman"/>
                <a:ea typeface="Times New Roman"/>
                <a:cs typeface="Times New Roman"/>
                <a:sym typeface="Times New Roman"/>
              </a:rPr>
              <a:t>Criminal History Record Check </a:t>
            </a:r>
            <a:endParaRPr sz="3600">
              <a:solidFill>
                <a:schemeClr val="lt1"/>
              </a:solidFill>
              <a:latin typeface="Times New Roman"/>
              <a:ea typeface="Times New Roman"/>
              <a:cs typeface="Times New Roman"/>
              <a:sym typeface="Times New Roman"/>
            </a:endParaRPr>
          </a:p>
          <a:p>
            <a:pPr marL="0" lvl="0" indent="0" algn="ctr" rtl="0">
              <a:spcBef>
                <a:spcPts val="0"/>
              </a:spcBef>
              <a:spcAft>
                <a:spcPts val="0"/>
              </a:spcAft>
              <a:buNone/>
            </a:pPr>
            <a:r>
              <a:rPr lang="en" sz="3600">
                <a:solidFill>
                  <a:schemeClr val="lt1"/>
                </a:solidFill>
                <a:latin typeface="Times New Roman"/>
                <a:ea typeface="Times New Roman"/>
                <a:cs typeface="Times New Roman"/>
                <a:sym typeface="Times New Roman"/>
              </a:rPr>
              <a:t>and Fingerprints To Your District</a:t>
            </a:r>
            <a:endParaRPr sz="3600">
              <a:solidFill>
                <a:schemeClr val="lt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70" name="Google Shape;70;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71" name="Google Shape;71;p15"/>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72" name="Google Shape;72;p15"/>
          <p:cNvSpPr txBox="1"/>
          <p:nvPr/>
        </p:nvSpPr>
        <p:spPr>
          <a:xfrm>
            <a:off x="3750850" y="432625"/>
            <a:ext cx="4982400" cy="79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chemeClr val="lt1"/>
                </a:solidFill>
                <a:latin typeface="Times New Roman"/>
                <a:ea typeface="Times New Roman"/>
                <a:cs typeface="Times New Roman"/>
                <a:sym typeface="Times New Roman"/>
              </a:rPr>
              <a:t>Transfer vs. Archive</a:t>
            </a:r>
            <a:endParaRPr sz="3600">
              <a:solidFill>
                <a:schemeClr val="lt1"/>
              </a:solidFill>
              <a:latin typeface="Times New Roman"/>
              <a:ea typeface="Times New Roman"/>
              <a:cs typeface="Times New Roman"/>
              <a:sym typeface="Times New Roman"/>
            </a:endParaRPr>
          </a:p>
        </p:txBody>
      </p:sp>
      <p:sp>
        <p:nvSpPr>
          <p:cNvPr id="73" name="Google Shape;73;p15"/>
          <p:cNvSpPr txBox="1"/>
          <p:nvPr/>
        </p:nvSpPr>
        <p:spPr>
          <a:xfrm>
            <a:off x="819650" y="1676400"/>
            <a:ext cx="75072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lt1"/>
                </a:solidFill>
                <a:latin typeface="Times New Roman"/>
                <a:ea typeface="Times New Roman"/>
                <a:cs typeface="Times New Roman"/>
                <a:sym typeface="Times New Roman"/>
              </a:rPr>
              <a:t>A transfer sends the criminal record check to another district. </a:t>
            </a:r>
            <a:endParaRPr sz="22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22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lt1"/>
                </a:solidFill>
                <a:latin typeface="Times New Roman"/>
                <a:ea typeface="Times New Roman"/>
                <a:cs typeface="Times New Roman"/>
                <a:sym typeface="Times New Roman"/>
              </a:rPr>
              <a:t>An archive will run a new background check with the fingerprints on file. Some districts will require the archive. </a:t>
            </a:r>
            <a:endParaRPr sz="22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22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lt1"/>
                </a:solidFill>
                <a:latin typeface="Times New Roman"/>
                <a:ea typeface="Times New Roman"/>
                <a:cs typeface="Times New Roman"/>
                <a:sym typeface="Times New Roman"/>
              </a:rPr>
              <a:t>Be sure to check with your district if they require a transfer or if an archive is required.  There is a difference in fee, with the transfer being $6 and the archive fee being $29.75.</a:t>
            </a:r>
            <a:endParaRPr sz="2200">
              <a:solidFill>
                <a:schemeClr val="lt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6"/>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80" name="Google Shape;80;p16"/>
          <p:cNvSpPr txBox="1">
            <a:spLocks noGrp="1"/>
          </p:cNvSpPr>
          <p:nvPr>
            <p:ph type="title"/>
          </p:nvPr>
        </p:nvSpPr>
        <p:spPr>
          <a:xfrm>
            <a:off x="6750375" y="2115275"/>
            <a:ext cx="2288100" cy="2691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2700">
                <a:solidFill>
                  <a:schemeClr val="lt1"/>
                </a:solidFill>
                <a:latin typeface="Times New Roman"/>
                <a:ea typeface="Times New Roman"/>
                <a:cs typeface="Times New Roman"/>
                <a:sym typeface="Times New Roman"/>
              </a:rPr>
              <a:t>Click “File Authorization and Make Electronic Payment.”</a:t>
            </a:r>
            <a:endParaRPr sz="2700">
              <a:solidFill>
                <a:schemeClr val="lt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4200"/>
              <a:buNone/>
            </a:pPr>
            <a:endParaRPr sz="2700">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400"/>
              <a:buFont typeface="Arial"/>
              <a:buNone/>
            </a:pPr>
            <a:r>
              <a:rPr lang="en" sz="1100" u="sng">
                <a:solidFill>
                  <a:schemeClr val="lt1"/>
                </a:solidFill>
                <a:hlinkClick r:id="rId4">
                  <a:extLst>
                    <a:ext uri="{A12FA001-AC4F-418D-AE19-62706E023703}">
                      <ahyp:hlinkClr xmlns:ahyp="http://schemas.microsoft.com/office/drawing/2018/hyperlinkcolor" val="tx"/>
                    </a:ext>
                  </a:extLst>
                </a:hlinkClick>
              </a:rPr>
              <a:t>https://nj.gov/education/crimhist/</a:t>
            </a:r>
            <a:endParaRPr sz="2700">
              <a:solidFill>
                <a:schemeClr val="lt1"/>
              </a:solidFill>
              <a:latin typeface="Times New Roman"/>
              <a:ea typeface="Times New Roman"/>
              <a:cs typeface="Times New Roman"/>
              <a:sym typeface="Times New Roman"/>
            </a:endParaRPr>
          </a:p>
        </p:txBody>
      </p:sp>
      <p:pic>
        <p:nvPicPr>
          <p:cNvPr id="81" name="Google Shape;81;p16"/>
          <p:cNvPicPr preferRelativeResize="0"/>
          <p:nvPr/>
        </p:nvPicPr>
        <p:blipFill rotWithShape="1">
          <a:blip r:embed="rId5">
            <a:alphaModFix/>
          </a:blip>
          <a:srcRect l="7738" t="19614" r="9322" b="7605"/>
          <a:stretch/>
        </p:blipFill>
        <p:spPr>
          <a:xfrm>
            <a:off x="190275" y="1637425"/>
            <a:ext cx="6407702" cy="3162875"/>
          </a:xfrm>
          <a:prstGeom prst="rect">
            <a:avLst/>
          </a:prstGeom>
          <a:noFill/>
          <a:ln>
            <a:noFill/>
          </a:ln>
        </p:spPr>
      </p:pic>
      <p:sp>
        <p:nvSpPr>
          <p:cNvPr id="82" name="Google Shape;82;p16"/>
          <p:cNvSpPr/>
          <p:nvPr/>
        </p:nvSpPr>
        <p:spPr>
          <a:xfrm rot="2700000">
            <a:off x="6307020" y="2955606"/>
            <a:ext cx="341108" cy="840043"/>
          </a:xfrm>
          <a:prstGeom prst="downArrow">
            <a:avLst>
              <a:gd name="adj1" fmla="val 50000"/>
              <a:gd name="adj2" fmla="val 52040"/>
            </a:avLst>
          </a:prstGeom>
          <a:solidFill>
            <a:srgbClr val="3C78D8"/>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83" name="Google Shape;83;p16"/>
          <p:cNvSpPr txBox="1"/>
          <p:nvPr/>
        </p:nvSpPr>
        <p:spPr>
          <a:xfrm>
            <a:off x="4267200" y="533400"/>
            <a:ext cx="43131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a:solidFill>
                  <a:schemeClr val="lt1"/>
                </a:solidFill>
                <a:latin typeface="Times New Roman"/>
                <a:ea typeface="Times New Roman"/>
                <a:cs typeface="Times New Roman"/>
                <a:sym typeface="Times New Roman"/>
              </a:rPr>
              <a:t>Transfer Process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7"/>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90" name="Google Shape;90;p17"/>
          <p:cNvSpPr txBox="1">
            <a:spLocks noGrp="1"/>
          </p:cNvSpPr>
          <p:nvPr>
            <p:ph type="title"/>
          </p:nvPr>
        </p:nvSpPr>
        <p:spPr>
          <a:xfrm>
            <a:off x="6646475" y="2718350"/>
            <a:ext cx="21633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3000">
                <a:solidFill>
                  <a:schemeClr val="lt1"/>
                </a:solidFill>
                <a:latin typeface="Times New Roman"/>
                <a:ea typeface="Times New Roman"/>
                <a:cs typeface="Times New Roman"/>
                <a:sym typeface="Times New Roman"/>
              </a:rPr>
              <a:t>Click on Transfer Request</a:t>
            </a:r>
            <a:endParaRPr sz="3000">
              <a:solidFill>
                <a:schemeClr val="lt1"/>
              </a:solidFill>
              <a:latin typeface="Times New Roman"/>
              <a:ea typeface="Times New Roman"/>
              <a:cs typeface="Times New Roman"/>
              <a:sym typeface="Times New Roman"/>
            </a:endParaRPr>
          </a:p>
        </p:txBody>
      </p:sp>
      <p:pic>
        <p:nvPicPr>
          <p:cNvPr id="91" name="Google Shape;91;p17"/>
          <p:cNvPicPr preferRelativeResize="0"/>
          <p:nvPr/>
        </p:nvPicPr>
        <p:blipFill rotWithShape="1">
          <a:blip r:embed="rId4">
            <a:alphaModFix/>
          </a:blip>
          <a:srcRect l="11859" t="10971" r="14800" b="11104"/>
          <a:stretch/>
        </p:blipFill>
        <p:spPr>
          <a:xfrm>
            <a:off x="384075" y="1445250"/>
            <a:ext cx="5742898" cy="3432024"/>
          </a:xfrm>
          <a:prstGeom prst="rect">
            <a:avLst/>
          </a:prstGeom>
          <a:noFill/>
          <a:ln>
            <a:noFill/>
          </a:ln>
        </p:spPr>
      </p:pic>
      <p:sp>
        <p:nvSpPr>
          <p:cNvPr id="92" name="Google Shape;92;p17"/>
          <p:cNvSpPr/>
          <p:nvPr/>
        </p:nvSpPr>
        <p:spPr>
          <a:xfrm rot="4237759">
            <a:off x="5926187" y="2746585"/>
            <a:ext cx="412448" cy="1560228"/>
          </a:xfrm>
          <a:prstGeom prst="downArrow">
            <a:avLst>
              <a:gd name="adj1" fmla="val 50000"/>
              <a:gd name="adj2" fmla="val 52040"/>
            </a:avLst>
          </a:prstGeom>
          <a:solidFill>
            <a:srgbClr val="3C78D8"/>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8"/>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99" name="Google Shape;99;p18"/>
          <p:cNvSpPr txBox="1">
            <a:spLocks noGrp="1"/>
          </p:cNvSpPr>
          <p:nvPr>
            <p:ph type="title"/>
          </p:nvPr>
        </p:nvSpPr>
        <p:spPr>
          <a:xfrm>
            <a:off x="5899975" y="1892825"/>
            <a:ext cx="2932200" cy="133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a:solidFill>
                  <a:schemeClr val="lt1"/>
                </a:solidFill>
                <a:latin typeface="Times New Roman"/>
                <a:ea typeface="Times New Roman"/>
                <a:cs typeface="Times New Roman"/>
                <a:sym typeface="Times New Roman"/>
              </a:rPr>
              <a:t>Enter your SSN</a:t>
            </a:r>
            <a:endParaRPr>
              <a:solidFill>
                <a:schemeClr val="lt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4200"/>
              <a:buNone/>
            </a:pPr>
            <a:endParaRPr>
              <a:solidFill>
                <a:schemeClr val="lt1"/>
              </a:solidFill>
              <a:latin typeface="Times New Roman"/>
              <a:ea typeface="Times New Roman"/>
              <a:cs typeface="Times New Roman"/>
              <a:sym typeface="Times New Roman"/>
            </a:endParaRPr>
          </a:p>
        </p:txBody>
      </p:sp>
      <p:pic>
        <p:nvPicPr>
          <p:cNvPr id="100" name="Google Shape;100;p18"/>
          <p:cNvPicPr preferRelativeResize="0"/>
          <p:nvPr/>
        </p:nvPicPr>
        <p:blipFill rotWithShape="1">
          <a:blip r:embed="rId4">
            <a:alphaModFix/>
          </a:blip>
          <a:srcRect l="19250" t="10968" r="18572" b="29130"/>
          <a:stretch/>
        </p:blipFill>
        <p:spPr>
          <a:xfrm>
            <a:off x="240800" y="1580675"/>
            <a:ext cx="5490250" cy="2975276"/>
          </a:xfrm>
          <a:prstGeom prst="rect">
            <a:avLst/>
          </a:prstGeom>
          <a:noFill/>
          <a:ln>
            <a:noFill/>
          </a:ln>
        </p:spPr>
      </p:pic>
      <p:sp>
        <p:nvSpPr>
          <p:cNvPr id="101" name="Google Shape;101;p18"/>
          <p:cNvSpPr/>
          <p:nvPr/>
        </p:nvSpPr>
        <p:spPr>
          <a:xfrm rot="4237759">
            <a:off x="4675872" y="2044606"/>
            <a:ext cx="412448" cy="2125340"/>
          </a:xfrm>
          <a:prstGeom prst="downArrow">
            <a:avLst>
              <a:gd name="adj1" fmla="val 50000"/>
              <a:gd name="adj2" fmla="val 52040"/>
            </a:avLst>
          </a:prstGeom>
          <a:solidFill>
            <a:srgbClr val="3C78D8"/>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9"/>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108" name="Google Shape;108;p19"/>
          <p:cNvSpPr txBox="1">
            <a:spLocks noGrp="1"/>
          </p:cNvSpPr>
          <p:nvPr>
            <p:ph type="title"/>
          </p:nvPr>
        </p:nvSpPr>
        <p:spPr>
          <a:xfrm>
            <a:off x="4170825" y="673625"/>
            <a:ext cx="44145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3300">
                <a:solidFill>
                  <a:schemeClr val="lt1"/>
                </a:solidFill>
                <a:latin typeface="Times New Roman"/>
                <a:ea typeface="Times New Roman"/>
                <a:cs typeface="Times New Roman"/>
                <a:sym typeface="Times New Roman"/>
              </a:rPr>
              <a:t>Completing the Transfer</a:t>
            </a:r>
            <a:endParaRPr sz="3300">
              <a:solidFill>
                <a:schemeClr val="lt1"/>
              </a:solidFill>
              <a:latin typeface="Times New Roman"/>
              <a:ea typeface="Times New Roman"/>
              <a:cs typeface="Times New Roman"/>
              <a:sym typeface="Times New Roman"/>
            </a:endParaRPr>
          </a:p>
        </p:txBody>
      </p:sp>
      <p:sp>
        <p:nvSpPr>
          <p:cNvPr id="109" name="Google Shape;109;p19"/>
          <p:cNvSpPr txBox="1">
            <a:spLocks noGrp="1"/>
          </p:cNvSpPr>
          <p:nvPr>
            <p:ph type="body" idx="1"/>
          </p:nvPr>
        </p:nvSpPr>
        <p:spPr>
          <a:xfrm>
            <a:off x="311700" y="1782750"/>
            <a:ext cx="7754100" cy="2713800"/>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Clr>
                <a:schemeClr val="lt1"/>
              </a:buClr>
              <a:buSzPts val="2100"/>
              <a:buFont typeface="Economica"/>
              <a:buChar char="●"/>
            </a:pPr>
            <a:r>
              <a:rPr lang="en" sz="1900">
                <a:solidFill>
                  <a:schemeClr val="lt1"/>
                </a:solidFill>
                <a:latin typeface="Times New Roman"/>
                <a:ea typeface="Times New Roman"/>
                <a:cs typeface="Times New Roman"/>
                <a:sym typeface="Times New Roman"/>
              </a:rPr>
              <a:t>You will see 2 options (Bus drivers </a:t>
            </a:r>
            <a:r>
              <a:rPr lang="en" sz="1900" b="1" i="1">
                <a:solidFill>
                  <a:schemeClr val="lt1"/>
                </a:solidFill>
                <a:latin typeface="Times New Roman"/>
                <a:ea typeface="Times New Roman"/>
                <a:cs typeface="Times New Roman"/>
                <a:sym typeface="Times New Roman"/>
              </a:rPr>
              <a:t>OR</a:t>
            </a:r>
            <a:r>
              <a:rPr lang="en" sz="1900">
                <a:solidFill>
                  <a:schemeClr val="lt1"/>
                </a:solidFill>
                <a:latin typeface="Times New Roman"/>
                <a:ea typeface="Times New Roman"/>
                <a:cs typeface="Times New Roman"/>
                <a:sym typeface="Times New Roman"/>
              </a:rPr>
              <a:t> All other Positions)</a:t>
            </a:r>
            <a:endParaRPr sz="2100">
              <a:solidFill>
                <a:schemeClr val="lt1"/>
              </a:solidFill>
              <a:latin typeface="Times New Roman"/>
              <a:ea typeface="Times New Roman"/>
              <a:cs typeface="Times New Roman"/>
              <a:sym typeface="Times New Roman"/>
            </a:endParaRPr>
          </a:p>
          <a:p>
            <a:pPr marL="457200" lvl="0" indent="-361950" algn="l" rtl="0">
              <a:lnSpc>
                <a:spcPct val="115000"/>
              </a:lnSpc>
              <a:spcBef>
                <a:spcPts val="0"/>
              </a:spcBef>
              <a:spcAft>
                <a:spcPts val="0"/>
              </a:spcAft>
              <a:buClr>
                <a:schemeClr val="lt1"/>
              </a:buClr>
              <a:buSzPts val="2100"/>
              <a:buFont typeface="Times New Roman"/>
              <a:buChar char="●"/>
            </a:pPr>
            <a:r>
              <a:rPr lang="en" sz="1900">
                <a:solidFill>
                  <a:schemeClr val="lt1"/>
                </a:solidFill>
                <a:latin typeface="Times New Roman"/>
                <a:ea typeface="Times New Roman"/>
                <a:cs typeface="Times New Roman"/>
                <a:sym typeface="Times New Roman"/>
              </a:rPr>
              <a:t>Complete the requested applicant information</a:t>
            </a:r>
            <a:endParaRPr sz="2100">
              <a:solidFill>
                <a:schemeClr val="lt1"/>
              </a:solidFill>
              <a:latin typeface="Times New Roman"/>
              <a:ea typeface="Times New Roman"/>
              <a:cs typeface="Times New Roman"/>
              <a:sym typeface="Times New Roman"/>
            </a:endParaRPr>
          </a:p>
          <a:p>
            <a:pPr marL="457200" lvl="0" indent="-361950" algn="l" rtl="0">
              <a:lnSpc>
                <a:spcPct val="115000"/>
              </a:lnSpc>
              <a:spcBef>
                <a:spcPts val="0"/>
              </a:spcBef>
              <a:spcAft>
                <a:spcPts val="0"/>
              </a:spcAft>
              <a:buClr>
                <a:schemeClr val="lt1"/>
              </a:buClr>
              <a:buSzPts val="2100"/>
              <a:buFont typeface="Times New Roman"/>
              <a:buChar char="●"/>
            </a:pPr>
            <a:r>
              <a:rPr lang="en" sz="1900">
                <a:solidFill>
                  <a:schemeClr val="lt1"/>
                </a:solidFill>
                <a:latin typeface="Times New Roman"/>
                <a:ea typeface="Times New Roman"/>
                <a:cs typeface="Times New Roman"/>
                <a:sym typeface="Times New Roman"/>
              </a:rPr>
              <a:t>Review information and complete payment ($6 to Transfer)</a:t>
            </a:r>
            <a:endParaRPr sz="2100">
              <a:solidFill>
                <a:schemeClr val="lt1"/>
              </a:solidFill>
              <a:latin typeface="Times New Roman"/>
              <a:ea typeface="Times New Roman"/>
              <a:cs typeface="Times New Roman"/>
              <a:sym typeface="Times New Roman"/>
            </a:endParaRPr>
          </a:p>
          <a:p>
            <a:pPr marL="457200" lvl="0" indent="-361950" algn="l" rtl="0">
              <a:lnSpc>
                <a:spcPct val="115000"/>
              </a:lnSpc>
              <a:spcBef>
                <a:spcPts val="0"/>
              </a:spcBef>
              <a:spcAft>
                <a:spcPts val="0"/>
              </a:spcAft>
              <a:buClr>
                <a:schemeClr val="lt1"/>
              </a:buClr>
              <a:buSzPts val="2100"/>
              <a:buFont typeface="Times New Roman"/>
              <a:buChar char="●"/>
            </a:pPr>
            <a:r>
              <a:rPr lang="en" sz="1900">
                <a:solidFill>
                  <a:schemeClr val="lt1"/>
                </a:solidFill>
                <a:latin typeface="Times New Roman"/>
                <a:ea typeface="Times New Roman"/>
                <a:cs typeface="Times New Roman"/>
                <a:sym typeface="Times New Roman"/>
              </a:rPr>
              <a:t>When payment has gone through you will see: “Your ePayment transaction has been processed successfully.” You should print a copy of this receipt for your records</a:t>
            </a:r>
            <a:endParaRPr sz="2100">
              <a:solidFill>
                <a:schemeClr val="lt1"/>
              </a:solidFill>
              <a:latin typeface="Times New Roman"/>
              <a:ea typeface="Times New Roman"/>
              <a:cs typeface="Times New Roman"/>
              <a:sym typeface="Times New Roman"/>
            </a:endParaRPr>
          </a:p>
          <a:p>
            <a:pPr marL="457200" lvl="0" indent="-228600" algn="l" rtl="0">
              <a:lnSpc>
                <a:spcPct val="115000"/>
              </a:lnSpc>
              <a:spcBef>
                <a:spcPts val="0"/>
              </a:spcBef>
              <a:spcAft>
                <a:spcPts val="0"/>
              </a:spcAft>
              <a:buSzPts val="1800"/>
              <a:buNone/>
            </a:pPr>
            <a:endParaRPr sz="1900">
              <a:solidFill>
                <a:schemeClr val="lt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0"/>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116" name="Google Shape;116;p20"/>
          <p:cNvSpPr txBox="1">
            <a:spLocks noGrp="1"/>
          </p:cNvSpPr>
          <p:nvPr>
            <p:ph type="title"/>
          </p:nvPr>
        </p:nvSpPr>
        <p:spPr>
          <a:xfrm>
            <a:off x="3811725" y="109250"/>
            <a:ext cx="5228100" cy="1401000"/>
          </a:xfrm>
          <a:prstGeom prst="rect">
            <a:avLst/>
          </a:prstGeom>
          <a:noFill/>
          <a:ln>
            <a:noFill/>
          </a:ln>
        </p:spPr>
        <p:txBody>
          <a:bodyPr spcFirstLastPara="1" wrap="square" lIns="91425" tIns="91425" rIns="91425" bIns="91425" anchor="ctr" anchorCtr="1">
            <a:noAutofit/>
          </a:bodyPr>
          <a:lstStyle/>
          <a:p>
            <a:pPr marL="0" lvl="0" indent="0" algn="ctr" rtl="0">
              <a:lnSpc>
                <a:spcPct val="100000"/>
              </a:lnSpc>
              <a:spcBef>
                <a:spcPts val="0"/>
              </a:spcBef>
              <a:spcAft>
                <a:spcPts val="0"/>
              </a:spcAft>
              <a:buClr>
                <a:schemeClr val="lt2"/>
              </a:buClr>
              <a:buSzPts val="4200"/>
              <a:buNone/>
            </a:pPr>
            <a:r>
              <a:rPr lang="en" sz="2500">
                <a:solidFill>
                  <a:schemeClr val="lt1"/>
                </a:solidFill>
                <a:latin typeface="Times New Roman"/>
                <a:ea typeface="Times New Roman"/>
                <a:cs typeface="Times New Roman"/>
                <a:sym typeface="Times New Roman"/>
              </a:rPr>
              <a:t>You must transfer or archive your </a:t>
            </a:r>
            <a:endParaRPr sz="2500">
              <a:solidFill>
                <a:schemeClr val="lt1"/>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lt2"/>
              </a:buClr>
              <a:buSzPts val="4200"/>
              <a:buNone/>
            </a:pPr>
            <a:r>
              <a:rPr lang="en" sz="2500">
                <a:solidFill>
                  <a:schemeClr val="lt1"/>
                </a:solidFill>
                <a:latin typeface="Times New Roman"/>
                <a:ea typeface="Times New Roman"/>
                <a:cs typeface="Times New Roman"/>
                <a:sym typeface="Times New Roman"/>
              </a:rPr>
              <a:t>background check for each placement!!</a:t>
            </a:r>
            <a:endParaRPr sz="2500">
              <a:solidFill>
                <a:schemeClr val="lt1"/>
              </a:solidFill>
              <a:latin typeface="Times New Roman"/>
              <a:ea typeface="Times New Roman"/>
              <a:cs typeface="Times New Roman"/>
              <a:sym typeface="Times New Roman"/>
            </a:endParaRPr>
          </a:p>
        </p:txBody>
      </p:sp>
      <p:grpSp>
        <p:nvGrpSpPr>
          <p:cNvPr id="117" name="Google Shape;117;p20"/>
          <p:cNvGrpSpPr/>
          <p:nvPr/>
        </p:nvGrpSpPr>
        <p:grpSpPr>
          <a:xfrm>
            <a:off x="273596" y="1617450"/>
            <a:ext cx="5555606" cy="3347587"/>
            <a:chOff x="2483400" y="254759"/>
            <a:chExt cx="6660600" cy="4633980"/>
          </a:xfrm>
        </p:grpSpPr>
        <p:pic>
          <p:nvPicPr>
            <p:cNvPr id="118" name="Google Shape;118;p20"/>
            <p:cNvPicPr preferRelativeResize="0"/>
            <p:nvPr/>
          </p:nvPicPr>
          <p:blipFill rotWithShape="1">
            <a:blip r:embed="rId4">
              <a:alphaModFix/>
            </a:blip>
            <a:srcRect l="23748" t="22305" r="21520" b="9998"/>
            <a:stretch/>
          </p:blipFill>
          <p:spPr>
            <a:xfrm>
              <a:off x="2483400" y="254759"/>
              <a:ext cx="6660600" cy="4633980"/>
            </a:xfrm>
            <a:prstGeom prst="rect">
              <a:avLst/>
            </a:prstGeom>
            <a:noFill/>
            <a:ln>
              <a:noFill/>
            </a:ln>
          </p:spPr>
        </p:pic>
        <p:sp>
          <p:nvSpPr>
            <p:cNvPr id="119" name="Google Shape;119;p20"/>
            <p:cNvSpPr/>
            <p:nvPr/>
          </p:nvSpPr>
          <p:spPr>
            <a:xfrm>
              <a:off x="3053443" y="938893"/>
              <a:ext cx="563400" cy="130500"/>
            </a:xfrm>
            <a:prstGeom prst="rect">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0" name="Google Shape;120;p20"/>
            <p:cNvSpPr/>
            <p:nvPr/>
          </p:nvSpPr>
          <p:spPr>
            <a:xfrm>
              <a:off x="3009901" y="1091293"/>
              <a:ext cx="563400" cy="130500"/>
            </a:xfrm>
            <a:prstGeom prst="rect">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1" name="Google Shape;121;p20"/>
            <p:cNvSpPr/>
            <p:nvPr/>
          </p:nvSpPr>
          <p:spPr>
            <a:xfrm>
              <a:off x="3238499" y="1205592"/>
              <a:ext cx="563400" cy="130500"/>
            </a:xfrm>
            <a:prstGeom prst="rect">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22" name="Google Shape;122;p20"/>
          <p:cNvSpPr txBox="1">
            <a:spLocks noGrp="1"/>
          </p:cNvSpPr>
          <p:nvPr>
            <p:ph type="title"/>
          </p:nvPr>
        </p:nvSpPr>
        <p:spPr>
          <a:xfrm>
            <a:off x="5942900" y="1882800"/>
            <a:ext cx="3048600" cy="2169300"/>
          </a:xfrm>
          <a:prstGeom prst="rect">
            <a:avLst/>
          </a:prstGeom>
          <a:noFill/>
          <a:ln>
            <a:noFill/>
          </a:ln>
        </p:spPr>
        <p:txBody>
          <a:bodyPr spcFirstLastPara="1" wrap="square" lIns="91425" tIns="91425" rIns="91425" bIns="91425" anchor="ctr" anchorCtr="1">
            <a:noAutofit/>
          </a:bodyPr>
          <a:lstStyle/>
          <a:p>
            <a:pPr marL="0" lvl="0" indent="0" algn="ctr" rtl="0">
              <a:lnSpc>
                <a:spcPct val="100000"/>
              </a:lnSpc>
              <a:spcBef>
                <a:spcPts val="0"/>
              </a:spcBef>
              <a:spcAft>
                <a:spcPts val="0"/>
              </a:spcAft>
              <a:buClr>
                <a:schemeClr val="lt2"/>
              </a:buClr>
              <a:buSzPts val="4200"/>
              <a:buNone/>
            </a:pPr>
            <a:r>
              <a:rPr lang="en" sz="2300">
                <a:solidFill>
                  <a:schemeClr val="lt1"/>
                </a:solidFill>
                <a:latin typeface="Times New Roman"/>
                <a:ea typeface="Times New Roman"/>
                <a:cs typeface="Times New Roman"/>
                <a:sym typeface="Times New Roman"/>
              </a:rPr>
              <a:t>Each new placement will need to have a transfer/archive. For each transfer you will have a new line on your form.</a:t>
            </a:r>
            <a:endParaRPr sz="2300">
              <a:solidFill>
                <a:schemeClr val="lt1"/>
              </a:solidFill>
              <a:latin typeface="Times New Roman"/>
              <a:ea typeface="Times New Roman"/>
              <a:cs typeface="Times New Roman"/>
              <a:sym typeface="Times New Roman"/>
            </a:endParaRPr>
          </a:p>
        </p:txBody>
      </p:sp>
      <p:sp>
        <p:nvSpPr>
          <p:cNvPr id="123" name="Google Shape;123;p20"/>
          <p:cNvSpPr/>
          <p:nvPr/>
        </p:nvSpPr>
        <p:spPr>
          <a:xfrm rot="7026935">
            <a:off x="2084764" y="3015603"/>
            <a:ext cx="390972" cy="1078589"/>
          </a:xfrm>
          <a:prstGeom prst="downArrow">
            <a:avLst>
              <a:gd name="adj1" fmla="val 50000"/>
              <a:gd name="adj2" fmla="val 52040"/>
            </a:avLst>
          </a:prstGeom>
          <a:solidFill>
            <a:srgbClr val="3C78D8"/>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1"/>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130" name="Google Shape;130;p21"/>
          <p:cNvSpPr txBox="1">
            <a:spLocks noGrp="1"/>
          </p:cNvSpPr>
          <p:nvPr>
            <p:ph type="title"/>
          </p:nvPr>
        </p:nvSpPr>
        <p:spPr>
          <a:xfrm>
            <a:off x="4189500" y="341400"/>
            <a:ext cx="4164600" cy="1016400"/>
          </a:xfrm>
          <a:prstGeom prst="rect">
            <a:avLst/>
          </a:prstGeom>
          <a:noFill/>
          <a:ln>
            <a:noFill/>
          </a:ln>
        </p:spPr>
        <p:txBody>
          <a:bodyPr spcFirstLastPara="1" wrap="square" lIns="91425" tIns="91425" rIns="91425" bIns="91425" anchor="ctr" anchorCtr="1">
            <a:noAutofit/>
          </a:bodyPr>
          <a:lstStyle/>
          <a:p>
            <a:pPr marL="0" lvl="0" indent="0" algn="ctr" rtl="0">
              <a:lnSpc>
                <a:spcPct val="100000"/>
              </a:lnSpc>
              <a:spcBef>
                <a:spcPts val="0"/>
              </a:spcBef>
              <a:spcAft>
                <a:spcPts val="0"/>
              </a:spcAft>
              <a:buClr>
                <a:schemeClr val="lt2"/>
              </a:buClr>
              <a:buSzPts val="4200"/>
              <a:buNone/>
            </a:pPr>
            <a:r>
              <a:rPr lang="en" sz="3600">
                <a:solidFill>
                  <a:schemeClr val="lt1"/>
                </a:solidFill>
                <a:latin typeface="Times New Roman"/>
                <a:ea typeface="Times New Roman"/>
                <a:cs typeface="Times New Roman"/>
                <a:sym typeface="Times New Roman"/>
              </a:rPr>
              <a:t>Archive Process</a:t>
            </a:r>
            <a:endParaRPr sz="3600">
              <a:solidFill>
                <a:schemeClr val="lt1"/>
              </a:solidFill>
              <a:latin typeface="Times New Roman"/>
              <a:ea typeface="Times New Roman"/>
              <a:cs typeface="Times New Roman"/>
              <a:sym typeface="Times New Roman"/>
            </a:endParaRPr>
          </a:p>
        </p:txBody>
      </p:sp>
      <p:sp>
        <p:nvSpPr>
          <p:cNvPr id="131" name="Google Shape;131;p21"/>
          <p:cNvSpPr txBox="1">
            <a:spLocks noGrp="1"/>
          </p:cNvSpPr>
          <p:nvPr>
            <p:ph type="title"/>
          </p:nvPr>
        </p:nvSpPr>
        <p:spPr>
          <a:xfrm>
            <a:off x="5942900" y="2035200"/>
            <a:ext cx="3048600" cy="2169300"/>
          </a:xfrm>
          <a:prstGeom prst="rect">
            <a:avLst/>
          </a:prstGeom>
          <a:noFill/>
          <a:ln>
            <a:noFill/>
          </a:ln>
        </p:spPr>
        <p:txBody>
          <a:bodyPr spcFirstLastPara="1" wrap="square" lIns="91425" tIns="91425" rIns="91425" bIns="91425" anchor="ctr" anchorCtr="1">
            <a:noAutofit/>
          </a:bodyPr>
          <a:lstStyle/>
          <a:p>
            <a:pPr marL="0" lvl="0" indent="0" algn="ctr" rtl="0">
              <a:lnSpc>
                <a:spcPct val="100000"/>
              </a:lnSpc>
              <a:spcBef>
                <a:spcPts val="0"/>
              </a:spcBef>
              <a:spcAft>
                <a:spcPts val="0"/>
              </a:spcAft>
              <a:buClr>
                <a:schemeClr val="lt2"/>
              </a:buClr>
              <a:buSzPts val="4200"/>
              <a:buNone/>
            </a:pPr>
            <a:r>
              <a:rPr lang="en" sz="2000">
                <a:solidFill>
                  <a:schemeClr val="lt1"/>
                </a:solidFill>
                <a:latin typeface="Times New Roman"/>
                <a:ea typeface="Times New Roman"/>
                <a:cs typeface="Times New Roman"/>
                <a:sym typeface="Times New Roman"/>
              </a:rPr>
              <a:t>Please go to </a:t>
            </a:r>
            <a:r>
              <a:rPr lang="en" sz="2000">
                <a:solidFill>
                  <a:schemeClr val="lt1"/>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https://www.nj.gov/education/crimhist/archive.shtml</a:t>
            </a:r>
            <a:r>
              <a:rPr lang="en" sz="2000">
                <a:solidFill>
                  <a:schemeClr val="lt1"/>
                </a:solidFill>
                <a:latin typeface="Times New Roman"/>
                <a:ea typeface="Times New Roman"/>
                <a:cs typeface="Times New Roman"/>
                <a:sym typeface="Times New Roman"/>
              </a:rPr>
              <a:t> Select the second option:  "Archive Application Request (Applicants Previously Fingerprinted for the Department of Education and Approved Subsequent to February 2003)."</a:t>
            </a:r>
            <a:endParaRPr sz="2000">
              <a:solidFill>
                <a:schemeClr val="lt1"/>
              </a:solidFill>
              <a:latin typeface="Times New Roman"/>
              <a:ea typeface="Times New Roman"/>
              <a:cs typeface="Times New Roman"/>
              <a:sym typeface="Times New Roman"/>
            </a:endParaRPr>
          </a:p>
        </p:txBody>
      </p:sp>
      <p:pic>
        <p:nvPicPr>
          <p:cNvPr id="132" name="Google Shape;132;p21"/>
          <p:cNvPicPr preferRelativeResize="0"/>
          <p:nvPr/>
        </p:nvPicPr>
        <p:blipFill>
          <a:blip r:embed="rId5">
            <a:alphaModFix/>
          </a:blip>
          <a:stretch>
            <a:fillRect/>
          </a:stretch>
        </p:blipFill>
        <p:spPr>
          <a:xfrm>
            <a:off x="175725" y="1658575"/>
            <a:ext cx="5529523" cy="3142426"/>
          </a:xfrm>
          <a:prstGeom prst="rect">
            <a:avLst/>
          </a:prstGeom>
          <a:noFill/>
          <a:ln>
            <a:noFill/>
          </a:ln>
        </p:spPr>
      </p:pic>
      <p:sp>
        <p:nvSpPr>
          <p:cNvPr id="133" name="Google Shape;133;p21"/>
          <p:cNvSpPr/>
          <p:nvPr/>
        </p:nvSpPr>
        <p:spPr>
          <a:xfrm rot="6074457">
            <a:off x="5603205" y="2489431"/>
            <a:ext cx="390899" cy="960715"/>
          </a:xfrm>
          <a:prstGeom prst="downArrow">
            <a:avLst>
              <a:gd name="adj1" fmla="val 50000"/>
              <a:gd name="adj2" fmla="val 52040"/>
            </a:avLst>
          </a:prstGeom>
          <a:solidFill>
            <a:srgbClr val="3C78D8"/>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1468</Words>
  <Application>Microsoft Macintosh PowerPoint</Application>
  <PresentationFormat>On-screen Show (16:9)</PresentationFormat>
  <Paragraphs>57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Times New Roman</vt:lpstr>
      <vt:lpstr>Open Sans</vt:lpstr>
      <vt:lpstr>Calibri</vt:lpstr>
      <vt:lpstr>Economica</vt:lpstr>
      <vt:lpstr>Arial</vt:lpstr>
      <vt:lpstr>Simple Light</vt:lpstr>
      <vt:lpstr>PowerPoint Presentation</vt:lpstr>
      <vt:lpstr>PowerPoint Presentation</vt:lpstr>
      <vt:lpstr>PowerPoint Presentation</vt:lpstr>
      <vt:lpstr>Click “File Authorization and Make Electronic Payment.”  https://nj.gov/education/crimhist/</vt:lpstr>
      <vt:lpstr>Click on Transfer Request</vt:lpstr>
      <vt:lpstr>Enter your SSN </vt:lpstr>
      <vt:lpstr>Completing the Transfer</vt:lpstr>
      <vt:lpstr>You must transfer or archive your  background check for each placement!!</vt:lpstr>
      <vt:lpstr>Archive Process</vt:lpstr>
      <vt:lpstr>Enter your SSN </vt:lpstr>
      <vt:lpstr>Select the first option: “All job positions, except school bus drivers and bus aids, for public schools, private schools for students with disabilities and charter schools.”</vt:lpstr>
      <vt:lpstr>Completing the Archive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Mandy Rodrigues</cp:lastModifiedBy>
  <cp:revision>1</cp:revision>
  <dcterms:modified xsi:type="dcterms:W3CDTF">2025-09-01T02:09:39Z</dcterms:modified>
</cp:coreProperties>
</file>